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14"/>
  </p:notesMasterIdLst>
  <p:sldIdLst>
    <p:sldId id="277" r:id="rId2"/>
    <p:sldId id="280" r:id="rId3"/>
    <p:sldId id="311" r:id="rId4"/>
    <p:sldId id="293" r:id="rId5"/>
    <p:sldId id="1261" r:id="rId6"/>
    <p:sldId id="306" r:id="rId7"/>
    <p:sldId id="307" r:id="rId8"/>
    <p:sldId id="308" r:id="rId9"/>
    <p:sldId id="319" r:id="rId10"/>
    <p:sldId id="318" r:id="rId11"/>
    <p:sldId id="289" r:id="rId12"/>
    <p:sldId id="29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ton, Brook" initials="CB" lastIdx="6" clrIdx="0">
    <p:extLst>
      <p:ext uri="{19B8F6BF-5375-455C-9EA6-DF929625EA0E}">
        <p15:presenceInfo xmlns:p15="http://schemas.microsoft.com/office/powerpoint/2012/main" userId="S::brook.calton@ucsf.edu::2b97c058-8a14-4a63-b2aa-7c473714690f" providerId="AD"/>
      </p:ext>
    </p:extLst>
  </p:cmAuthor>
  <p:cmAuthor id="2" name="Brook Calton" initials="BC" lastIdx="21" clrIdx="1">
    <p:extLst>
      <p:ext uri="{19B8F6BF-5375-455C-9EA6-DF929625EA0E}">
        <p15:presenceInfo xmlns:p15="http://schemas.microsoft.com/office/powerpoint/2012/main" userId="37714ef2381bc9ee" providerId="Windows Live"/>
      </p:ext>
    </p:extLst>
  </p:cmAuthor>
  <p:cmAuthor id="3" name="Ling, Perri" initials="LP" lastIdx="3" clrIdx="2">
    <p:extLst>
      <p:ext uri="{19B8F6BF-5375-455C-9EA6-DF929625EA0E}">
        <p15:presenceInfo xmlns:p15="http://schemas.microsoft.com/office/powerpoint/2012/main" userId="S-1-5-21-2695169584-3817918341-3537416689-162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78"/>
    <p:restoredTop sz="62313"/>
  </p:normalViewPr>
  <p:slideViewPr>
    <p:cSldViewPr snapToGrid="0" snapToObjects="1">
      <p:cViewPr varScale="1">
        <p:scale>
          <a:sx n="77" d="100"/>
          <a:sy n="77" d="100"/>
        </p:scale>
        <p:origin x="18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89251-C293-814E-8293-FC1B4865461A}" type="datetimeFigureOut">
              <a:rPr lang="en-US" smtClean="0"/>
              <a:t>4/13/22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39942-5C08-A24F-A725-39226FEB8FEB}" type="slidenum">
              <a:rPr lang="en-US" smtClean="0"/>
              <a:t>‹#›</a:t>
            </a:fld>
            <a:endParaRPr lang="en-US"/>
          </a:p>
        </p:txBody>
      </p:sp>
    </p:spTree>
    <p:extLst>
      <p:ext uri="{BB962C8B-B14F-4D97-AF65-F5344CB8AC3E}">
        <p14:creationId xmlns:p14="http://schemas.microsoft.com/office/powerpoint/2010/main" val="26997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1-3: 2 MINUTES</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615080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10-12: 5 MINUTES</a:t>
            </a:r>
          </a:p>
        </p:txBody>
      </p:sp>
      <p:sp>
        <p:nvSpPr>
          <p:cNvPr id="4" name="Slide Number Placeholder 3"/>
          <p:cNvSpPr>
            <a:spLocks noGrp="1"/>
          </p:cNvSpPr>
          <p:nvPr>
            <p:ph type="sldNum" sz="quarter" idx="5"/>
          </p:nvPr>
        </p:nvSpPr>
        <p:spPr/>
        <p:txBody>
          <a:bodyPr/>
          <a:lstStyle/>
          <a:p>
            <a:fld id="{96639942-5C08-A24F-A725-39226FEB8FEB}" type="slidenum">
              <a:rPr lang="en-US" smtClean="0"/>
              <a:t>10</a:t>
            </a:fld>
            <a:endParaRPr lang="en-US"/>
          </a:p>
        </p:txBody>
      </p:sp>
    </p:spTree>
    <p:extLst>
      <p:ext uri="{BB962C8B-B14F-4D97-AF65-F5344CB8AC3E}">
        <p14:creationId xmlns:p14="http://schemas.microsoft.com/office/powerpoint/2010/main" val="32882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a:t>5 MINUTES</a:t>
            </a:r>
          </a:p>
          <a:p>
            <a:pPr marL="0" indent="0">
              <a:buNone/>
            </a:pPr>
            <a:endParaRPr lang="en-US" dirty="0"/>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Depending</a:t>
            </a:r>
            <a:r>
              <a:rPr lang="en-US" baseline="0" dirty="0"/>
              <a:t> on amount of time available, have a few learners share their responses OR go around in a circle and ask everyone to share what they are taking away from the module today.</a:t>
            </a:r>
          </a:p>
          <a:p>
            <a:pPr marL="0" indent="0">
              <a:buNone/>
            </a:pPr>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263964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Take a few minutes for questions/concerns/observations</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5371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468268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MINUTES</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93655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dirty="0"/>
              <a:t>3 MIN</a:t>
            </a:r>
          </a:p>
          <a:p>
            <a:pPr marL="0" indent="0">
              <a:buFontTx/>
              <a:buNone/>
            </a:pPr>
            <a:r>
              <a:rPr lang="en-US" dirty="0"/>
              <a:t>Note: These are the same guiding principles as Module 4 so just very </a:t>
            </a:r>
            <a:r>
              <a:rPr lang="en-US"/>
              <a:t>briefly review.</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249333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MINUTES: Very briefly review the communication skills introduced in the Communication module (Part 1).  Ask the group if they have any questions or observations.  </a:t>
            </a:r>
          </a:p>
          <a:p>
            <a:endParaRPr lang="en-US" dirty="0"/>
          </a:p>
          <a:p>
            <a:r>
              <a:rPr lang="en-US" dirty="0"/>
              <a:t>Refer to Module 4 “Serious Illness Communication (Part 1) if you need a refresher on these skills prior to teaching</a:t>
            </a:r>
          </a:p>
        </p:txBody>
      </p:sp>
      <p:sp>
        <p:nvSpPr>
          <p:cNvPr id="4" name="Slide Number Placeholder 3"/>
          <p:cNvSpPr>
            <a:spLocks noGrp="1"/>
          </p:cNvSpPr>
          <p:nvPr>
            <p:ph type="sldNum" sz="quarter" idx="5"/>
          </p:nvPr>
        </p:nvSpPr>
        <p:spPr/>
        <p:txBody>
          <a:bodyPr/>
          <a:lstStyle/>
          <a:p>
            <a:fld id="{96639942-5C08-A24F-A725-39226FEB8FEB}" type="slidenum">
              <a:rPr lang="en-US" smtClean="0"/>
              <a:t>5</a:t>
            </a:fld>
            <a:endParaRPr lang="en-US"/>
          </a:p>
        </p:txBody>
      </p:sp>
    </p:spTree>
    <p:extLst>
      <p:ext uri="{BB962C8B-B14F-4D97-AF65-F5344CB8AC3E}">
        <p14:creationId xmlns:p14="http://schemas.microsoft.com/office/powerpoint/2010/main" val="2349764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10 MIN</a:t>
            </a:r>
          </a:p>
          <a:p>
            <a:endParaRPr lang="en-US" baseline="0" dirty="0"/>
          </a:p>
          <a:p>
            <a:r>
              <a:rPr lang="en-US" baseline="0" dirty="0"/>
              <a:t>This “lightning round” is to practice the skills from the handout.  Click forward for a patient or family statement to be revealed.  Either go around in the learner circle, asking each participant to give a response (usually 2-3 responses per statement is fine), or just ask for volunteers to offer responses.  </a:t>
            </a:r>
          </a:p>
          <a:p>
            <a:endParaRPr lang="en-US" baseline="0" dirty="0"/>
          </a:p>
          <a:p>
            <a:r>
              <a:rPr lang="en-US" baseline="0" dirty="0"/>
              <a:t>Example responses include:</a:t>
            </a:r>
          </a:p>
          <a:p>
            <a:pPr lvl="1"/>
            <a:r>
              <a:rPr lang="en-US" dirty="0"/>
              <a:t>“I know I’m getting worse.  I’m afraid I’m just a burden on my kids.” -&gt;</a:t>
            </a:r>
            <a:r>
              <a:rPr lang="en-US" baseline="0" dirty="0"/>
              <a:t> example “This must be hard” or ”Tell me more”</a:t>
            </a:r>
            <a:endParaRPr lang="en-US" dirty="0"/>
          </a:p>
          <a:p>
            <a:pPr lvl="1"/>
            <a:r>
              <a:rPr lang="en-US" dirty="0"/>
              <a:t>”I’m a fighter.  I know I can still beat this thing”  -&gt;</a:t>
            </a:r>
            <a:r>
              <a:rPr lang="en-US" baseline="0" dirty="0"/>
              <a:t>  example “I admire your spirit and everything you’ve done to fight this illness”</a:t>
            </a:r>
            <a:endParaRPr lang="en-US" dirty="0"/>
          </a:p>
          <a:p>
            <a:pPr lvl="1"/>
            <a:r>
              <a:rPr lang="en-US" dirty="0"/>
              <a:t>“Are you sure we’ve tried everything? -&gt; “I get a sense</a:t>
            </a:r>
            <a:r>
              <a:rPr lang="en-US" baseline="0" dirty="0"/>
              <a:t> that this is not what you were expecting to hear today” or “I wish we had another treatment that would help”.</a:t>
            </a:r>
          </a:p>
          <a:p>
            <a:pPr lvl="1"/>
            <a:r>
              <a:rPr lang="en-US" sz="1100" dirty="0"/>
              <a:t>“The doctors haven’t told me anything-I need to know what’s going on!”</a:t>
            </a:r>
            <a:r>
              <a:rPr lang="en-US" sz="1100" dirty="0">
                <a:sym typeface="Wingdings"/>
              </a:rPr>
              <a:t> “Can you tell me what you do understand</a:t>
            </a:r>
            <a:r>
              <a:rPr lang="en-US" sz="1100" baseline="0" dirty="0">
                <a:sym typeface="Wingdings"/>
              </a:rPr>
              <a:t> about what happened here in the hospital”, “I can see why you are frustrated”</a:t>
            </a:r>
            <a:endParaRPr lang="en-US" sz="1100" dirty="0"/>
          </a:p>
          <a:p>
            <a:pPr lvl="1"/>
            <a:r>
              <a:rPr lang="en-US" dirty="0"/>
              <a:t>“There has always been another treatment that worked!”  -&gt; “I</a:t>
            </a:r>
            <a:r>
              <a:rPr lang="en-US" baseline="0" dirty="0"/>
              <a:t> can see how disappointing this is for you”</a:t>
            </a:r>
            <a:endParaRPr lang="en-US" dirty="0"/>
          </a:p>
          <a:p>
            <a:pPr marL="285750" marR="0" lvl="1"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57988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5 MINUTES</a:t>
            </a:r>
          </a:p>
          <a:p>
            <a:pPr marL="0" indent="0">
              <a:buNone/>
            </a:pPr>
            <a:endParaRPr lang="en-US" dirty="0"/>
          </a:p>
          <a:p>
            <a:pPr marL="0" indent="0">
              <a:buNone/>
            </a:pPr>
            <a:r>
              <a:rPr lang="en-US" dirty="0"/>
              <a:t>In addition to the communication techniques we just reviewed,</a:t>
            </a:r>
            <a:r>
              <a:rPr lang="en-US" baseline="0" dirty="0"/>
              <a:t> r</a:t>
            </a:r>
            <a:r>
              <a:rPr lang="en-US" dirty="0"/>
              <a:t>eflective capacities are “ways of being” that contribute to effective communication. </a:t>
            </a:r>
          </a:p>
          <a:p>
            <a:pPr marL="0" indent="0">
              <a:buNone/>
            </a:pPr>
            <a:r>
              <a:rPr lang="en-US" dirty="0"/>
              <a:t>Only you can assess your internal capacity. No one else can see it. </a:t>
            </a:r>
          </a:p>
          <a:p>
            <a:pPr marL="0" indent="0">
              <a:buNone/>
            </a:pPr>
            <a:r>
              <a:rPr lang="en-US" dirty="0"/>
              <a:t>It can be helpful to</a:t>
            </a:r>
            <a:r>
              <a:rPr lang="en-US" baseline="0" dirty="0"/>
              <a:t> check in with yourself prior to talking with a patient and family to see how you are feeling about the upcoming conversation and what you have sensed in the room from past conversations? Do you yourself feel anxious, sad, eager, angry, uncertain </a:t>
            </a:r>
            <a:r>
              <a:rPr lang="en-US" baseline="0" dirty="0" err="1"/>
              <a:t>etc</a:t>
            </a:r>
            <a:r>
              <a:rPr lang="en-US" baseline="0" dirty="0"/>
              <a:t>? Has the tone of past conversations been anxious, angry, chaotic, immensely sad? After checking in with yourself, it can be helpful to commit to a capacity for that conversation that may address your current state of being and serve as a useful communication strategy with patients and families.  </a:t>
            </a:r>
            <a:endParaRPr lang="en-US" dirty="0"/>
          </a:p>
          <a:p>
            <a:pPr marL="0" indent="0">
              <a:buNone/>
            </a:pPr>
            <a:endParaRPr lang="en-US" dirty="0"/>
          </a:p>
          <a:p>
            <a:pPr marL="0" indent="0">
              <a:buNone/>
            </a:pPr>
            <a:r>
              <a:rPr lang="en-US" dirty="0"/>
              <a:t>For</a:t>
            </a:r>
            <a:r>
              <a:rPr lang="en-US" baseline="0" dirty="0"/>
              <a:t> example </a:t>
            </a:r>
            <a:r>
              <a:rPr lang="mr-IN" baseline="0" dirty="0"/>
              <a:t>–</a:t>
            </a:r>
            <a:endParaRPr lang="en-US" baseline="0" dirty="0"/>
          </a:p>
          <a:p>
            <a:pPr marL="228600" indent="-228600">
              <a:buAutoNum type="arabicPeriod"/>
            </a:pPr>
            <a:r>
              <a:rPr lang="en-US" baseline="0" dirty="0"/>
              <a:t>If you were to sense conflict between the patient and medical team (or mistrust), you may commit to applying the spirit of curiosity to the next conversation, committing to asking exploratory questions that will allow you to better understand where the patient and family is coming from and avoiding going in with your own agenda. </a:t>
            </a:r>
          </a:p>
          <a:p>
            <a:pPr marL="228600" indent="-228600">
              <a:buAutoNum type="arabicPeriod"/>
            </a:pPr>
            <a:r>
              <a:rPr lang="en-US" baseline="0" dirty="0"/>
              <a:t>If a family (or you) feel particularly anxious or chaotic, you may commit to displaying a non-anxious presence by sitting down, using a calm voice, turning off the TV in the room, limiting the number of people in the room, and careful attentive listening</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693260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PLAY (SLIDES 8-9): 20 MINUTES</a:t>
            </a:r>
          </a:p>
          <a:p>
            <a:endParaRPr lang="en-US" dirty="0"/>
          </a:p>
          <a:p>
            <a:r>
              <a:rPr lang="en-US" dirty="0"/>
              <a:t>Introduce ”Vegas rules”- what happens in </a:t>
            </a:r>
            <a:r>
              <a:rPr lang="en-US" dirty="0" err="1"/>
              <a:t>vegas</a:t>
            </a:r>
            <a:r>
              <a:rPr lang="en-US" dirty="0"/>
              <a:t> stays in </a:t>
            </a:r>
            <a:r>
              <a:rPr lang="en-US" dirty="0" err="1"/>
              <a:t>vegas</a:t>
            </a:r>
            <a:r>
              <a:rPr lang="en-US" dirty="0"/>
              <a:t>;</a:t>
            </a:r>
            <a:r>
              <a:rPr lang="en-US" baseline="0" dirty="0"/>
              <a:t> no discussing the role play outside of this room, all said is confidential</a:t>
            </a:r>
          </a:p>
          <a:p>
            <a:endParaRPr lang="en-US" baseline="0" dirty="0"/>
          </a:p>
          <a:p>
            <a:r>
              <a:rPr lang="en-US" baseline="0" dirty="0"/>
              <a:t>Encourage participates to approach the role play with openness and inquiry and as a time to “try new things” in a safe space</a:t>
            </a:r>
          </a:p>
          <a:p>
            <a:endParaRPr lang="en-US" dirty="0"/>
          </a:p>
          <a:p>
            <a:r>
              <a:rPr lang="en-US" baseline="0" dirty="0"/>
              <a:t>The person playing the clinician or the facilitator can time out any time they want (aka if clinician feels stuck, wants to ask where to go from here, </a:t>
            </a:r>
            <a:r>
              <a:rPr lang="en-US" baseline="0" dirty="0" err="1"/>
              <a:t>etc</a:t>
            </a:r>
            <a:r>
              <a:rPr lang="en-US" baseline="0" dirty="0"/>
              <a: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Encourage observers to take notes, writing down SPECIFIC language they heard the clinician or patient say and how the other responded</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728137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ask the group to share (BRIEFLY) recent conversations that have been challenging with patients and families and why.  Ask learners to keep their descriptions to 30 sec to 1 min, no more.  If they can’t think of a recent conversation, they can brainstorm conversations that they anticipate would be challenging for them (e.g. breaking difficult news, an angry patient, prognosis, hoping for a miracle, etc.)</a:t>
            </a:r>
          </a:p>
          <a:p>
            <a:endParaRPr lang="en-US" dirty="0"/>
          </a:p>
          <a:p>
            <a:r>
              <a:rPr lang="en-US" dirty="0"/>
              <a:t>You can have the group choose one of the conversations to role play.  Ideally, you’ll have time for two sets of learners to role play in front of the group (about a 4 min role play with 4 min to debrief).</a:t>
            </a:r>
          </a:p>
          <a:p>
            <a:endParaRPr lang="en-US" baseline="0" dirty="0"/>
          </a:p>
          <a:p>
            <a:r>
              <a:rPr lang="en-US" baseline="0" dirty="0"/>
              <a:t>As the learner playing the clinician to commit to a communication skill to try (this can be one of the four communication skills on the handout or a reflective capacity, or something else the learner would like to work on).  Encourage them to be specific.</a:t>
            </a:r>
          </a:p>
          <a:p>
            <a:endParaRPr lang="en-US" baseline="0" dirty="0"/>
          </a:p>
          <a:p>
            <a:r>
              <a:rPr lang="en-US" baseline="0" dirty="0"/>
              <a:t>When debriefing, ask the learner playing clinician to reflect first, “How is it going?” AND “What did you do well” THEN ask person playing patient and group “What did {learner’s name} do well?”</a:t>
            </a:r>
          </a:p>
          <a:p>
            <a:endParaRPr lang="en-US" baseline="0" dirty="0"/>
          </a:p>
          <a:p>
            <a:r>
              <a:rPr lang="en-US" baseline="0" dirty="0"/>
              <a:t>Alternatively, to save time, if you prefer to come prepared with a case to role play, one suggestion is below.</a:t>
            </a:r>
          </a:p>
          <a:p>
            <a:r>
              <a:rPr lang="en-US" sz="1200" kern="1200" dirty="0">
                <a:solidFill>
                  <a:schemeClr val="tx1"/>
                </a:solidFill>
                <a:effectLst/>
                <a:latin typeface="+mn-lt"/>
                <a:ea typeface="+mn-ea"/>
                <a:cs typeface="+mn-cs"/>
              </a:rPr>
              <a:t>Joe Mitchell is a 22-year-old man with acute lymphoblastic leukemia (ALL) who is currently hospitalized for dehydration and profound weakness related to end-stage leukemia.  There are no further cancer-directed therapies available to help Joe live longer. Joe’s prognosis at this point is days to few weeks and your team has recommended hospice care.  Joe’s 28-year old sibling is quite tearful during your conversation with them today and expresses disbelief and anger that he is not being offered any more treatment for his leukemia. She wonders out loud whether he might have survived longer if their family had noticed the warning signs immediately and he had been diagnosed earlier. They ask you why his doctors are “just giving up on him and sending him into hospice to die.”</a:t>
            </a:r>
          </a:p>
          <a:p>
            <a:endParaRPr lang="en-US" baseline="0" dirty="0"/>
          </a:p>
          <a:p>
            <a:endParaRPr lang="en-US" dirty="0"/>
          </a:p>
        </p:txBody>
      </p:sp>
      <p:sp>
        <p:nvSpPr>
          <p:cNvPr id="4" name="Slide Number Placeholder 3"/>
          <p:cNvSpPr>
            <a:spLocks noGrp="1"/>
          </p:cNvSpPr>
          <p:nvPr>
            <p:ph type="sldNum" sz="quarter" idx="5"/>
          </p:nvPr>
        </p:nvSpPr>
        <p:spPr/>
        <p:txBody>
          <a:bodyPr/>
          <a:lstStyle/>
          <a:p>
            <a:fld id="{96639942-5C08-A24F-A725-39226FEB8FEB}" type="slidenum">
              <a:rPr lang="en-US" smtClean="0"/>
              <a:t>9</a:t>
            </a:fld>
            <a:endParaRPr lang="en-US"/>
          </a:p>
        </p:txBody>
      </p:sp>
    </p:spTree>
    <p:extLst>
      <p:ext uri="{BB962C8B-B14F-4D97-AF65-F5344CB8AC3E}">
        <p14:creationId xmlns:p14="http://schemas.microsoft.com/office/powerpoint/2010/main" val="30116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3209B7-CA91-A54E-B712-BC908FC3C7B6}" type="datetime1">
              <a:rPr lang="en-US" smtClean="0"/>
              <a:t>4/13/22</a:t>
            </a:fld>
            <a:endParaRPr lang="en-US"/>
          </a:p>
        </p:txBody>
      </p:sp>
      <p:sp>
        <p:nvSpPr>
          <p:cNvPr id="5" name="Footer Placeholder 4"/>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20459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733083-CB8C-984C-86E5-C099837FA64E}" type="datetime1">
              <a:rPr lang="en-US" smtClean="0"/>
              <a:t>4/13/22</a:t>
            </a:fld>
            <a:endParaRPr lang="en-US"/>
          </a:p>
        </p:txBody>
      </p:sp>
      <p:sp>
        <p:nvSpPr>
          <p:cNvPr id="5" name="Footer Placeholder 4"/>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14092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F48985-8CF0-E74D-9E2D-804805AAD38B}" type="datetime1">
              <a:rPr lang="en-US" smtClean="0"/>
              <a:t>4/13/22</a:t>
            </a:fld>
            <a:endParaRPr lang="en-US"/>
          </a:p>
        </p:txBody>
      </p:sp>
      <p:sp>
        <p:nvSpPr>
          <p:cNvPr id="5" name="Footer Placeholder 4"/>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3852518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White">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Serious Illness Communication (Part 2).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7"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8" name="Text Placeholder 2"/>
          <p:cNvSpPr>
            <a:spLocks noGrp="1"/>
          </p:cNvSpPr>
          <p:nvPr>
            <p:ph type="body" sz="quarter" idx="14"/>
          </p:nvPr>
        </p:nvSpPr>
        <p:spPr>
          <a:xfrm>
            <a:off x="609600" y="1881349"/>
            <a:ext cx="10906539" cy="3937000"/>
          </a:xfrm>
          <a:prstGeom prst="rect">
            <a:avLst/>
          </a:prstGeom>
        </p:spPr>
        <p:txBody>
          <a:bodyPr>
            <a:normAutofit/>
          </a:bodyPr>
          <a:lstStyle>
            <a:lvl1pPr marL="0" indent="0" defTabSz="274313">
              <a:lnSpc>
                <a:spcPct val="100000"/>
              </a:lnSpc>
              <a:spcBef>
                <a:spcPts val="0"/>
              </a:spcBef>
              <a:spcAft>
                <a:spcPts val="800"/>
              </a:spcAft>
              <a:buClr>
                <a:schemeClr val="bg2"/>
              </a:buClr>
              <a:buNone/>
              <a:tabLst/>
              <a:defRPr sz="1800" baseline="0">
                <a:latin typeface="+mn-lt"/>
              </a:defRPr>
            </a:lvl1pPr>
            <a:lvl2pPr marL="457189" indent="-231770">
              <a:lnSpc>
                <a:spcPct val="100000"/>
              </a:lnSpc>
              <a:spcBef>
                <a:spcPts val="0"/>
              </a:spcBef>
              <a:spcAft>
                <a:spcPts val="800"/>
              </a:spcAft>
              <a:buClr>
                <a:schemeClr val="accent6">
                  <a:lumMod val="60000"/>
                  <a:lumOff val="40000"/>
                </a:schemeClr>
              </a:buClr>
              <a:buFont typeface="LucidaGrande" charset="0"/>
              <a:buChar char="-"/>
              <a:tabLst/>
              <a:defRPr sz="1600" baseline="0">
                <a:latin typeface="+mn-lt"/>
              </a:defRPr>
            </a:lvl2pPr>
            <a:lvl3pPr marL="688958" indent="-231770">
              <a:lnSpc>
                <a:spcPct val="100000"/>
              </a:lnSpc>
              <a:spcBef>
                <a:spcPts val="0"/>
              </a:spcBef>
              <a:spcAft>
                <a:spcPts val="800"/>
              </a:spcAft>
              <a:buClr>
                <a:srgbClr val="178CCB"/>
              </a:buClr>
              <a:buSzPct val="70000"/>
              <a:buFont typeface="LucidaGrande" charset="0"/>
              <a:buChar char="■"/>
              <a:tabLst/>
              <a:defRPr sz="1400" baseline="0">
                <a:latin typeface="+mn-lt"/>
              </a:defRPr>
            </a:lvl3pPr>
            <a:lvl4pPr marL="914378" indent="-231770">
              <a:lnSpc>
                <a:spcPct val="100000"/>
              </a:lnSpc>
              <a:spcAft>
                <a:spcPts val="800"/>
              </a:spcAft>
              <a:buClr>
                <a:schemeClr val="accent6">
                  <a:lumMod val="60000"/>
                  <a:lumOff val="40000"/>
                </a:schemeClr>
              </a:buClr>
              <a:buFont typeface="LucidaGrande" charset="0"/>
              <a:buChar char="-"/>
              <a:tabLst/>
              <a:defRPr sz="1200">
                <a:latin typeface="+mn-lt"/>
              </a:defRPr>
            </a:lvl4pPr>
          </a:lstStyle>
          <a:p>
            <a:pPr lvl="0"/>
            <a:r>
              <a:rPr lang="en-US"/>
              <a:t>Click to edit Master text styles</a:t>
            </a:r>
          </a:p>
        </p:txBody>
      </p:sp>
      <p:sp>
        <p:nvSpPr>
          <p:cNvPr id="9"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Tree>
    <p:extLst>
      <p:ext uri="{BB962C8B-B14F-4D97-AF65-F5344CB8AC3E}">
        <p14:creationId xmlns:p14="http://schemas.microsoft.com/office/powerpoint/2010/main" val="123247496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Quote Slide – Blu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Serious Illness Communication (Part 2).  Property of UC Regents, B. Calton, B. Sumser, N. Saks, T. Reid, N. Shepard-Lopez</a:t>
            </a:r>
            <a:endParaRPr lang="en-US" dirty="0"/>
          </a:p>
        </p:txBody>
      </p:sp>
      <p:sp>
        <p:nvSpPr>
          <p:cNvPr id="5" name="Slide Number Placeholder 4"/>
          <p:cNvSpPr>
            <a:spLocks noGrp="1"/>
          </p:cNvSpPr>
          <p:nvPr>
            <p:ph type="sldNum" sz="quarter" idx="12"/>
          </p:nvPr>
        </p:nvSpPr>
        <p:spPr/>
        <p:txBody>
          <a:bodyPr/>
          <a:lstStyle/>
          <a:p>
            <a:fld id="{7BCC8D0D-EAEC-449D-9161-023DFF90F2E2}" type="slidenum">
              <a:rPr lang="en-US" smtClean="0"/>
              <a:pPr/>
              <a:t>‹#›</a:t>
            </a:fld>
            <a:endParaRPr lang="en-US" dirty="0"/>
          </a:p>
        </p:txBody>
      </p:sp>
      <p:sp>
        <p:nvSpPr>
          <p:cNvPr id="9" name="Text Placeholder 8"/>
          <p:cNvSpPr>
            <a:spLocks noGrp="1"/>
          </p:cNvSpPr>
          <p:nvPr>
            <p:ph type="body" sz="quarter" idx="13" hasCustomPrompt="1"/>
          </p:nvPr>
        </p:nvSpPr>
        <p:spPr>
          <a:xfrm>
            <a:off x="583470" y="1908316"/>
            <a:ext cx="10972431" cy="2809461"/>
          </a:xfrm>
          <a:prstGeom prst="rect">
            <a:avLst/>
          </a:prstGeom>
        </p:spPr>
        <p:txBody>
          <a:bodyPr anchor="ctr" anchorCtr="0">
            <a:normAutofit/>
          </a:bodyPr>
          <a:lstStyle>
            <a:lvl1pPr marL="0" indent="0">
              <a:lnSpc>
                <a:spcPct val="100000"/>
              </a:lnSpc>
              <a:buNone/>
              <a:defRPr sz="2800" i="0" baseline="0">
                <a:latin typeface="+mj-lt"/>
              </a:defRPr>
            </a:lvl1pPr>
            <a:lvl2pPr marL="230181" indent="0">
              <a:buNone/>
              <a:defRPr>
                <a:latin typeface="+mn-lt"/>
              </a:defRPr>
            </a:lvl2pPr>
            <a:lvl3pPr marL="515924" indent="0">
              <a:buNone/>
              <a:defRPr>
                <a:latin typeface="+mn-lt"/>
              </a:defRPr>
            </a:lvl3pPr>
            <a:lvl4pPr marL="800080" indent="0">
              <a:buNone/>
              <a:defRPr>
                <a:latin typeface="+mn-lt"/>
              </a:defRPr>
            </a:lvl4pPr>
            <a:lvl5pPr marL="1085823" indent="0">
              <a:buNone/>
              <a:defRPr>
                <a:latin typeface="+mn-lt"/>
              </a:defRPr>
            </a:lvl5pPr>
          </a:lstStyle>
          <a:p>
            <a:pPr lvl="0"/>
            <a:r>
              <a:rPr lang="en-US" dirty="0"/>
              <a:t>This page is an option should you wish to utilize a quote as a stand-alone slide within your presentation. The rest is </a:t>
            </a:r>
            <a:r>
              <a:rPr lang="en-US" dirty="0" err="1"/>
              <a:t>lorem</a:t>
            </a:r>
            <a:r>
              <a:rPr lang="en-US" dirty="0"/>
              <a:t> </a:t>
            </a:r>
            <a:r>
              <a:rPr lang="en-US" dirty="0" err="1"/>
              <a:t>ipsum</a:t>
            </a:r>
            <a:r>
              <a:rPr lang="en-US" dirty="0"/>
              <a:t>. </a:t>
            </a:r>
            <a:r>
              <a:rPr lang="en-US" dirty="0" err="1"/>
              <a:t>Ut</a:t>
            </a:r>
            <a:r>
              <a:rPr lang="en-US" dirty="0"/>
              <a:t> </a:t>
            </a:r>
            <a:r>
              <a:rPr lang="en-US" dirty="0" err="1"/>
              <a:t>enim</a:t>
            </a:r>
            <a:r>
              <a:rPr lang="en-US" dirty="0"/>
              <a:t> ad minim </a:t>
            </a:r>
            <a:r>
              <a:rPr lang="en-US" dirty="0" err="1"/>
              <a:t>quis</a:t>
            </a:r>
            <a:r>
              <a:rPr lang="en-US" dirty="0"/>
              <a:t> </a:t>
            </a:r>
            <a:r>
              <a:rPr lang="en-US" dirty="0" err="1"/>
              <a:t>nostrud</a:t>
            </a:r>
            <a:r>
              <a:rPr lang="en-US" dirty="0"/>
              <a:t>.</a:t>
            </a:r>
          </a:p>
        </p:txBody>
      </p:sp>
      <p:sp>
        <p:nvSpPr>
          <p:cNvPr id="10" name="Text Placeholder 13"/>
          <p:cNvSpPr>
            <a:spLocks noGrp="1"/>
          </p:cNvSpPr>
          <p:nvPr>
            <p:ph type="body" sz="quarter" idx="14" hasCustomPrompt="1"/>
          </p:nvPr>
        </p:nvSpPr>
        <p:spPr>
          <a:xfrm>
            <a:off x="596899" y="4929107"/>
            <a:ext cx="8685277" cy="573905"/>
          </a:xfrm>
          <a:prstGeom prst="rect">
            <a:avLst/>
          </a:prstGeom>
        </p:spPr>
        <p:txBody>
          <a:bodyPr>
            <a:normAutofit/>
          </a:bodyPr>
          <a:lstStyle>
            <a:lvl1pPr marL="0" indent="0">
              <a:lnSpc>
                <a:spcPct val="100000"/>
              </a:lnSpc>
              <a:buNone/>
              <a:defRPr sz="1800" b="1">
                <a:solidFill>
                  <a:schemeClr val="accent1"/>
                </a:solidFill>
                <a:latin typeface="+mn-lt"/>
              </a:defRPr>
            </a:lvl1pPr>
          </a:lstStyle>
          <a:p>
            <a:pPr lvl="0"/>
            <a:r>
              <a:rPr lang="en-US" dirty="0"/>
              <a:t>Author’s Name</a:t>
            </a:r>
          </a:p>
        </p:txBody>
      </p:sp>
      <p:sp>
        <p:nvSpPr>
          <p:cNvPr id="13" name="Rectangle 12"/>
          <p:cNvSpPr/>
          <p:nvPr userDrawn="1"/>
        </p:nvSpPr>
        <p:spPr bwMode="auto">
          <a:xfrm>
            <a:off x="662608" y="4"/>
            <a:ext cx="1431235" cy="1577005"/>
          </a:xfrm>
          <a:prstGeom prst="rect">
            <a:avLst/>
          </a:prstGeom>
          <a:solidFill>
            <a:schemeClr val="accent1"/>
          </a:solidFill>
          <a:ln w="19050" algn="ctr">
            <a:noFill/>
            <a:miter lim="800000"/>
            <a:headEnd/>
            <a:tailEnd/>
          </a:ln>
        </p:spPr>
        <p:txBody>
          <a:bodyPr wrap="none" rtlCol="0" anchor="ctr"/>
          <a:lstStyle/>
          <a:p>
            <a:pPr algn="ctr">
              <a:lnSpc>
                <a:spcPct val="90000"/>
              </a:lnSpc>
            </a:pPr>
            <a:endParaRPr lang="en-US" sz="1600" b="1" dirty="0" err="1">
              <a:solidFill>
                <a:srgbClr val="90BD31"/>
              </a:solidFill>
              <a:latin typeface="+mj-lt"/>
            </a:endParaRPr>
          </a:p>
        </p:txBody>
      </p:sp>
      <p:sp>
        <p:nvSpPr>
          <p:cNvPr id="12" name="TextBox 11"/>
          <p:cNvSpPr txBox="1"/>
          <p:nvPr userDrawn="1"/>
        </p:nvSpPr>
        <p:spPr bwMode="auto">
          <a:xfrm>
            <a:off x="579507" y="353943"/>
            <a:ext cx="1590260" cy="2123658"/>
          </a:xfrm>
          <a:prstGeom prst="rect">
            <a:avLst/>
          </a:prstGeom>
          <a:noFill/>
          <a:ln w="19050" algn="ctr">
            <a:noFill/>
            <a:miter lim="800000"/>
            <a:headEnd/>
            <a:tailEnd/>
          </a:ln>
        </p:spPr>
        <p:txBody>
          <a:bodyPr wrap="square" lIns="0" tIns="0" rIns="0" bIns="0" rtlCol="0" anchor="ctr">
            <a:spAutoFit/>
          </a:bodyPr>
          <a:lstStyle/>
          <a:p>
            <a:pPr algn="ctr"/>
            <a:r>
              <a:rPr lang="en-US" sz="13800" b="1" i="0" dirty="0">
                <a:solidFill>
                  <a:schemeClr val="bg2"/>
                </a:solidFill>
                <a:latin typeface="+mn-lt"/>
              </a:rPr>
              <a:t>“</a:t>
            </a:r>
          </a:p>
        </p:txBody>
      </p:sp>
      <p:sp>
        <p:nvSpPr>
          <p:cNvPr id="11" name="Text Placeholder 13"/>
          <p:cNvSpPr>
            <a:spLocks noGrp="1"/>
          </p:cNvSpPr>
          <p:nvPr>
            <p:ph type="body" sz="quarter" idx="15" hasCustomPrompt="1"/>
          </p:nvPr>
        </p:nvSpPr>
        <p:spPr>
          <a:xfrm>
            <a:off x="596899" y="5307938"/>
            <a:ext cx="8685277" cy="587916"/>
          </a:xfrm>
          <a:prstGeom prst="rect">
            <a:avLst/>
          </a:prstGeom>
        </p:spPr>
        <p:txBody>
          <a:bodyPr>
            <a:normAutofit/>
          </a:bodyPr>
          <a:lstStyle>
            <a:lvl1pPr marL="0" indent="0">
              <a:lnSpc>
                <a:spcPts val="2000"/>
              </a:lnSpc>
              <a:buNone/>
              <a:defRPr sz="1800" b="0" baseline="0">
                <a:solidFill>
                  <a:schemeClr val="accent1"/>
                </a:solidFill>
                <a:latin typeface="+mn-lt"/>
              </a:defRPr>
            </a:lvl1pPr>
          </a:lstStyle>
          <a:p>
            <a:pPr lvl="0"/>
            <a:r>
              <a:rPr lang="en-US" dirty="0"/>
              <a:t>Position Title</a:t>
            </a:r>
          </a:p>
        </p:txBody>
      </p:sp>
    </p:spTree>
    <p:extLst>
      <p:ext uri="{BB962C8B-B14F-4D97-AF65-F5344CB8AC3E}">
        <p14:creationId xmlns:p14="http://schemas.microsoft.com/office/powerpoint/2010/main" val="217000533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Quote Slide – Teal">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Serious Illness Communication (Part 2).  Property of UC Regents, B. Calton, B. Sumser, N. Saks, T. Reid, N. Shepard-Lopez</a:t>
            </a:r>
            <a:endParaRPr lang="en-US" dirty="0"/>
          </a:p>
        </p:txBody>
      </p:sp>
      <p:sp>
        <p:nvSpPr>
          <p:cNvPr id="5" name="Slide Number Placeholder 4"/>
          <p:cNvSpPr>
            <a:spLocks noGrp="1"/>
          </p:cNvSpPr>
          <p:nvPr>
            <p:ph type="sldNum" sz="quarter" idx="12"/>
          </p:nvPr>
        </p:nvSpPr>
        <p:spPr/>
        <p:txBody>
          <a:bodyPr/>
          <a:lstStyle/>
          <a:p>
            <a:fld id="{7BCC8D0D-EAEC-449D-9161-023DFF90F2E2}" type="slidenum">
              <a:rPr lang="en-US" smtClean="0"/>
              <a:pPr/>
              <a:t>‹#›</a:t>
            </a:fld>
            <a:endParaRPr lang="en-US" dirty="0"/>
          </a:p>
        </p:txBody>
      </p:sp>
      <p:sp>
        <p:nvSpPr>
          <p:cNvPr id="9" name="Text Placeholder 8"/>
          <p:cNvSpPr>
            <a:spLocks noGrp="1"/>
          </p:cNvSpPr>
          <p:nvPr>
            <p:ph type="body" sz="quarter" idx="13" hasCustomPrompt="1"/>
          </p:nvPr>
        </p:nvSpPr>
        <p:spPr>
          <a:xfrm>
            <a:off x="583470" y="1908316"/>
            <a:ext cx="10972431" cy="2809461"/>
          </a:xfrm>
          <a:prstGeom prst="rect">
            <a:avLst/>
          </a:prstGeom>
        </p:spPr>
        <p:txBody>
          <a:bodyPr anchor="ctr" anchorCtr="0">
            <a:normAutofit/>
          </a:bodyPr>
          <a:lstStyle>
            <a:lvl1pPr marL="0" indent="0">
              <a:lnSpc>
                <a:spcPct val="100000"/>
              </a:lnSpc>
              <a:buNone/>
              <a:defRPr sz="2800" i="0" baseline="0">
                <a:latin typeface="+mj-lt"/>
              </a:defRPr>
            </a:lvl1pPr>
            <a:lvl2pPr marL="230181" indent="0">
              <a:buNone/>
              <a:defRPr>
                <a:latin typeface="+mn-lt"/>
              </a:defRPr>
            </a:lvl2pPr>
            <a:lvl3pPr marL="515924" indent="0">
              <a:buNone/>
              <a:defRPr>
                <a:latin typeface="+mn-lt"/>
              </a:defRPr>
            </a:lvl3pPr>
            <a:lvl4pPr marL="800080" indent="0">
              <a:buNone/>
              <a:defRPr>
                <a:latin typeface="+mn-lt"/>
              </a:defRPr>
            </a:lvl4pPr>
            <a:lvl5pPr marL="1085823" indent="0">
              <a:buNone/>
              <a:defRPr>
                <a:latin typeface="+mn-lt"/>
              </a:defRPr>
            </a:lvl5pPr>
          </a:lstStyle>
          <a:p>
            <a:pPr lvl="0"/>
            <a:r>
              <a:rPr lang="en-US" dirty="0"/>
              <a:t>This page is an option should you wish to utilize a quote as a stand-alone slide within your presentation. The rest is </a:t>
            </a:r>
            <a:r>
              <a:rPr lang="en-US" dirty="0" err="1"/>
              <a:t>lorem</a:t>
            </a:r>
            <a:r>
              <a:rPr lang="en-US" dirty="0"/>
              <a:t> </a:t>
            </a:r>
            <a:r>
              <a:rPr lang="en-US" dirty="0" err="1"/>
              <a:t>ipsum</a:t>
            </a:r>
            <a:r>
              <a:rPr lang="en-US" dirty="0"/>
              <a:t>. </a:t>
            </a:r>
            <a:r>
              <a:rPr lang="en-US" dirty="0" err="1"/>
              <a:t>Ut</a:t>
            </a:r>
            <a:r>
              <a:rPr lang="en-US" dirty="0"/>
              <a:t> </a:t>
            </a:r>
            <a:r>
              <a:rPr lang="en-US" dirty="0" err="1"/>
              <a:t>enim</a:t>
            </a:r>
            <a:r>
              <a:rPr lang="en-US" dirty="0"/>
              <a:t> ad minim </a:t>
            </a:r>
            <a:r>
              <a:rPr lang="en-US" dirty="0" err="1"/>
              <a:t>quis</a:t>
            </a:r>
            <a:r>
              <a:rPr lang="en-US" dirty="0"/>
              <a:t> </a:t>
            </a:r>
            <a:r>
              <a:rPr lang="en-US" dirty="0" err="1"/>
              <a:t>nostrud</a:t>
            </a:r>
            <a:r>
              <a:rPr lang="en-US" dirty="0"/>
              <a:t>.</a:t>
            </a:r>
          </a:p>
        </p:txBody>
      </p:sp>
      <p:sp>
        <p:nvSpPr>
          <p:cNvPr id="13" name="Rectangle 12"/>
          <p:cNvSpPr/>
          <p:nvPr userDrawn="1"/>
        </p:nvSpPr>
        <p:spPr bwMode="auto">
          <a:xfrm>
            <a:off x="662608" y="4"/>
            <a:ext cx="1431235" cy="1577005"/>
          </a:xfrm>
          <a:prstGeom prst="rect">
            <a:avLst/>
          </a:prstGeom>
          <a:solidFill>
            <a:schemeClr val="accent2"/>
          </a:solidFill>
          <a:ln w="19050" algn="ctr">
            <a:noFill/>
            <a:miter lim="800000"/>
            <a:headEnd/>
            <a:tailEnd/>
          </a:ln>
        </p:spPr>
        <p:txBody>
          <a:bodyPr wrap="none" rtlCol="0" anchor="ctr"/>
          <a:lstStyle/>
          <a:p>
            <a:pPr algn="ctr">
              <a:lnSpc>
                <a:spcPct val="90000"/>
              </a:lnSpc>
            </a:pPr>
            <a:endParaRPr lang="en-US" sz="1600" b="1" dirty="0" err="1">
              <a:solidFill>
                <a:srgbClr val="90BD31"/>
              </a:solidFill>
              <a:latin typeface="+mj-lt"/>
            </a:endParaRPr>
          </a:p>
        </p:txBody>
      </p:sp>
      <p:sp>
        <p:nvSpPr>
          <p:cNvPr id="12" name="TextBox 11"/>
          <p:cNvSpPr txBox="1"/>
          <p:nvPr userDrawn="1"/>
        </p:nvSpPr>
        <p:spPr bwMode="auto">
          <a:xfrm>
            <a:off x="579507" y="353943"/>
            <a:ext cx="1590260" cy="2123658"/>
          </a:xfrm>
          <a:prstGeom prst="rect">
            <a:avLst/>
          </a:prstGeom>
          <a:noFill/>
          <a:ln w="19050" algn="ctr">
            <a:noFill/>
            <a:miter lim="800000"/>
            <a:headEnd/>
            <a:tailEnd/>
          </a:ln>
        </p:spPr>
        <p:txBody>
          <a:bodyPr wrap="square" lIns="0" tIns="0" rIns="0" bIns="0" rtlCol="0" anchor="ctr">
            <a:spAutoFit/>
          </a:bodyPr>
          <a:lstStyle/>
          <a:p>
            <a:pPr algn="ctr"/>
            <a:r>
              <a:rPr lang="en-US" sz="13800" b="1" i="0" dirty="0">
                <a:solidFill>
                  <a:schemeClr val="bg2"/>
                </a:solidFill>
                <a:latin typeface="+mn-lt"/>
              </a:rPr>
              <a:t>“</a:t>
            </a:r>
          </a:p>
        </p:txBody>
      </p:sp>
      <p:sp>
        <p:nvSpPr>
          <p:cNvPr id="10" name="Text Placeholder 13"/>
          <p:cNvSpPr>
            <a:spLocks noGrp="1"/>
          </p:cNvSpPr>
          <p:nvPr>
            <p:ph type="body" sz="quarter" idx="14" hasCustomPrompt="1"/>
          </p:nvPr>
        </p:nvSpPr>
        <p:spPr>
          <a:xfrm>
            <a:off x="596899" y="4929107"/>
            <a:ext cx="8685277" cy="573905"/>
          </a:xfrm>
          <a:prstGeom prst="rect">
            <a:avLst/>
          </a:prstGeom>
        </p:spPr>
        <p:txBody>
          <a:bodyPr>
            <a:normAutofit/>
          </a:bodyPr>
          <a:lstStyle>
            <a:lvl1pPr marL="0" indent="0">
              <a:lnSpc>
                <a:spcPct val="100000"/>
              </a:lnSpc>
              <a:buNone/>
              <a:defRPr sz="1800" b="1">
                <a:solidFill>
                  <a:schemeClr val="accent2"/>
                </a:solidFill>
                <a:latin typeface="+mn-lt"/>
              </a:defRPr>
            </a:lvl1pPr>
          </a:lstStyle>
          <a:p>
            <a:pPr lvl="0"/>
            <a:r>
              <a:rPr lang="en-US" dirty="0"/>
              <a:t>Author’s Name</a:t>
            </a:r>
          </a:p>
        </p:txBody>
      </p:sp>
      <p:sp>
        <p:nvSpPr>
          <p:cNvPr id="11" name="Text Placeholder 13"/>
          <p:cNvSpPr>
            <a:spLocks noGrp="1"/>
          </p:cNvSpPr>
          <p:nvPr>
            <p:ph type="body" sz="quarter" idx="15" hasCustomPrompt="1"/>
          </p:nvPr>
        </p:nvSpPr>
        <p:spPr>
          <a:xfrm>
            <a:off x="596899" y="5307938"/>
            <a:ext cx="8685277" cy="587916"/>
          </a:xfrm>
          <a:prstGeom prst="rect">
            <a:avLst/>
          </a:prstGeom>
        </p:spPr>
        <p:txBody>
          <a:bodyPr>
            <a:normAutofit/>
          </a:bodyPr>
          <a:lstStyle>
            <a:lvl1pPr marL="0" indent="0">
              <a:lnSpc>
                <a:spcPts val="2000"/>
              </a:lnSpc>
              <a:buNone/>
              <a:defRPr sz="1800" b="0" baseline="0">
                <a:solidFill>
                  <a:schemeClr val="accent2"/>
                </a:solidFill>
                <a:latin typeface="+mn-lt"/>
              </a:defRPr>
            </a:lvl1pPr>
          </a:lstStyle>
          <a:p>
            <a:pPr lvl="0"/>
            <a:r>
              <a:rPr lang="en-US" dirty="0"/>
              <a:t>Position Title</a:t>
            </a:r>
          </a:p>
        </p:txBody>
      </p:sp>
    </p:spTree>
    <p:extLst>
      <p:ext uri="{BB962C8B-B14F-4D97-AF65-F5344CB8AC3E}">
        <p14:creationId xmlns:p14="http://schemas.microsoft.com/office/powerpoint/2010/main" val="152059217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lumn Slide – Whit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Serious Illness Communication (Part 2).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8" name="Content Placeholder 3"/>
          <p:cNvSpPr>
            <a:spLocks noGrp="1"/>
          </p:cNvSpPr>
          <p:nvPr>
            <p:ph sz="quarter" idx="18" hasCustomPrompt="1"/>
          </p:nvPr>
        </p:nvSpPr>
        <p:spPr>
          <a:xfrm>
            <a:off x="609234" y="1894327"/>
            <a:ext cx="5102453" cy="3804111"/>
          </a:xfrm>
        </p:spPr>
        <p:txBody>
          <a:body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9" name="Content Placeholder 3"/>
          <p:cNvSpPr>
            <a:spLocks noGrp="1"/>
          </p:cNvSpPr>
          <p:nvPr>
            <p:ph sz="quarter" idx="19" hasCustomPrompt="1"/>
          </p:nvPr>
        </p:nvSpPr>
        <p:spPr>
          <a:xfrm>
            <a:off x="6387182" y="1894327"/>
            <a:ext cx="5102453" cy="3804111"/>
          </a:xfrm>
        </p:spPr>
        <p:txBody>
          <a:bodyPr/>
          <a:lstStyle/>
          <a:p>
            <a:pPr lvl="0"/>
            <a:r>
              <a:rPr lang="en-US" dirty="0"/>
              <a:t>Click to add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7482338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Serious Illness Communication (Part 2).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15" name="Text Placeholder 3"/>
          <p:cNvSpPr>
            <a:spLocks noGrp="1"/>
          </p:cNvSpPr>
          <p:nvPr>
            <p:ph idx="1"/>
          </p:nvPr>
        </p:nvSpPr>
        <p:spPr>
          <a:xfrm>
            <a:off x="612915" y="1868558"/>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697647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6F022-35A0-6E45-B30C-C35672A5EC49}" type="datetime1">
              <a:rPr lang="en-US" smtClean="0"/>
              <a:t>4/13/22</a:t>
            </a:fld>
            <a:endParaRPr lang="en-US"/>
          </a:p>
        </p:txBody>
      </p:sp>
      <p:sp>
        <p:nvSpPr>
          <p:cNvPr id="5" name="Footer Placeholder 4"/>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96607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D4F6CC-F2DC-E944-A489-64957EC5BB12}" type="datetime1">
              <a:rPr lang="en-US" smtClean="0"/>
              <a:t>4/13/22</a:t>
            </a:fld>
            <a:endParaRPr lang="en-US"/>
          </a:p>
        </p:txBody>
      </p:sp>
      <p:sp>
        <p:nvSpPr>
          <p:cNvPr id="5" name="Footer Placeholder 4"/>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332180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9E386-A9C7-2D47-AFF6-F557CE6E6C9E}" type="datetime1">
              <a:rPr lang="en-US" smtClean="0"/>
              <a:t>4/13/22</a:t>
            </a:fld>
            <a:endParaRPr lang="en-US"/>
          </a:p>
        </p:txBody>
      </p:sp>
      <p:sp>
        <p:nvSpPr>
          <p:cNvPr id="6" name="Footer Placeholder 5"/>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74862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302313-C3FF-B34A-AE8C-6D6C9E8B85F3}" type="datetime1">
              <a:rPr lang="en-US" smtClean="0"/>
              <a:t>4/13/22</a:t>
            </a:fld>
            <a:endParaRPr lang="en-US"/>
          </a:p>
        </p:txBody>
      </p:sp>
      <p:sp>
        <p:nvSpPr>
          <p:cNvPr id="8" name="Footer Placeholder 7"/>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9" name="Slide Number Placeholder 8"/>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64111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D39694-5BE2-D442-B349-EE6A60B6A51A}" type="datetime1">
              <a:rPr lang="en-US" smtClean="0"/>
              <a:t>4/13/22</a:t>
            </a:fld>
            <a:endParaRPr lang="en-US"/>
          </a:p>
        </p:txBody>
      </p:sp>
      <p:sp>
        <p:nvSpPr>
          <p:cNvPr id="4" name="Footer Placeholder 3"/>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5" name="Slide Number Placeholder 4"/>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45340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C7505-92FB-2642-A054-878B94BE48D4}" type="datetime1">
              <a:rPr lang="en-US" smtClean="0"/>
              <a:t>4/13/22</a:t>
            </a:fld>
            <a:endParaRPr lang="en-US"/>
          </a:p>
        </p:txBody>
      </p:sp>
      <p:sp>
        <p:nvSpPr>
          <p:cNvPr id="3" name="Footer Placeholder 2"/>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4" name="Slide Number Placeholder 3"/>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99387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0DE951-9CFE-7C4D-A23F-AC2550DDEF6E}" type="datetime1">
              <a:rPr lang="en-US" smtClean="0"/>
              <a:t>4/13/22</a:t>
            </a:fld>
            <a:endParaRPr lang="en-US"/>
          </a:p>
        </p:txBody>
      </p:sp>
      <p:sp>
        <p:nvSpPr>
          <p:cNvPr id="6" name="Footer Placeholder 5"/>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53317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A8A972-414A-814A-8B8D-B92E48E9872F}" type="datetime1">
              <a:rPr lang="en-US" smtClean="0"/>
              <a:t>4/13/22</a:t>
            </a:fld>
            <a:endParaRPr lang="en-US"/>
          </a:p>
        </p:txBody>
      </p:sp>
      <p:sp>
        <p:nvSpPr>
          <p:cNvPr id="6" name="Footer Placeholder 5"/>
          <p:cNvSpPr>
            <a:spLocks noGrp="1"/>
          </p:cNvSpPr>
          <p:nvPr>
            <p:ph type="ftr" sz="quarter" idx="11"/>
          </p:nvPr>
        </p:nvSpPr>
        <p:spPr/>
        <p:txBody>
          <a:bodyPr/>
          <a:lstStyle/>
          <a:p>
            <a:r>
              <a:rPr lang="en-US"/>
              <a:t>Serious Illness Communication (Part 2).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42331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7C929-9120-E648-806F-95D42E024CAE}" type="datetime1">
              <a:rPr lang="en-US" smtClean="0"/>
              <a:t>4/13/22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Serious Illness Communication (Part 2).  Property of UC Regents, B. Calton, B. Sumser, N. Saks, T. Reid, N. Shepard-Lopez</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6767F-FF58-F74E-8990-33BE71820098}" type="slidenum">
              <a:rPr lang="en-US" smtClean="0"/>
              <a:t>‹#›</a:t>
            </a:fld>
            <a:endParaRPr lang="en-US"/>
          </a:p>
        </p:txBody>
      </p:sp>
    </p:spTree>
    <p:extLst>
      <p:ext uri="{BB962C8B-B14F-4D97-AF65-F5344CB8AC3E}">
        <p14:creationId xmlns:p14="http://schemas.microsoft.com/office/powerpoint/2010/main" val="82984530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9" r:id="rId12"/>
    <p:sldLayoutId id="2147483678" r:id="rId13"/>
    <p:sldLayoutId id="2147483781" r:id="rId14"/>
    <p:sldLayoutId id="2147483782" r:id="rId15"/>
    <p:sldLayoutId id="2147483783" r:id="rId1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creativecommons.org/licenses/by/3.0/" TargetMode="External"/><Relationship Id="rId4" Type="http://schemas.openxmlformats.org/officeDocument/2006/relationships/hyperlink" Target="https://ashleytan.wordpress.com/tag/keynot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randomreviewsph.wordpress.com/2013/01/05/adieu-doomsday-bonjour-terrible-two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wallpaperflare.com/balloons-clouds-word-clouds-abstract-dialogue-discussion-wallpaper-afmd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p:cNvSpPr>
            <a:spLocks noGrp="1"/>
          </p:cNvSpPr>
          <p:nvPr>
            <p:ph type="title"/>
          </p:nvPr>
        </p:nvSpPr>
        <p:spPr>
          <a:xfrm>
            <a:off x="3145623" y="2515383"/>
            <a:ext cx="5782716" cy="2150719"/>
          </a:xfrm>
          <a:noFill/>
        </p:spPr>
        <p:txBody>
          <a:bodyPr vert="horz" lIns="91440" tIns="45720" rIns="91440" bIns="45720" rtlCol="0" anchor="ctr">
            <a:normAutofit fontScale="90000"/>
          </a:bodyPr>
          <a:lstStyle/>
          <a:p>
            <a:pPr algn="ctr"/>
            <a:r>
              <a:rPr lang="en-US" sz="3300" b="1" kern="1200" dirty="0">
                <a:solidFill>
                  <a:srgbClr val="080808"/>
                </a:solidFill>
                <a:latin typeface="+mj-lt"/>
                <a:ea typeface="+mj-ea"/>
                <a:cs typeface="+mj-cs"/>
              </a:rPr>
              <a:t>Primary Palliative Care Education</a:t>
            </a:r>
            <a:br>
              <a:rPr lang="en-US" sz="3300" b="1" i="1" kern="1200" dirty="0">
                <a:solidFill>
                  <a:srgbClr val="080808"/>
                </a:solidFill>
                <a:latin typeface="+mj-lt"/>
                <a:ea typeface="+mj-ea"/>
                <a:cs typeface="+mj-cs"/>
              </a:rPr>
            </a:br>
            <a:br>
              <a:rPr lang="en-US" sz="3300" b="1" kern="1200" dirty="0">
                <a:solidFill>
                  <a:srgbClr val="080808"/>
                </a:solidFill>
                <a:latin typeface="+mj-lt"/>
                <a:ea typeface="+mj-ea"/>
                <a:cs typeface="+mj-cs"/>
              </a:rPr>
            </a:br>
            <a:r>
              <a:rPr lang="en-US" sz="3300" i="1" kern="1200" dirty="0">
                <a:solidFill>
                  <a:srgbClr val="080808"/>
                </a:solidFill>
                <a:latin typeface="+mj-lt"/>
                <a:ea typeface="+mj-ea"/>
                <a:cs typeface="+mj-cs"/>
              </a:rPr>
              <a:t>   Serious Illness Communication (Part 2)</a:t>
            </a:r>
            <a:br>
              <a:rPr lang="en-US" sz="3300" kern="1200" dirty="0">
                <a:solidFill>
                  <a:srgbClr val="080808"/>
                </a:solidFill>
                <a:latin typeface="+mj-lt"/>
                <a:ea typeface="+mj-ea"/>
                <a:cs typeface="+mj-cs"/>
              </a:rPr>
            </a:br>
            <a:endParaRPr lang="en-US" sz="3300" kern="1200" dirty="0">
              <a:solidFill>
                <a:srgbClr val="080808"/>
              </a:solidFill>
              <a:latin typeface="+mj-lt"/>
              <a:ea typeface="+mj-ea"/>
              <a:cs typeface="+mj-cs"/>
            </a:endParaRP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Slide Number Placeholder 1">
            <a:extLst>
              <a:ext uri="{FF2B5EF4-FFF2-40B4-BE49-F238E27FC236}">
                <a16:creationId xmlns:a16="http://schemas.microsoft.com/office/drawing/2014/main" id="{781E6681-89D6-1942-800F-C94B93753BD0}"/>
              </a:ext>
            </a:extLst>
          </p:cNvPr>
          <p:cNvSpPr>
            <a:spLocks noGrp="1"/>
          </p:cNvSpPr>
          <p:nvPr>
            <p:ph type="sldNum" sz="quarter" idx="12"/>
          </p:nvPr>
        </p:nvSpPr>
        <p:spPr/>
        <p:txBody>
          <a:bodyPr/>
          <a:lstStyle/>
          <a:p>
            <a:fld id="{E336767F-FF58-F74E-8990-33BE71820098}" type="slidenum">
              <a:rPr lang="en-US" smtClean="0"/>
              <a:t>1</a:t>
            </a:fld>
            <a:endParaRPr lang="en-US"/>
          </a:p>
        </p:txBody>
      </p:sp>
      <p:sp>
        <p:nvSpPr>
          <p:cNvPr id="3" name="Footer Placeholder 2">
            <a:extLst>
              <a:ext uri="{FF2B5EF4-FFF2-40B4-BE49-F238E27FC236}">
                <a16:creationId xmlns:a16="http://schemas.microsoft.com/office/drawing/2014/main" id="{BC476044-E2C7-1F40-AA9E-F028F108D1D7}"/>
              </a:ext>
            </a:extLst>
          </p:cNvPr>
          <p:cNvSpPr>
            <a:spLocks noGrp="1"/>
          </p:cNvSpPr>
          <p:nvPr>
            <p:ph type="ftr" sz="quarter" idx="11"/>
          </p:nvPr>
        </p:nvSpPr>
        <p:spPr/>
        <p:txBody>
          <a:bodyPr/>
          <a:lstStyle/>
          <a:p>
            <a:r>
              <a:rPr lang="en-US"/>
              <a:t>Serious Illness Communication (Part 2).  Property of UC Regents, B. Calton, B. Sumser, N. Saks, T. Reid, N. Shepard-Lopez</a:t>
            </a:r>
          </a:p>
        </p:txBody>
      </p:sp>
    </p:spTree>
    <p:extLst>
      <p:ext uri="{BB962C8B-B14F-4D97-AF65-F5344CB8AC3E}">
        <p14:creationId xmlns:p14="http://schemas.microsoft.com/office/powerpoint/2010/main" val="383610680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a:xfrm>
            <a:off x="4171949" y="4193777"/>
            <a:ext cx="6513958" cy="573905"/>
          </a:xfrm>
        </p:spPr>
        <p:txBody>
          <a:bodyPr>
            <a:normAutofit/>
          </a:bodyPr>
          <a:lstStyle/>
          <a:p>
            <a:pPr algn="r"/>
            <a:r>
              <a:rPr lang="en-US" sz="1400" b="0" dirty="0">
                <a:solidFill>
                  <a:schemeClr val="tx1"/>
                </a:solidFill>
                <a:latin typeface="Calibri"/>
                <a:cs typeface="Calibri"/>
              </a:rPr>
              <a:t>Maya Angelou</a:t>
            </a:r>
          </a:p>
          <a:p>
            <a:endParaRPr lang="en-US" b="0" dirty="0">
              <a:solidFill>
                <a:schemeClr val="tx1"/>
              </a:solidFill>
            </a:endParaRPr>
          </a:p>
        </p:txBody>
      </p:sp>
      <p:sp>
        <p:nvSpPr>
          <p:cNvPr id="6" name="Text Placeholder 3">
            <a:extLst>
              <a:ext uri="{FF2B5EF4-FFF2-40B4-BE49-F238E27FC236}">
                <a16:creationId xmlns:a16="http://schemas.microsoft.com/office/drawing/2014/main" id="{BB93BD46-3BE4-EA4A-8AC1-F3011C48ABBB}"/>
              </a:ext>
            </a:extLst>
          </p:cNvPr>
          <p:cNvSpPr>
            <a:spLocks noGrp="1"/>
          </p:cNvSpPr>
          <p:nvPr>
            <p:ph type="body" sz="quarter" idx="13"/>
          </p:nvPr>
        </p:nvSpPr>
        <p:spPr>
          <a:xfrm>
            <a:off x="2627313" y="2066925"/>
            <a:ext cx="7510462" cy="2809875"/>
          </a:xfrm>
        </p:spPr>
        <p:txBody>
          <a:bodyPr>
            <a:normAutofit/>
          </a:bodyPr>
          <a:lstStyle/>
          <a:p>
            <a:r>
              <a:rPr lang="ja-JP" altLang="en-US" sz="3200" i="1" dirty="0">
                <a:latin typeface="+mn-lt"/>
                <a:cs typeface="Calibri"/>
              </a:rPr>
              <a:t>“</a:t>
            </a:r>
            <a:r>
              <a:rPr lang="mr-IN" altLang="ja-JP" sz="3200" i="1" dirty="0">
                <a:latin typeface="+mn-lt"/>
                <a:cs typeface="Calibri"/>
              </a:rPr>
              <a:t>…</a:t>
            </a:r>
            <a:r>
              <a:rPr lang="en-US" altLang="ja-JP" sz="3200" i="1" dirty="0">
                <a:latin typeface="+mn-lt"/>
                <a:cs typeface="Calibri"/>
              </a:rPr>
              <a:t>P</a:t>
            </a:r>
            <a:r>
              <a:rPr lang="en-US" sz="3200" i="1" dirty="0">
                <a:latin typeface="+mn-lt"/>
              </a:rPr>
              <a:t>eople will forget what you said, people will forget what you did, but people will never forget how you made them feel</a:t>
            </a:r>
            <a:r>
              <a:rPr lang="en-US" sz="3200" i="1" dirty="0">
                <a:latin typeface="+mn-lt"/>
                <a:cs typeface="Calibri"/>
              </a:rPr>
              <a:t>.</a:t>
            </a:r>
            <a:r>
              <a:rPr lang="ja-JP" altLang="en-US" sz="3200" i="1" dirty="0">
                <a:latin typeface="+mn-lt"/>
                <a:cs typeface="Calibri"/>
              </a:rPr>
              <a:t>”</a:t>
            </a:r>
            <a:endParaRPr lang="en-US" altLang="ja-JP" sz="3200" i="1" dirty="0">
              <a:latin typeface="+mn-lt"/>
              <a:cs typeface="Calibri"/>
            </a:endParaRPr>
          </a:p>
          <a:p>
            <a:r>
              <a:rPr lang="en-US" sz="3200" dirty="0">
                <a:latin typeface="+mn-lt"/>
                <a:cs typeface="Calibri"/>
              </a:rPr>
              <a:t>						</a:t>
            </a:r>
            <a:endParaRPr lang="en-US" sz="3200" dirty="0">
              <a:latin typeface="+mn-lt"/>
            </a:endParaRPr>
          </a:p>
        </p:txBody>
      </p:sp>
      <p:sp>
        <p:nvSpPr>
          <p:cNvPr id="2" name="Slide Number Placeholder 1">
            <a:extLst>
              <a:ext uri="{FF2B5EF4-FFF2-40B4-BE49-F238E27FC236}">
                <a16:creationId xmlns:a16="http://schemas.microsoft.com/office/drawing/2014/main" id="{C2318C80-CDB0-F247-825F-D238DD1F7FD9}"/>
              </a:ext>
            </a:extLst>
          </p:cNvPr>
          <p:cNvSpPr>
            <a:spLocks noGrp="1"/>
          </p:cNvSpPr>
          <p:nvPr>
            <p:ph type="sldNum" sz="quarter" idx="12"/>
          </p:nvPr>
        </p:nvSpPr>
        <p:spPr/>
        <p:txBody>
          <a:bodyPr/>
          <a:lstStyle/>
          <a:p>
            <a:fld id="{7BCC8D0D-EAEC-449D-9161-023DFF90F2E2}" type="slidenum">
              <a:rPr lang="en-US" smtClean="0"/>
              <a:pPr/>
              <a:t>10</a:t>
            </a:fld>
            <a:endParaRPr lang="en-US" dirty="0"/>
          </a:p>
        </p:txBody>
      </p:sp>
      <p:sp>
        <p:nvSpPr>
          <p:cNvPr id="3" name="Footer Placeholder 2">
            <a:extLst>
              <a:ext uri="{FF2B5EF4-FFF2-40B4-BE49-F238E27FC236}">
                <a16:creationId xmlns:a16="http://schemas.microsoft.com/office/drawing/2014/main" id="{E29FE9D8-E5E5-DF42-AC7E-8B3FEFDFC166}"/>
              </a:ext>
            </a:extLst>
          </p:cNvPr>
          <p:cNvSpPr>
            <a:spLocks noGrp="1"/>
          </p:cNvSpPr>
          <p:nvPr>
            <p:ph type="ftr" sz="quarter" idx="11"/>
          </p:nvPr>
        </p:nvSpPr>
        <p:spPr>
          <a:xfrm>
            <a:off x="4038599" y="6356350"/>
            <a:ext cx="4290753"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61844713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00250" y="363538"/>
            <a:ext cx="8229600" cy="868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pitchFamily="34" charset="0"/>
              <a:buChar char="•"/>
              <a:defRPr sz="3200">
                <a:solidFill>
                  <a:schemeClr val="tx1"/>
                </a:solidFill>
                <a:latin typeface="Arial" pitchFamily="34" charset="0"/>
                <a:ea typeface="MS PGothic" pitchFamily="34" charset="-128"/>
                <a:cs typeface="Arial" pitchFamily="34" charset="0"/>
              </a:defRPr>
            </a:lvl1pPr>
            <a:lvl2pPr marL="742950" indent="-285750" defTabSz="457200" eaLnBrk="0" hangingPunct="0">
              <a:spcBef>
                <a:spcPct val="20000"/>
              </a:spcBef>
              <a:buFont typeface="Arial" pitchFamily="34" charset="0"/>
              <a:buChar char="–"/>
              <a:defRPr sz="2800">
                <a:solidFill>
                  <a:schemeClr val="tx1"/>
                </a:solidFill>
                <a:latin typeface="Arial" pitchFamily="34" charset="0"/>
                <a:ea typeface="MS PGothic" pitchFamily="34" charset="-128"/>
                <a:cs typeface="Arial" pitchFamily="34" charset="0"/>
              </a:defRPr>
            </a:lvl2pPr>
            <a:lvl3pPr marL="1143000" indent="-228600" defTabSz="457200" eaLnBrk="0" hangingPunct="0">
              <a:spcBef>
                <a:spcPct val="20000"/>
              </a:spcBef>
              <a:buFont typeface="Arial" pitchFamily="34" charset="0"/>
              <a:buChar char="•"/>
              <a:defRPr sz="2400">
                <a:solidFill>
                  <a:schemeClr val="tx1"/>
                </a:solidFill>
                <a:latin typeface="Arial" pitchFamily="34" charset="0"/>
                <a:ea typeface="MS PGothic" pitchFamily="34" charset="-128"/>
                <a:cs typeface="Arial" pitchFamily="34" charset="0"/>
              </a:defRPr>
            </a:lvl3pPr>
            <a:lvl4pPr marL="16002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4pPr>
            <a:lvl5pPr marL="20574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9pPr>
          </a:lstStyle>
          <a:p>
            <a:pPr algn="ctr" fontAlgn="base">
              <a:spcBef>
                <a:spcPct val="0"/>
              </a:spcBef>
              <a:spcAft>
                <a:spcPct val="0"/>
              </a:spcAft>
              <a:buFontTx/>
              <a:buNone/>
            </a:pPr>
            <a:r>
              <a:rPr lang="en-US" altLang="en-US" sz="4400" dirty="0">
                <a:latin typeface="Calibri" panose="020F0502020204030204" pitchFamily="34" charset="0"/>
                <a:cs typeface="Calibri" panose="020F0502020204030204" pitchFamily="34" charset="0"/>
              </a:rPr>
              <a:t>Takeaways</a:t>
            </a:r>
          </a:p>
        </p:txBody>
      </p:sp>
      <p:sp>
        <p:nvSpPr>
          <p:cNvPr id="6" name="Content Placeholder 2"/>
          <p:cNvSpPr txBox="1">
            <a:spLocks/>
          </p:cNvSpPr>
          <p:nvPr/>
        </p:nvSpPr>
        <p:spPr>
          <a:xfrm>
            <a:off x="518536" y="1971006"/>
            <a:ext cx="5731889" cy="3646238"/>
          </a:xfrm>
          <a:prstGeom prst="rect">
            <a:avLst/>
          </a:prstGeom>
        </p:spPr>
        <p:txBody>
          <a:bodyPr vert="horz" lIns="91435" tIns="45718" rIns="91435" bIns="45718" rtlCol="0">
            <a:normAutofit/>
          </a:bodyPr>
          <a:lstStyle>
            <a:lvl1pPr marL="295268" indent="-295268"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2200" b="0" kern="1200" dirty="0" smtClean="0">
                <a:solidFill>
                  <a:schemeClr val="tx1"/>
                </a:solidFill>
                <a:latin typeface="+mn-lt"/>
                <a:ea typeface="+mn-ea"/>
                <a:cs typeface="+mn-cs"/>
              </a:defRPr>
            </a:lvl1pPr>
            <a:lvl2pPr marL="579424" indent="-284156"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2000" b="0" kern="1200" dirty="0" smtClean="0">
                <a:solidFill>
                  <a:schemeClr val="tx1"/>
                </a:solidFill>
                <a:latin typeface="+mn-lt"/>
                <a:ea typeface="+mn-ea"/>
                <a:cs typeface="+mn-cs"/>
              </a:defRPr>
            </a:lvl2pPr>
            <a:lvl3pPr marL="806430" indent="-227007"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1800" b="0" kern="1200" dirty="0" smtClean="0">
                <a:solidFill>
                  <a:schemeClr val="tx1"/>
                </a:solidFill>
                <a:latin typeface="+mn-lt"/>
                <a:ea typeface="+mn-ea"/>
                <a:cs typeface="+mn-cs"/>
              </a:defRPr>
            </a:lvl3pPr>
            <a:lvl4pPr marL="1028675" indent="-222245"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1600" b="0" kern="1200" dirty="0" smtClean="0">
                <a:solidFill>
                  <a:schemeClr val="tx1"/>
                </a:solidFill>
                <a:latin typeface="+mn-lt"/>
                <a:ea typeface="+mn-ea"/>
                <a:cs typeface="+mn-cs"/>
              </a:defRPr>
            </a:lvl4pPr>
            <a:lvl5pPr marL="1312830" indent="-227007" algn="l" defTabSz="640064" rtl="0" eaLnBrk="1" latinLnBrk="0" hangingPunct="1">
              <a:lnSpc>
                <a:spcPct val="100000"/>
              </a:lnSpc>
              <a:spcBef>
                <a:spcPts val="0"/>
              </a:spcBef>
              <a:spcAft>
                <a:spcPts val="1000"/>
              </a:spcAft>
              <a:buClr>
                <a:schemeClr val="accent1"/>
              </a:buClr>
              <a:buSzPct val="80000"/>
              <a:buFont typeface="Wingdings" charset="2"/>
              <a:buChar char="§"/>
              <a:defRPr lang="en-US" sz="1400" b="0" kern="1200" dirty="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1"/>
              </a:buClr>
            </a:pPr>
            <a:r>
              <a:rPr lang="en-US" sz="3600" dirty="0"/>
              <a:t>What surprised you?</a:t>
            </a:r>
          </a:p>
          <a:p>
            <a:pPr>
              <a:buClr>
                <a:schemeClr val="tx1"/>
              </a:buClr>
            </a:pPr>
            <a:r>
              <a:rPr lang="en-US" sz="3600" dirty="0"/>
              <a:t>What is your take-home point?</a:t>
            </a:r>
          </a:p>
          <a:p>
            <a:pPr>
              <a:buClr>
                <a:schemeClr val="tx1"/>
              </a:buClr>
            </a:pPr>
            <a:r>
              <a:rPr lang="en-US" sz="3600" dirty="0"/>
              <a:t>What are you curious about?</a:t>
            </a:r>
          </a:p>
          <a:p>
            <a:pPr marL="0" indent="0">
              <a:spcBef>
                <a:spcPts val="763"/>
              </a:spcBef>
              <a:buClr>
                <a:schemeClr val="tx1"/>
              </a:buClr>
              <a:buNone/>
            </a:pPr>
            <a:endParaRPr lang="en-US" altLang="en-US" sz="12800" dirty="0">
              <a:latin typeface="Calibri" panose="020F0502020204030204" pitchFamily="34" charset="0"/>
              <a:ea typeface="ヒラギノ明朝 ProN W3" pitchFamily="2" charset="-128"/>
              <a:cs typeface="Calibri" panose="020F0502020204030204" pitchFamily="34" charset="0"/>
            </a:endParaRPr>
          </a:p>
          <a:p>
            <a:pPr>
              <a:spcBef>
                <a:spcPts val="763"/>
              </a:spcBef>
            </a:pPr>
            <a:endParaRPr lang="en-US" altLang="en-US" sz="3200" dirty="0">
              <a:latin typeface="Calibri" panose="020F0502020204030204" pitchFamily="34" charset="0"/>
              <a:ea typeface="ヒラギノ明朝 ProN W3" pitchFamily="2" charset="-128"/>
              <a:cs typeface="Calibri" panose="020F0502020204030204" pitchFamily="34" charset="0"/>
            </a:endParaRPr>
          </a:p>
          <a:p>
            <a:pPr>
              <a:spcBef>
                <a:spcPts val="763"/>
              </a:spcBef>
            </a:pPr>
            <a:endParaRPr lang="en-US" altLang="en-US" sz="32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p:txBody>
      </p:sp>
      <p:sp>
        <p:nvSpPr>
          <p:cNvPr id="2" name="TextBox 1"/>
          <p:cNvSpPr txBox="1"/>
          <p:nvPr/>
        </p:nvSpPr>
        <p:spPr bwMode="auto">
          <a:xfrm>
            <a:off x="3848101" y="6022620"/>
            <a:ext cx="65" cy="307777"/>
          </a:xfrm>
          <a:prstGeom prst="rect">
            <a:avLst/>
          </a:prstGeom>
          <a:noFill/>
          <a:ln w="19050" algn="ctr">
            <a:noFill/>
            <a:miter lim="800000"/>
            <a:headEnd/>
            <a:tailEnd/>
          </a:ln>
        </p:spPr>
        <p:txBody>
          <a:bodyPr wrap="none" lIns="0" tIns="0" rIns="0" bIns="0" rtlCol="0">
            <a:spAutoFit/>
          </a:bodyPr>
          <a:lstStyle/>
          <a:p>
            <a:endParaRPr lang="en-US" sz="2000" dirty="0" err="1"/>
          </a:p>
        </p:txBody>
      </p:sp>
      <p:pic>
        <p:nvPicPr>
          <p:cNvPr id="9" name="Picture 8" descr="A picture containing text, sign, dark, lit&#10;&#10;Description automatically generated">
            <a:extLst>
              <a:ext uri="{FF2B5EF4-FFF2-40B4-BE49-F238E27FC236}">
                <a16:creationId xmlns:a16="http://schemas.microsoft.com/office/drawing/2014/main" id="{F167B712-1C81-6A4B-9CC2-39386EBD806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433305" y="1878931"/>
            <a:ext cx="4920495" cy="3280330"/>
          </a:xfrm>
          <a:prstGeom prst="rect">
            <a:avLst/>
          </a:prstGeom>
        </p:spPr>
      </p:pic>
      <p:sp>
        <p:nvSpPr>
          <p:cNvPr id="10" name="TextBox 9">
            <a:extLst>
              <a:ext uri="{FF2B5EF4-FFF2-40B4-BE49-F238E27FC236}">
                <a16:creationId xmlns:a16="http://schemas.microsoft.com/office/drawing/2014/main" id="{543EBB2D-EBA7-494E-837E-814B3F794425}"/>
              </a:ext>
            </a:extLst>
          </p:cNvPr>
          <p:cNvSpPr txBox="1"/>
          <p:nvPr/>
        </p:nvSpPr>
        <p:spPr>
          <a:xfrm>
            <a:off x="6433305" y="5226459"/>
            <a:ext cx="4920495" cy="230832"/>
          </a:xfrm>
          <a:prstGeom prst="rect">
            <a:avLst/>
          </a:prstGeom>
          <a:noFill/>
        </p:spPr>
        <p:txBody>
          <a:bodyPr wrap="square" rtlCol="0">
            <a:spAutoFit/>
          </a:bodyPr>
          <a:lstStyle/>
          <a:p>
            <a:r>
              <a:rPr lang="en-US" sz="900" dirty="0">
                <a:hlinkClick r:id="rId4" tooltip="https://ashleytan.wordpress.com/tag/keynote/"/>
              </a:rPr>
              <a:t>This Photo</a:t>
            </a:r>
            <a:r>
              <a:rPr lang="en-US" sz="900" dirty="0"/>
              <a:t> by Unknown Author is licensed under </a:t>
            </a:r>
            <a:r>
              <a:rPr lang="en-US" sz="900" dirty="0">
                <a:hlinkClick r:id="rId5" tooltip="https://creativecommons.org/licenses/by/3.0/"/>
              </a:rPr>
              <a:t>CC BY</a:t>
            </a:r>
            <a:endParaRPr lang="en-US" sz="900" dirty="0"/>
          </a:p>
        </p:txBody>
      </p:sp>
      <p:sp>
        <p:nvSpPr>
          <p:cNvPr id="3" name="Slide Number Placeholder 2">
            <a:extLst>
              <a:ext uri="{FF2B5EF4-FFF2-40B4-BE49-F238E27FC236}">
                <a16:creationId xmlns:a16="http://schemas.microsoft.com/office/drawing/2014/main" id="{9852E53F-C1BE-1645-B8BC-FE70E07C6F41}"/>
              </a:ext>
            </a:extLst>
          </p:cNvPr>
          <p:cNvSpPr>
            <a:spLocks noGrp="1"/>
          </p:cNvSpPr>
          <p:nvPr>
            <p:ph type="sldNum" sz="quarter" idx="12"/>
          </p:nvPr>
        </p:nvSpPr>
        <p:spPr/>
        <p:txBody>
          <a:bodyPr/>
          <a:lstStyle/>
          <a:p>
            <a:fld id="{E336767F-FF58-F74E-8990-33BE71820098}" type="slidenum">
              <a:rPr lang="en-US" smtClean="0"/>
              <a:t>11</a:t>
            </a:fld>
            <a:endParaRPr lang="en-US"/>
          </a:p>
        </p:txBody>
      </p:sp>
      <p:sp>
        <p:nvSpPr>
          <p:cNvPr id="5" name="Footer Placeholder 4">
            <a:extLst>
              <a:ext uri="{FF2B5EF4-FFF2-40B4-BE49-F238E27FC236}">
                <a16:creationId xmlns:a16="http://schemas.microsoft.com/office/drawing/2014/main" id="{67CA1EF1-01B2-364E-9C59-1055169F2A4E}"/>
              </a:ext>
            </a:extLst>
          </p:cNvPr>
          <p:cNvSpPr>
            <a:spLocks noGrp="1"/>
          </p:cNvSpPr>
          <p:nvPr>
            <p:ph type="ftr" sz="quarter" idx="11"/>
          </p:nvPr>
        </p:nvSpPr>
        <p:spPr>
          <a:xfrm>
            <a:off x="4038599" y="6356350"/>
            <a:ext cx="4274127"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33891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Questions?</a:t>
            </a:r>
            <a:br>
              <a:rPr lang="en-US" sz="5400"/>
            </a:br>
            <a:br>
              <a:rPr lang="en-US" sz="5400"/>
            </a:br>
            <a:r>
              <a:rPr lang="en-US" sz="5400"/>
              <a:t>Thank you!</a:t>
            </a:r>
          </a:p>
        </p:txBody>
      </p:sp>
      <p:sp>
        <p:nvSpPr>
          <p:cNvPr id="11" name="Freeform: Shape 1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accessory, sale&#10;&#10;Description automatically generated">
            <a:extLst>
              <a:ext uri="{FF2B5EF4-FFF2-40B4-BE49-F238E27FC236}">
                <a16:creationId xmlns:a16="http://schemas.microsoft.com/office/drawing/2014/main" id="{CF732C11-8BDA-3D40-BD01-DB79F8B9803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7322" r="18624"/>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5" name="TextBox 4">
            <a:extLst>
              <a:ext uri="{FF2B5EF4-FFF2-40B4-BE49-F238E27FC236}">
                <a16:creationId xmlns:a16="http://schemas.microsoft.com/office/drawing/2014/main" id="{F3CE7B6E-7599-0341-8ADE-ADA92E16124C}"/>
              </a:ext>
            </a:extLst>
          </p:cNvPr>
          <p:cNvSpPr txBox="1"/>
          <p:nvPr/>
        </p:nvSpPr>
        <p:spPr>
          <a:xfrm>
            <a:off x="9732673" y="6657945"/>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randomreviewsph.wordpress.com/2013/01/05/adieu-doomsday-bonjour-terrible-two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
        <p:nvSpPr>
          <p:cNvPr id="3" name="Slide Number Placeholder 2">
            <a:extLst>
              <a:ext uri="{FF2B5EF4-FFF2-40B4-BE49-F238E27FC236}">
                <a16:creationId xmlns:a16="http://schemas.microsoft.com/office/drawing/2014/main" id="{97F5705F-8A41-9D48-A2F5-689C88D2FFFF}"/>
              </a:ext>
            </a:extLst>
          </p:cNvPr>
          <p:cNvSpPr>
            <a:spLocks noGrp="1"/>
          </p:cNvSpPr>
          <p:nvPr>
            <p:ph type="sldNum" sz="quarter" idx="12"/>
          </p:nvPr>
        </p:nvSpPr>
        <p:spPr/>
        <p:txBody>
          <a:bodyPr/>
          <a:lstStyle/>
          <a:p>
            <a:fld id="{E336767F-FF58-F74E-8990-33BE71820098}" type="slidenum">
              <a:rPr lang="en-US" smtClean="0"/>
              <a:t>12</a:t>
            </a:fld>
            <a:endParaRPr lang="en-US"/>
          </a:p>
        </p:txBody>
      </p:sp>
      <p:sp>
        <p:nvSpPr>
          <p:cNvPr id="6" name="Footer Placeholder 5">
            <a:extLst>
              <a:ext uri="{FF2B5EF4-FFF2-40B4-BE49-F238E27FC236}">
                <a16:creationId xmlns:a16="http://schemas.microsoft.com/office/drawing/2014/main" id="{C4E11C72-8B4C-524B-A693-C1AB125ADF88}"/>
              </a:ext>
            </a:extLst>
          </p:cNvPr>
          <p:cNvSpPr>
            <a:spLocks noGrp="1"/>
          </p:cNvSpPr>
          <p:nvPr>
            <p:ph type="ftr" sz="quarter" idx="11"/>
          </p:nvPr>
        </p:nvSpPr>
        <p:spPr>
          <a:xfrm>
            <a:off x="5566178" y="6400627"/>
            <a:ext cx="4412444"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121115519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4780" y="653603"/>
            <a:ext cx="10898107" cy="611449"/>
          </a:xfrm>
        </p:spPr>
        <p:txBody>
          <a:bodyPr/>
          <a:lstStyle/>
          <a:p>
            <a:r>
              <a:rPr lang="en-US" b="1" dirty="0"/>
              <a:t>Module Objectives</a:t>
            </a:r>
          </a:p>
        </p:txBody>
      </p:sp>
      <p:sp>
        <p:nvSpPr>
          <p:cNvPr id="5" name="Text Placeholder 4"/>
          <p:cNvSpPr>
            <a:spLocks noGrp="1"/>
          </p:cNvSpPr>
          <p:nvPr>
            <p:ph type="body" sz="quarter" idx="14"/>
          </p:nvPr>
        </p:nvSpPr>
        <p:spPr>
          <a:xfrm>
            <a:off x="604780" y="1834047"/>
            <a:ext cx="10399486" cy="4522303"/>
          </a:xfrm>
        </p:spPr>
        <p:txBody>
          <a:bodyPr>
            <a:normAutofit/>
          </a:bodyPr>
          <a:lstStyle/>
          <a:p>
            <a:pPr marL="514350" indent="-514350">
              <a:buClr>
                <a:schemeClr val="tx1"/>
              </a:buClr>
              <a:buAutoNum type="arabicPeriod"/>
            </a:pPr>
            <a:r>
              <a:rPr lang="en-US" sz="3200" dirty="0"/>
              <a:t>Review key communication skills introduced last session.</a:t>
            </a:r>
          </a:p>
          <a:p>
            <a:pPr marL="514350" indent="-514350">
              <a:buClr>
                <a:schemeClr val="tx1"/>
              </a:buClr>
              <a:buAutoNum type="arabicPeriod"/>
            </a:pPr>
            <a:endParaRPr lang="en-US" sz="3200" dirty="0"/>
          </a:p>
          <a:p>
            <a:pPr marL="514350" indent="-514350">
              <a:buClr>
                <a:schemeClr val="tx1"/>
              </a:buClr>
              <a:buAutoNum type="arabicPeriod"/>
            </a:pPr>
            <a:r>
              <a:rPr lang="en-US" sz="3200" dirty="0"/>
              <a:t>Explore how capacities impact your communication with seriously ill patients. </a:t>
            </a:r>
          </a:p>
          <a:p>
            <a:pPr marL="514350" indent="-514350">
              <a:buClr>
                <a:schemeClr val="tx1"/>
              </a:buClr>
              <a:buAutoNum type="arabicPeriod"/>
            </a:pPr>
            <a:endParaRPr lang="en-US" sz="3200" dirty="0"/>
          </a:p>
          <a:p>
            <a:pPr marL="514350" indent="-514350">
              <a:buClr>
                <a:schemeClr val="tx1"/>
              </a:buClr>
              <a:buAutoNum type="arabicPeriod"/>
            </a:pPr>
            <a:r>
              <a:rPr lang="en-US" sz="3200" dirty="0"/>
              <a:t>Participate in role play exercises to reinforce and try new skills.</a:t>
            </a:r>
          </a:p>
          <a:p>
            <a:endParaRPr lang="en-US" dirty="0"/>
          </a:p>
        </p:txBody>
      </p:sp>
      <p:sp>
        <p:nvSpPr>
          <p:cNvPr id="2" name="Slide Number Placeholder 1">
            <a:extLst>
              <a:ext uri="{FF2B5EF4-FFF2-40B4-BE49-F238E27FC236}">
                <a16:creationId xmlns:a16="http://schemas.microsoft.com/office/drawing/2014/main" id="{29432337-9715-444F-9C36-52D9260009BB}"/>
              </a:ext>
            </a:extLst>
          </p:cNvPr>
          <p:cNvSpPr>
            <a:spLocks noGrp="1"/>
          </p:cNvSpPr>
          <p:nvPr>
            <p:ph type="sldNum" sz="quarter" idx="13"/>
          </p:nvPr>
        </p:nvSpPr>
        <p:spPr/>
        <p:txBody>
          <a:bodyPr/>
          <a:lstStyle/>
          <a:p>
            <a:fld id="{7BCC8D0D-EAEC-449D-9161-023DFF90F2E2}" type="slidenum">
              <a:rPr lang="en-US" smtClean="0"/>
              <a:pPr/>
              <a:t>2</a:t>
            </a:fld>
            <a:endParaRPr lang="en-US" dirty="0"/>
          </a:p>
        </p:txBody>
      </p:sp>
      <p:sp>
        <p:nvSpPr>
          <p:cNvPr id="3" name="Footer Placeholder 2">
            <a:extLst>
              <a:ext uri="{FF2B5EF4-FFF2-40B4-BE49-F238E27FC236}">
                <a16:creationId xmlns:a16="http://schemas.microsoft.com/office/drawing/2014/main" id="{E976CEA1-D189-6E4E-8890-955FCE2703BC}"/>
              </a:ext>
            </a:extLst>
          </p:cNvPr>
          <p:cNvSpPr>
            <a:spLocks noGrp="1"/>
          </p:cNvSpPr>
          <p:nvPr>
            <p:ph type="ftr" sz="quarter" idx="12"/>
          </p:nvPr>
        </p:nvSpPr>
        <p:spPr>
          <a:xfrm>
            <a:off x="4038600" y="6356350"/>
            <a:ext cx="4222466"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152488386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1028700" y="2154206"/>
            <a:ext cx="2628900" cy="2547257"/>
          </a:xfrm>
          <a:noFill/>
        </p:spPr>
        <p:txBody>
          <a:bodyPr vert="horz" lIns="91440" tIns="45720" rIns="91440" bIns="45720" rtlCol="0" anchor="ctr">
            <a:normAutofit fontScale="90000"/>
          </a:bodyPr>
          <a:lstStyle/>
          <a:p>
            <a:pPr algn="ctr"/>
            <a:r>
              <a:rPr lang="en-US" sz="2500" kern="1200" dirty="0">
                <a:solidFill>
                  <a:srgbClr val="FFFFFF"/>
                </a:solidFill>
                <a:latin typeface="+mj-lt"/>
                <a:ea typeface="+mj-ea"/>
                <a:cs typeface="+mj-cs"/>
              </a:rPr>
              <a:t>For Reflection</a:t>
            </a:r>
            <a:br>
              <a:rPr lang="en-US" sz="2500" kern="1200" dirty="0">
                <a:solidFill>
                  <a:srgbClr val="FFFFFF"/>
                </a:solidFill>
                <a:latin typeface="+mj-lt"/>
                <a:ea typeface="+mj-ea"/>
                <a:cs typeface="+mj-cs"/>
              </a:rPr>
            </a:br>
            <a:br>
              <a:rPr lang="en-US" sz="2400" kern="1200" dirty="0">
                <a:solidFill>
                  <a:srgbClr val="FFFFFF"/>
                </a:solidFill>
                <a:latin typeface="+mj-lt"/>
                <a:ea typeface="+mj-ea"/>
                <a:cs typeface="+mj-cs"/>
              </a:rPr>
            </a:br>
            <a:r>
              <a:rPr lang="en-US" sz="2400" dirty="0">
                <a:solidFill>
                  <a:schemeClr val="bg1"/>
                </a:solidFill>
              </a:rPr>
              <a:t>What skill did you try since the last session? </a:t>
            </a:r>
            <a:br>
              <a:rPr lang="en-US" sz="2400" dirty="0">
                <a:solidFill>
                  <a:schemeClr val="bg1"/>
                </a:solidFill>
              </a:rPr>
            </a:br>
            <a:r>
              <a:rPr lang="en-US" sz="2400" dirty="0">
                <a:solidFill>
                  <a:schemeClr val="bg1"/>
                </a:solidFill>
              </a:rPr>
              <a:t>What went well?</a:t>
            </a:r>
            <a:br>
              <a:rPr lang="en-US" sz="2400" dirty="0">
                <a:solidFill>
                  <a:schemeClr val="bg1"/>
                </a:solidFill>
              </a:rPr>
            </a:br>
            <a:r>
              <a:rPr lang="en-US" sz="2400" dirty="0">
                <a:solidFill>
                  <a:schemeClr val="bg1"/>
                </a:solidFill>
              </a:rPr>
              <a:t>What would you do differently next time?</a:t>
            </a:r>
            <a:br>
              <a:rPr lang="en-US" sz="2400" dirty="0">
                <a:solidFill>
                  <a:schemeClr val="bg1"/>
                </a:solidFill>
              </a:rPr>
            </a:br>
            <a:br>
              <a:rPr lang="en-US" sz="2800" dirty="0">
                <a:solidFill>
                  <a:schemeClr val="bg1"/>
                </a:solidFill>
              </a:rPr>
            </a:br>
            <a:br>
              <a:rPr lang="en-US" sz="2800" dirty="0">
                <a:solidFill>
                  <a:schemeClr val="bg1"/>
                </a:solidFill>
              </a:rPr>
            </a:br>
            <a:endParaRPr lang="en-US" sz="2500" kern="1200" dirty="0">
              <a:solidFill>
                <a:schemeClr val="bg1"/>
              </a:solidFill>
              <a:latin typeface="+mj-lt"/>
              <a:ea typeface="+mj-ea"/>
              <a:cs typeface="+mj-cs"/>
            </a:endParaRPr>
          </a:p>
        </p:txBody>
      </p:sp>
      <p:pic>
        <p:nvPicPr>
          <p:cNvPr id="6" name="Picture 5" descr="Logo, company name&#10;&#10;Description automatically generated">
            <a:extLst>
              <a:ext uri="{FF2B5EF4-FFF2-40B4-BE49-F238E27FC236}">
                <a16:creationId xmlns:a16="http://schemas.microsoft.com/office/drawing/2014/main" id="{2129B688-97EE-7642-BAA2-D23A0F9F790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777316" y="1164777"/>
            <a:ext cx="6780700" cy="4526117"/>
          </a:xfrm>
          <a:prstGeom prst="rect">
            <a:avLst/>
          </a:prstGeom>
        </p:spPr>
      </p:pic>
      <p:sp>
        <p:nvSpPr>
          <p:cNvPr id="5" name="Slide Number Placeholder 4">
            <a:extLst>
              <a:ext uri="{FF2B5EF4-FFF2-40B4-BE49-F238E27FC236}">
                <a16:creationId xmlns:a16="http://schemas.microsoft.com/office/drawing/2014/main" id="{9DCC972A-316C-8C42-B881-660CAB7106CA}"/>
              </a:ext>
            </a:extLst>
          </p:cNvPr>
          <p:cNvSpPr>
            <a:spLocks noGrp="1"/>
          </p:cNvSpPr>
          <p:nvPr>
            <p:ph type="sldNum" sz="quarter" idx="12"/>
          </p:nvPr>
        </p:nvSpPr>
        <p:spPr/>
        <p:txBody>
          <a:bodyPr/>
          <a:lstStyle/>
          <a:p>
            <a:fld id="{E336767F-FF58-F74E-8990-33BE71820098}" type="slidenum">
              <a:rPr lang="en-US" smtClean="0"/>
              <a:t>3</a:t>
            </a:fld>
            <a:endParaRPr lang="en-US"/>
          </a:p>
        </p:txBody>
      </p:sp>
      <p:sp>
        <p:nvSpPr>
          <p:cNvPr id="2" name="Footer Placeholder 1">
            <a:extLst>
              <a:ext uri="{FF2B5EF4-FFF2-40B4-BE49-F238E27FC236}">
                <a16:creationId xmlns:a16="http://schemas.microsoft.com/office/drawing/2014/main" id="{CA258054-76BF-1049-AE4A-929DC9D475B7}"/>
              </a:ext>
            </a:extLst>
          </p:cNvPr>
          <p:cNvSpPr>
            <a:spLocks noGrp="1"/>
          </p:cNvSpPr>
          <p:nvPr>
            <p:ph type="ftr" sz="quarter" idx="11"/>
          </p:nvPr>
        </p:nvSpPr>
        <p:spPr>
          <a:xfrm>
            <a:off x="4038600" y="6356350"/>
            <a:ext cx="4373880"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320846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43467" y="321734"/>
            <a:ext cx="10905066" cy="1135737"/>
          </a:xfrm>
        </p:spPr>
        <p:txBody>
          <a:bodyPr vert="horz" lIns="91440" tIns="45720" rIns="91440" bIns="45720" rtlCol="0" anchor="ctr">
            <a:normAutofit/>
          </a:bodyPr>
          <a:lstStyle/>
          <a:p>
            <a:r>
              <a:rPr lang="en-US" b="1" kern="1200">
                <a:solidFill>
                  <a:schemeClr val="tx1"/>
                </a:solidFill>
                <a:latin typeface="+mj-lt"/>
                <a:ea typeface="+mj-ea"/>
                <a:cs typeface="+mj-cs"/>
              </a:rPr>
              <a:t>Guiding Principles and Practices </a:t>
            </a:r>
          </a:p>
        </p:txBody>
      </p:sp>
      <p:sp>
        <p:nvSpPr>
          <p:cNvPr id="3" name="Rectangle 2">
            <a:extLst>
              <a:ext uri="{FF2B5EF4-FFF2-40B4-BE49-F238E27FC236}">
                <a16:creationId xmlns:a16="http://schemas.microsoft.com/office/drawing/2014/main" id="{EE622D78-E7F7-1641-A69C-DF8F46268C6B}"/>
              </a:ext>
            </a:extLst>
          </p:cNvPr>
          <p:cNvSpPr/>
          <p:nvPr/>
        </p:nvSpPr>
        <p:spPr>
          <a:xfrm>
            <a:off x="670705" y="1619167"/>
            <a:ext cx="10905066" cy="4393982"/>
          </a:xfrm>
          <a:prstGeom prst="rect">
            <a:avLst/>
          </a:prstGeom>
        </p:spPr>
        <p:txBody>
          <a:bodyPr vert="horz" lIns="91440" tIns="45720" rIns="91440" bIns="45720" rtlCol="0">
            <a:normAutofit/>
          </a:bodyPr>
          <a:lstStyle/>
          <a:p>
            <a:pPr marL="342900" indent="-228600" defTabSz="914400">
              <a:lnSpc>
                <a:spcPct val="90000"/>
              </a:lnSpc>
              <a:spcAft>
                <a:spcPts val="600"/>
              </a:spcAft>
              <a:buClr>
                <a:schemeClr val="tx1"/>
              </a:buClr>
              <a:buFont typeface="Arial" panose="020B0604020202020204" pitchFamily="34" charset="0"/>
              <a:buChar char="•"/>
            </a:pPr>
            <a:r>
              <a:rPr lang="en-US" sz="2400" dirty="0"/>
              <a:t>Focus on the whole person/family unit </a:t>
            </a:r>
          </a:p>
          <a:p>
            <a:pPr marL="342900" indent="-228600" defTabSz="914400">
              <a:lnSpc>
                <a:spcPct val="90000"/>
              </a:lnSpc>
              <a:spcAft>
                <a:spcPts val="600"/>
              </a:spcAft>
              <a:buClr>
                <a:schemeClr val="tx1"/>
              </a:buClr>
              <a:buFont typeface="Arial" panose="020B0604020202020204" pitchFamily="34" charset="0"/>
              <a:buChar char="•"/>
            </a:pPr>
            <a:endParaRPr lang="en-US" sz="2400" dirty="0"/>
          </a:p>
          <a:p>
            <a:pPr marL="342900" indent="-228600" defTabSz="914400">
              <a:lnSpc>
                <a:spcPct val="90000"/>
              </a:lnSpc>
              <a:spcAft>
                <a:spcPts val="600"/>
              </a:spcAft>
              <a:buClr>
                <a:schemeClr val="tx1"/>
              </a:buClr>
              <a:buFont typeface="Arial" panose="020B0604020202020204" pitchFamily="34" charset="0"/>
              <a:buChar char="•"/>
            </a:pPr>
            <a:r>
              <a:rPr lang="en-US" sz="2400" dirty="0"/>
              <a:t>Be receptive to when patient is ready to talk</a:t>
            </a:r>
          </a:p>
          <a:p>
            <a:pPr marL="342900" indent="-228600" defTabSz="914400">
              <a:lnSpc>
                <a:spcPct val="90000"/>
              </a:lnSpc>
              <a:spcAft>
                <a:spcPts val="600"/>
              </a:spcAft>
              <a:buClr>
                <a:schemeClr val="tx1"/>
              </a:buClr>
              <a:buFont typeface="Arial" panose="020B0604020202020204" pitchFamily="34" charset="0"/>
              <a:buChar char="•"/>
            </a:pPr>
            <a:endParaRPr lang="en-US" sz="2400" dirty="0"/>
          </a:p>
          <a:p>
            <a:pPr marL="342900" indent="-228600" defTabSz="914400">
              <a:lnSpc>
                <a:spcPct val="90000"/>
              </a:lnSpc>
              <a:spcAft>
                <a:spcPts val="600"/>
              </a:spcAft>
              <a:buClr>
                <a:schemeClr val="tx1"/>
              </a:buClr>
              <a:buFont typeface="Arial" panose="020B0604020202020204" pitchFamily="34" charset="0"/>
              <a:buChar char="•"/>
            </a:pPr>
            <a:r>
              <a:rPr lang="en-US" sz="2400" dirty="0"/>
              <a:t>Listen empathetically</a:t>
            </a:r>
          </a:p>
          <a:p>
            <a:pPr marL="342900" indent="-228600" defTabSz="914400">
              <a:lnSpc>
                <a:spcPct val="90000"/>
              </a:lnSpc>
              <a:spcAft>
                <a:spcPts val="600"/>
              </a:spcAft>
              <a:buClr>
                <a:schemeClr val="tx1"/>
              </a:buClr>
              <a:buFont typeface="Arial" panose="020B0604020202020204" pitchFamily="34" charset="0"/>
              <a:buChar char="•"/>
            </a:pPr>
            <a:endParaRPr lang="en-US" sz="2400" dirty="0"/>
          </a:p>
          <a:p>
            <a:pPr marL="342900" indent="-228600" defTabSz="914400">
              <a:lnSpc>
                <a:spcPct val="90000"/>
              </a:lnSpc>
              <a:spcAft>
                <a:spcPts val="600"/>
              </a:spcAft>
              <a:buClr>
                <a:schemeClr val="tx1"/>
              </a:buClr>
              <a:buFont typeface="Arial" panose="020B0604020202020204" pitchFamily="34" charset="0"/>
              <a:buChar char="•"/>
            </a:pPr>
            <a:r>
              <a:rPr lang="en-US" sz="2400" dirty="0"/>
              <a:t>Provide accurate information that is straightforward, understandable, and respects how much a patient/family want to know</a:t>
            </a:r>
          </a:p>
          <a:p>
            <a:pPr marL="342900" indent="-228600" defTabSz="914400">
              <a:lnSpc>
                <a:spcPct val="90000"/>
              </a:lnSpc>
              <a:spcAft>
                <a:spcPts val="600"/>
              </a:spcAft>
              <a:buClr>
                <a:schemeClr val="tx1"/>
              </a:buClr>
              <a:buFont typeface="Arial" panose="020B0604020202020204" pitchFamily="34" charset="0"/>
              <a:buChar char="•"/>
            </a:pPr>
            <a:endParaRPr lang="en-US" sz="2400" dirty="0"/>
          </a:p>
          <a:p>
            <a:pPr marL="342900" indent="-228600" defTabSz="914400">
              <a:lnSpc>
                <a:spcPct val="90000"/>
              </a:lnSpc>
              <a:spcAft>
                <a:spcPts val="600"/>
              </a:spcAft>
              <a:buClr>
                <a:schemeClr val="tx1"/>
              </a:buClr>
              <a:buFont typeface="Arial" panose="020B0604020202020204" pitchFamily="34" charset="0"/>
              <a:buChar char="•"/>
            </a:pPr>
            <a:r>
              <a:rPr lang="en-US" sz="2400" dirty="0"/>
              <a:t>Respond to emotion</a:t>
            </a:r>
          </a:p>
        </p:txBody>
      </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ooter Placeholder 1"/>
          <p:cNvSpPr>
            <a:spLocks noGrp="1"/>
          </p:cNvSpPr>
          <p:nvPr>
            <p:ph type="ftr" sz="quarter" idx="12"/>
          </p:nvPr>
        </p:nvSpPr>
        <p:spPr>
          <a:xfrm>
            <a:off x="4038600" y="6356350"/>
            <a:ext cx="4114800" cy="365125"/>
          </a:xfrm>
        </p:spPr>
        <p:txBody>
          <a:bodyPr vert="horz" lIns="91440" tIns="45720" rIns="91440" bIns="45720" rtlCol="0" anchor="ctr">
            <a:normAutofit fontScale="92500" lnSpcReduction="20000"/>
          </a:bodyPr>
          <a:lstStyle/>
          <a:p>
            <a:pPr defTabSz="914400">
              <a:spcAft>
                <a:spcPts val="600"/>
              </a:spcAft>
            </a:pPr>
            <a:r>
              <a:rPr lang="en-US" kern="1200">
                <a:solidFill>
                  <a:schemeClr val="tx1">
                    <a:tint val="75000"/>
                  </a:schemeClr>
                </a:solidFill>
                <a:latin typeface="+mn-lt"/>
                <a:ea typeface="+mn-ea"/>
                <a:cs typeface="+mn-cs"/>
              </a:rPr>
              <a:t>Serious Illness Communication (Part 2).  Property of UC Regents, B. Calton, B. Sumser, N. Saks, T. Reid, N. Shepard-Lopez</a:t>
            </a:r>
            <a:endParaRPr lang="en-US" kern="1200" dirty="0">
              <a:solidFill>
                <a:schemeClr val="tx1">
                  <a:tint val="75000"/>
                </a:schemeClr>
              </a:solidFill>
              <a:latin typeface="+mn-lt"/>
              <a:ea typeface="+mn-ea"/>
              <a:cs typeface="+mn-cs"/>
            </a:endParaRPr>
          </a:p>
        </p:txBody>
      </p:sp>
      <p:sp>
        <p:nvSpPr>
          <p:cNvPr id="2" name="Slide Number Placeholder 1">
            <a:extLst>
              <a:ext uri="{FF2B5EF4-FFF2-40B4-BE49-F238E27FC236}">
                <a16:creationId xmlns:a16="http://schemas.microsoft.com/office/drawing/2014/main" id="{746AC4E3-1B0E-5241-AB7D-FB3BA690538F}"/>
              </a:ext>
            </a:extLst>
          </p:cNvPr>
          <p:cNvSpPr>
            <a:spLocks noGrp="1"/>
          </p:cNvSpPr>
          <p:nvPr>
            <p:ph type="sldNum" sz="quarter" idx="13"/>
          </p:nvPr>
        </p:nvSpPr>
        <p:spPr>
          <a:xfrm>
            <a:off x="8805333" y="6356350"/>
            <a:ext cx="2743200" cy="365125"/>
          </a:xfrm>
        </p:spPr>
        <p:txBody>
          <a:bodyPr vert="horz" lIns="91440" tIns="45720" rIns="91440" bIns="45720" rtlCol="0" anchor="ctr">
            <a:normAutofit/>
          </a:bodyPr>
          <a:lstStyle/>
          <a:p>
            <a:pPr defTabSz="914400">
              <a:spcAft>
                <a:spcPts val="600"/>
              </a:spcAft>
            </a:pPr>
            <a:fld id="{7BCC8D0D-EAEC-449D-9161-023DFF90F2E2}" type="slidenum">
              <a:rPr lang="en-US" smtClean="0"/>
              <a:pPr defTabSz="914400">
                <a:spcAft>
                  <a:spcPts val="600"/>
                </a:spcAft>
              </a:pPr>
              <a:t>4</a:t>
            </a:fld>
            <a:endParaRPr lang="en-US"/>
          </a:p>
        </p:txBody>
      </p:sp>
      <p:sp>
        <p:nvSpPr>
          <p:cNvPr id="9" name="TextBox 8"/>
          <p:cNvSpPr txBox="1"/>
          <p:nvPr/>
        </p:nvSpPr>
        <p:spPr bwMode="auto">
          <a:xfrm>
            <a:off x="643467" y="1782981"/>
            <a:ext cx="10905066" cy="4393982"/>
          </a:xfrm>
          <a:prstGeom prst="rect">
            <a:avLst/>
          </a:prstGeom>
        </p:spPr>
        <p:txBody>
          <a:bodyPr vert="horz" lIns="91440" tIns="45720" rIns="91440" bIns="45720" rtlCol="0">
            <a:normAutofit/>
          </a:bodyPr>
          <a:lstStyle/>
          <a:p>
            <a:pPr lvl="1" indent="-228600" defTabSz="914400">
              <a:lnSpc>
                <a:spcPct val="90000"/>
              </a:lnSpc>
              <a:spcAft>
                <a:spcPts val="600"/>
              </a:spcAft>
              <a:buClr>
                <a:srgbClr val="178CCB"/>
              </a:buClr>
              <a:buFont typeface="Arial" panose="020B0604020202020204" pitchFamily="34" charset="0"/>
              <a:buChar char="•"/>
            </a:pPr>
            <a:endParaRPr lang="en-US" sz="2000" dirty="0"/>
          </a:p>
          <a:p>
            <a:pPr marL="800100" lvl="1" indent="-228600" defTabSz="914400">
              <a:lnSpc>
                <a:spcPct val="90000"/>
              </a:lnSpc>
              <a:spcAft>
                <a:spcPts val="600"/>
              </a:spcAft>
              <a:buClr>
                <a:srgbClr val="178CCB"/>
              </a:buClr>
              <a:buFont typeface="Arial" panose="020B0604020202020204" pitchFamily="34" charset="0"/>
              <a:buChar char="•"/>
            </a:pPr>
            <a:endParaRPr lang="en-US" sz="2000" dirty="0"/>
          </a:p>
          <a:p>
            <a:pPr marL="800100" lvl="1" indent="-228600" defTabSz="914400">
              <a:lnSpc>
                <a:spcPct val="90000"/>
              </a:lnSpc>
              <a:spcAft>
                <a:spcPts val="600"/>
              </a:spcAft>
              <a:buClr>
                <a:srgbClr val="178CCB"/>
              </a:buClr>
              <a:buFont typeface="Arial" panose="020B0604020202020204" pitchFamily="34" charset="0"/>
              <a:buChar char="•"/>
            </a:pPr>
            <a:endParaRPr lang="en-US" sz="2000" dirty="0"/>
          </a:p>
        </p:txBody>
      </p:sp>
    </p:spTree>
    <p:extLst>
      <p:ext uri="{BB962C8B-B14F-4D97-AF65-F5344CB8AC3E}">
        <p14:creationId xmlns:p14="http://schemas.microsoft.com/office/powerpoint/2010/main" val="38835411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6E05-5CCC-EC49-A861-9A4B0D733320}"/>
              </a:ext>
            </a:extLst>
          </p:cNvPr>
          <p:cNvSpPr>
            <a:spLocks noGrp="1"/>
          </p:cNvSpPr>
          <p:nvPr>
            <p:ph type="title"/>
          </p:nvPr>
        </p:nvSpPr>
        <p:spPr/>
        <p:txBody>
          <a:bodyPr/>
          <a:lstStyle/>
          <a:p>
            <a:r>
              <a:rPr lang="en-US" dirty="0"/>
              <a:t>Communication Skills Review</a:t>
            </a:r>
          </a:p>
        </p:txBody>
      </p:sp>
      <p:sp>
        <p:nvSpPr>
          <p:cNvPr id="3" name="Content Placeholder 2">
            <a:extLst>
              <a:ext uri="{FF2B5EF4-FFF2-40B4-BE49-F238E27FC236}">
                <a16:creationId xmlns:a16="http://schemas.microsoft.com/office/drawing/2014/main" id="{41511100-03B3-744E-A88B-C4C8D0AE92A5}"/>
              </a:ext>
            </a:extLst>
          </p:cNvPr>
          <p:cNvSpPr>
            <a:spLocks noGrp="1"/>
          </p:cNvSpPr>
          <p:nvPr>
            <p:ph idx="1"/>
          </p:nvPr>
        </p:nvSpPr>
        <p:spPr>
          <a:xfrm>
            <a:off x="838200" y="2141537"/>
            <a:ext cx="10515600" cy="4351338"/>
          </a:xfrm>
        </p:spPr>
        <p:txBody>
          <a:bodyPr>
            <a:normAutofit/>
          </a:bodyPr>
          <a:lstStyle/>
          <a:p>
            <a:r>
              <a:rPr lang="en-US" sz="3600" dirty="0"/>
              <a:t>Asking for Permission</a:t>
            </a:r>
          </a:p>
          <a:p>
            <a:r>
              <a:rPr lang="en-US" sz="3600" dirty="0"/>
              <a:t>Ask-Tell-Ask</a:t>
            </a:r>
          </a:p>
          <a:p>
            <a:r>
              <a:rPr lang="en-US" sz="3600" dirty="0"/>
              <a:t>“I wish”</a:t>
            </a:r>
          </a:p>
          <a:p>
            <a:r>
              <a:rPr lang="en-US" sz="3600" dirty="0"/>
              <a:t>NURSE for Responding to Emotion</a:t>
            </a:r>
          </a:p>
        </p:txBody>
      </p:sp>
      <p:sp>
        <p:nvSpPr>
          <p:cNvPr id="4" name="Slide Number Placeholder 3">
            <a:extLst>
              <a:ext uri="{FF2B5EF4-FFF2-40B4-BE49-F238E27FC236}">
                <a16:creationId xmlns:a16="http://schemas.microsoft.com/office/drawing/2014/main" id="{1E772EDC-0BC2-0A45-8009-CC8B91BBCD21}"/>
              </a:ext>
            </a:extLst>
          </p:cNvPr>
          <p:cNvSpPr>
            <a:spLocks noGrp="1"/>
          </p:cNvSpPr>
          <p:nvPr>
            <p:ph type="sldNum" sz="quarter" idx="12"/>
          </p:nvPr>
        </p:nvSpPr>
        <p:spPr/>
        <p:txBody>
          <a:bodyPr/>
          <a:lstStyle/>
          <a:p>
            <a:fld id="{E336767F-FF58-F74E-8990-33BE71820098}" type="slidenum">
              <a:rPr lang="en-US" smtClean="0"/>
              <a:t>5</a:t>
            </a:fld>
            <a:endParaRPr lang="en-US"/>
          </a:p>
        </p:txBody>
      </p:sp>
      <p:sp>
        <p:nvSpPr>
          <p:cNvPr id="5" name="Footer Placeholder 4">
            <a:extLst>
              <a:ext uri="{FF2B5EF4-FFF2-40B4-BE49-F238E27FC236}">
                <a16:creationId xmlns:a16="http://schemas.microsoft.com/office/drawing/2014/main" id="{84788A03-3B0C-EA45-AA0F-1778E0CA1F3E}"/>
              </a:ext>
            </a:extLst>
          </p:cNvPr>
          <p:cNvSpPr>
            <a:spLocks noGrp="1"/>
          </p:cNvSpPr>
          <p:nvPr>
            <p:ph type="ftr" sz="quarter" idx="11"/>
          </p:nvPr>
        </p:nvSpPr>
        <p:spPr>
          <a:xfrm>
            <a:off x="4038599" y="6492875"/>
            <a:ext cx="4357255" cy="228600"/>
          </a:xfrm>
        </p:spPr>
        <p:txBody>
          <a:bodyPr/>
          <a:lstStyle/>
          <a:p>
            <a:r>
              <a:rPr lang="en-US" dirty="0"/>
              <a:t>Serious Illness Communication (Part 2).  Property of UC Regents, </a:t>
            </a:r>
          </a:p>
          <a:p>
            <a:r>
              <a:rPr lang="en-US" dirty="0"/>
              <a:t>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15461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7607" y="580882"/>
            <a:ext cx="4074605" cy="611449"/>
          </a:xfrm>
        </p:spPr>
        <p:txBody>
          <a:bodyPr>
            <a:noAutofit/>
          </a:bodyPr>
          <a:lstStyle/>
          <a:p>
            <a:r>
              <a:rPr lang="en-US" sz="3600" dirty="0">
                <a:latin typeface="+mn-lt"/>
                <a:ea typeface="Arial" charset="0"/>
                <a:cs typeface="Calibri" panose="020F0502020204030204" pitchFamily="34" charset="0"/>
              </a:rPr>
              <a:t>Lightning Round! </a:t>
            </a:r>
          </a:p>
        </p:txBody>
      </p:sp>
      <p:sp>
        <p:nvSpPr>
          <p:cNvPr id="3" name="Content Placeholder 2"/>
          <p:cNvSpPr>
            <a:spLocks noGrp="1"/>
          </p:cNvSpPr>
          <p:nvPr>
            <p:ph idx="1"/>
          </p:nvPr>
        </p:nvSpPr>
        <p:spPr>
          <a:xfrm>
            <a:off x="592667" y="1585844"/>
            <a:ext cx="10481733" cy="4459356"/>
          </a:xfrm>
        </p:spPr>
        <p:txBody>
          <a:bodyPr>
            <a:normAutofit/>
          </a:bodyPr>
          <a:lstStyle/>
          <a:p>
            <a:r>
              <a:rPr lang="en-US" sz="3200" dirty="0"/>
              <a:t>“I know I’m getting worse.  I’m afraid I’m just a burden on my kids.”</a:t>
            </a:r>
          </a:p>
          <a:p>
            <a:r>
              <a:rPr lang="en-US" sz="3200" dirty="0"/>
              <a:t>”I’m a fighter.  I know I can still beat this thing”</a:t>
            </a:r>
          </a:p>
          <a:p>
            <a:r>
              <a:rPr lang="en-US" sz="3200" dirty="0"/>
              <a:t>“Are you sure we’ve tried everything?”</a:t>
            </a:r>
          </a:p>
          <a:p>
            <a:r>
              <a:rPr lang="en-US" sz="3200" dirty="0"/>
              <a:t>“The doctors haven’t told me anything-I need to know what’s going on!”</a:t>
            </a:r>
          </a:p>
          <a:p>
            <a:r>
              <a:rPr lang="en-US" sz="3200" dirty="0"/>
              <a:t>“There has always been another treatment that worked!”</a:t>
            </a:r>
          </a:p>
        </p:txBody>
      </p:sp>
      <p:sp>
        <p:nvSpPr>
          <p:cNvPr id="4" name="Slide Number Placeholder 3">
            <a:extLst>
              <a:ext uri="{FF2B5EF4-FFF2-40B4-BE49-F238E27FC236}">
                <a16:creationId xmlns:a16="http://schemas.microsoft.com/office/drawing/2014/main" id="{CFDE9F13-C4E2-DB4D-84AA-2D020C4188E1}"/>
              </a:ext>
            </a:extLst>
          </p:cNvPr>
          <p:cNvSpPr>
            <a:spLocks noGrp="1"/>
          </p:cNvSpPr>
          <p:nvPr>
            <p:ph type="sldNum" sz="quarter" idx="12"/>
          </p:nvPr>
        </p:nvSpPr>
        <p:spPr/>
        <p:txBody>
          <a:bodyPr/>
          <a:lstStyle/>
          <a:p>
            <a:fld id="{E336767F-FF58-F74E-8990-33BE71820098}" type="slidenum">
              <a:rPr lang="en-US" smtClean="0"/>
              <a:t>6</a:t>
            </a:fld>
            <a:endParaRPr lang="en-US"/>
          </a:p>
        </p:txBody>
      </p:sp>
      <p:sp>
        <p:nvSpPr>
          <p:cNvPr id="5" name="Footer Placeholder 4">
            <a:extLst>
              <a:ext uri="{FF2B5EF4-FFF2-40B4-BE49-F238E27FC236}">
                <a16:creationId xmlns:a16="http://schemas.microsoft.com/office/drawing/2014/main" id="{02BA39F8-00C5-3E4C-B48D-D3842B2A0231}"/>
              </a:ext>
            </a:extLst>
          </p:cNvPr>
          <p:cNvSpPr>
            <a:spLocks noGrp="1"/>
          </p:cNvSpPr>
          <p:nvPr>
            <p:ph type="ftr" sz="quarter" idx="11"/>
          </p:nvPr>
        </p:nvSpPr>
        <p:spPr>
          <a:xfrm>
            <a:off x="4038600" y="6356350"/>
            <a:ext cx="4572000" cy="365125"/>
          </a:xfrm>
        </p:spPr>
        <p:txBody>
          <a:bodyPr/>
          <a:lstStyle/>
          <a:p>
            <a:r>
              <a:rPr lang="en-US" dirty="0"/>
              <a:t>Serious Illness Communication (Part 2).  Property of UC Regents, </a:t>
            </a:r>
          </a:p>
          <a:p>
            <a:r>
              <a:rPr lang="en-US" dirty="0"/>
              <a:t>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296154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8FD4AD-6223-1847-9FE2-C33CF88DC581}"/>
              </a:ext>
            </a:extLst>
          </p:cNvPr>
          <p:cNvSpPr>
            <a:spLocks noGrp="1"/>
          </p:cNvSpPr>
          <p:nvPr>
            <p:ph type="title"/>
          </p:nvPr>
        </p:nvSpPr>
        <p:spPr/>
        <p:txBody>
          <a:bodyPr/>
          <a:lstStyle/>
          <a:p>
            <a:r>
              <a:rPr lang="en-US" dirty="0">
                <a:latin typeface="+mn-lt"/>
                <a:ea typeface="Arial" charset="0"/>
                <a:cs typeface="Arial" charset="0"/>
              </a:rPr>
              <a:t>Reflective Capacities</a:t>
            </a:r>
          </a:p>
        </p:txBody>
      </p:sp>
      <p:sp>
        <p:nvSpPr>
          <p:cNvPr id="5" name="Text Placeholder 4">
            <a:extLst>
              <a:ext uri="{FF2B5EF4-FFF2-40B4-BE49-F238E27FC236}">
                <a16:creationId xmlns:a16="http://schemas.microsoft.com/office/drawing/2014/main" id="{A0A26DF3-25C6-A849-81CB-F9BA96803CAA}"/>
              </a:ext>
            </a:extLst>
          </p:cNvPr>
          <p:cNvSpPr>
            <a:spLocks noGrp="1"/>
          </p:cNvSpPr>
          <p:nvPr>
            <p:ph type="body" sz="quarter" idx="15"/>
          </p:nvPr>
        </p:nvSpPr>
        <p:spPr>
          <a:xfrm>
            <a:off x="1460316" y="1259337"/>
            <a:ext cx="8694900" cy="447489"/>
          </a:xfrm>
        </p:spPr>
        <p:txBody>
          <a:bodyPr/>
          <a:lstStyle/>
          <a:p>
            <a:r>
              <a:rPr lang="en-US" sz="3000" dirty="0"/>
              <a:t>Your internal state that supports good communication.</a:t>
            </a:r>
          </a:p>
        </p:txBody>
      </p:sp>
      <p:sp>
        <p:nvSpPr>
          <p:cNvPr id="6" name="Content Placeholder 5">
            <a:extLst>
              <a:ext uri="{FF2B5EF4-FFF2-40B4-BE49-F238E27FC236}">
                <a16:creationId xmlns:a16="http://schemas.microsoft.com/office/drawing/2014/main" id="{DA730E39-AAEB-484B-B302-137DB8DB3FB0}"/>
              </a:ext>
            </a:extLst>
          </p:cNvPr>
          <p:cNvSpPr>
            <a:spLocks noGrp="1"/>
          </p:cNvSpPr>
          <p:nvPr>
            <p:ph sz="quarter" idx="18"/>
          </p:nvPr>
        </p:nvSpPr>
        <p:spPr>
          <a:xfrm>
            <a:off x="1980926" y="2002458"/>
            <a:ext cx="3826840" cy="2853083"/>
          </a:xfrm>
        </p:spPr>
        <p:txBody>
          <a:bodyPr>
            <a:noAutofit/>
          </a:bodyPr>
          <a:lstStyle/>
          <a:p>
            <a:r>
              <a:rPr lang="en-US" sz="3000" dirty="0"/>
              <a:t>Mindfulness</a:t>
            </a:r>
          </a:p>
          <a:p>
            <a:r>
              <a:rPr lang="en-US" sz="3000" dirty="0"/>
              <a:t>Imagination</a:t>
            </a:r>
          </a:p>
          <a:p>
            <a:r>
              <a:rPr lang="en-US" sz="3000" dirty="0"/>
              <a:t>Kindness</a:t>
            </a:r>
          </a:p>
          <a:p>
            <a:r>
              <a:rPr lang="en-US" sz="3000" dirty="0"/>
              <a:t>Compassion</a:t>
            </a:r>
          </a:p>
          <a:p>
            <a:r>
              <a:rPr lang="en-US" sz="3000" dirty="0"/>
              <a:t>Non-anxious presence</a:t>
            </a:r>
          </a:p>
          <a:p>
            <a:r>
              <a:rPr lang="en-US" sz="3000" dirty="0"/>
              <a:t>Curiosity</a:t>
            </a:r>
          </a:p>
        </p:txBody>
      </p:sp>
      <p:sp>
        <p:nvSpPr>
          <p:cNvPr id="7" name="Content Placeholder 6">
            <a:extLst>
              <a:ext uri="{FF2B5EF4-FFF2-40B4-BE49-F238E27FC236}">
                <a16:creationId xmlns:a16="http://schemas.microsoft.com/office/drawing/2014/main" id="{06521A93-47D1-BC42-8D65-A5BB01EF8648}"/>
              </a:ext>
            </a:extLst>
          </p:cNvPr>
          <p:cNvSpPr>
            <a:spLocks noGrp="1"/>
          </p:cNvSpPr>
          <p:nvPr>
            <p:ph sz="quarter" idx="19"/>
          </p:nvPr>
        </p:nvSpPr>
        <p:spPr>
          <a:xfrm>
            <a:off x="5875869" y="2002458"/>
            <a:ext cx="3826840" cy="2853083"/>
          </a:xfrm>
        </p:spPr>
        <p:txBody>
          <a:bodyPr>
            <a:noAutofit/>
          </a:bodyPr>
          <a:lstStyle/>
          <a:p>
            <a:r>
              <a:rPr lang="en-US" sz="3000" dirty="0"/>
              <a:t>Empathy</a:t>
            </a:r>
          </a:p>
          <a:p>
            <a:r>
              <a:rPr lang="en-US" sz="3000" dirty="0"/>
              <a:t>Response flexibility</a:t>
            </a:r>
          </a:p>
          <a:p>
            <a:r>
              <a:rPr lang="en-US" sz="3000" dirty="0"/>
              <a:t>Silence</a:t>
            </a:r>
          </a:p>
          <a:p>
            <a:r>
              <a:rPr lang="en-US" sz="3000" dirty="0"/>
              <a:t>Self-awareness</a:t>
            </a:r>
          </a:p>
          <a:p>
            <a:r>
              <a:rPr lang="en-US" sz="3000" dirty="0" err="1"/>
              <a:t>Groundedness</a:t>
            </a:r>
            <a:endParaRPr lang="en-US" sz="3000" dirty="0"/>
          </a:p>
          <a:p>
            <a:r>
              <a:rPr lang="en-US" sz="3000" dirty="0"/>
              <a:t>Appreciation</a:t>
            </a:r>
          </a:p>
          <a:p>
            <a:endParaRPr lang="en-US" sz="3000" dirty="0"/>
          </a:p>
          <a:p>
            <a:endParaRPr lang="en-US" sz="3000" dirty="0"/>
          </a:p>
        </p:txBody>
      </p:sp>
      <p:sp>
        <p:nvSpPr>
          <p:cNvPr id="2" name="Slide Number Placeholder 1">
            <a:extLst>
              <a:ext uri="{FF2B5EF4-FFF2-40B4-BE49-F238E27FC236}">
                <a16:creationId xmlns:a16="http://schemas.microsoft.com/office/drawing/2014/main" id="{63901075-3B3D-074B-8F28-D63DBEFA7DE3}"/>
              </a:ext>
            </a:extLst>
          </p:cNvPr>
          <p:cNvSpPr>
            <a:spLocks noGrp="1"/>
          </p:cNvSpPr>
          <p:nvPr>
            <p:ph type="sldNum" sz="quarter" idx="13"/>
          </p:nvPr>
        </p:nvSpPr>
        <p:spPr/>
        <p:txBody>
          <a:bodyPr/>
          <a:lstStyle/>
          <a:p>
            <a:fld id="{7BCC8D0D-EAEC-449D-9161-023DFF90F2E2}" type="slidenum">
              <a:rPr lang="en-US" smtClean="0"/>
              <a:pPr/>
              <a:t>7</a:t>
            </a:fld>
            <a:endParaRPr lang="en-US" dirty="0"/>
          </a:p>
        </p:txBody>
      </p:sp>
      <p:pic>
        <p:nvPicPr>
          <p:cNvPr id="11" name="Graphic 10" descr="Head with gears outline">
            <a:extLst>
              <a:ext uri="{FF2B5EF4-FFF2-40B4-BE49-F238E27FC236}">
                <a16:creationId xmlns:a16="http://schemas.microsoft.com/office/drawing/2014/main" id="{EF9A2BFC-E2D0-4E4A-ACC9-2C0E111E3A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5420" y="3771807"/>
            <a:ext cx="2167467" cy="2167467"/>
          </a:xfrm>
          <a:prstGeom prst="rect">
            <a:avLst/>
          </a:prstGeom>
        </p:spPr>
      </p:pic>
      <p:sp>
        <p:nvSpPr>
          <p:cNvPr id="3" name="Footer Placeholder 2">
            <a:extLst>
              <a:ext uri="{FF2B5EF4-FFF2-40B4-BE49-F238E27FC236}">
                <a16:creationId xmlns:a16="http://schemas.microsoft.com/office/drawing/2014/main" id="{1F294A60-5D7D-214A-8515-4940C5A6B824}"/>
              </a:ext>
            </a:extLst>
          </p:cNvPr>
          <p:cNvSpPr>
            <a:spLocks noGrp="1"/>
          </p:cNvSpPr>
          <p:nvPr>
            <p:ph type="ftr" sz="quarter" idx="12"/>
          </p:nvPr>
        </p:nvSpPr>
        <p:spPr>
          <a:xfrm>
            <a:off x="3893846" y="6250434"/>
            <a:ext cx="4572000"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10644549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n-lt"/>
                <a:ea typeface="Arial" charset="0"/>
                <a:cs typeface="Calibri" panose="020F0502020204030204" pitchFamily="34" charset="0"/>
              </a:rPr>
              <a:t>Role Play Ground Rules</a:t>
            </a:r>
          </a:p>
        </p:txBody>
      </p:sp>
      <p:sp>
        <p:nvSpPr>
          <p:cNvPr id="3" name="Content Placeholder 2"/>
          <p:cNvSpPr>
            <a:spLocks noGrp="1"/>
          </p:cNvSpPr>
          <p:nvPr>
            <p:ph idx="1"/>
          </p:nvPr>
        </p:nvSpPr>
        <p:spPr>
          <a:xfrm>
            <a:off x="838200" y="1690688"/>
            <a:ext cx="10202333" cy="3909393"/>
          </a:xfrm>
        </p:spPr>
        <p:txBody>
          <a:bodyPr>
            <a:normAutofit/>
          </a:bodyPr>
          <a:lstStyle/>
          <a:p>
            <a:r>
              <a:rPr lang="en-US" dirty="0"/>
              <a:t>“Vegas Rules”</a:t>
            </a:r>
          </a:p>
          <a:p>
            <a:r>
              <a:rPr lang="en-US" dirty="0"/>
              <a:t>Approaching with openness and inquiry</a:t>
            </a:r>
          </a:p>
          <a:p>
            <a:r>
              <a:rPr lang="en-US" dirty="0"/>
              <a:t>Timeouts encouraged by person playing clinician or facilitator </a:t>
            </a:r>
          </a:p>
          <a:p>
            <a:r>
              <a:rPr lang="en-US" dirty="0"/>
              <a:t>Commit to a goal/skill to work on</a:t>
            </a:r>
          </a:p>
          <a:p>
            <a:r>
              <a:rPr lang="en-US" dirty="0"/>
              <a:t>Role play participants debrief first</a:t>
            </a:r>
          </a:p>
          <a:p>
            <a:r>
              <a:rPr lang="en-US" dirty="0"/>
              <a:t>Focus on what went well!</a:t>
            </a:r>
          </a:p>
          <a:p>
            <a:r>
              <a:rPr lang="en-US" dirty="0"/>
              <a:t>Observers are active participants</a:t>
            </a:r>
          </a:p>
          <a:p>
            <a:endParaRPr lang="en-US" dirty="0"/>
          </a:p>
        </p:txBody>
      </p:sp>
      <p:sp>
        <p:nvSpPr>
          <p:cNvPr id="4" name="Slide Number Placeholder 3">
            <a:extLst>
              <a:ext uri="{FF2B5EF4-FFF2-40B4-BE49-F238E27FC236}">
                <a16:creationId xmlns:a16="http://schemas.microsoft.com/office/drawing/2014/main" id="{62CC2831-BD22-C64E-9DBB-A870A3D402D1}"/>
              </a:ext>
            </a:extLst>
          </p:cNvPr>
          <p:cNvSpPr>
            <a:spLocks noGrp="1"/>
          </p:cNvSpPr>
          <p:nvPr>
            <p:ph type="sldNum" sz="quarter" idx="12"/>
          </p:nvPr>
        </p:nvSpPr>
        <p:spPr/>
        <p:txBody>
          <a:bodyPr/>
          <a:lstStyle/>
          <a:p>
            <a:fld id="{E336767F-FF58-F74E-8990-33BE71820098}" type="slidenum">
              <a:rPr lang="en-US" smtClean="0"/>
              <a:t>8</a:t>
            </a:fld>
            <a:endParaRPr lang="en-US"/>
          </a:p>
        </p:txBody>
      </p:sp>
      <p:sp>
        <p:nvSpPr>
          <p:cNvPr id="5" name="Footer Placeholder 4">
            <a:extLst>
              <a:ext uri="{FF2B5EF4-FFF2-40B4-BE49-F238E27FC236}">
                <a16:creationId xmlns:a16="http://schemas.microsoft.com/office/drawing/2014/main" id="{E4ADFDB8-C05C-6941-9E09-D5EBE871E06C}"/>
              </a:ext>
            </a:extLst>
          </p:cNvPr>
          <p:cNvSpPr>
            <a:spLocks noGrp="1"/>
          </p:cNvSpPr>
          <p:nvPr>
            <p:ph type="ftr" sz="quarter" idx="11"/>
          </p:nvPr>
        </p:nvSpPr>
        <p:spPr>
          <a:xfrm>
            <a:off x="4038599" y="6356350"/>
            <a:ext cx="4191001" cy="365125"/>
          </a:xfrm>
        </p:spPr>
        <p:txBody>
          <a:bodyPr/>
          <a:lstStyle/>
          <a:p>
            <a:r>
              <a:rPr lang="en-US" dirty="0"/>
              <a:t>Serious Illness Communication (Part 2).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81781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556808-B5FF-B141-BB31-588A4A1A2002}"/>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Role Play</a:t>
            </a:r>
          </a:p>
        </p:txBody>
      </p:sp>
      <p:sp>
        <p:nvSpPr>
          <p:cNvPr id="6" name="Slide Number Placeholder 5">
            <a:extLst>
              <a:ext uri="{FF2B5EF4-FFF2-40B4-BE49-F238E27FC236}">
                <a16:creationId xmlns:a16="http://schemas.microsoft.com/office/drawing/2014/main" id="{55DAE0B8-DD0D-7548-AEA5-E565B054AADD}"/>
              </a:ext>
            </a:extLst>
          </p:cNvPr>
          <p:cNvSpPr>
            <a:spLocks noGrp="1"/>
          </p:cNvSpPr>
          <p:nvPr>
            <p:ph type="sldNum" sz="quarter" idx="12"/>
          </p:nvPr>
        </p:nvSpPr>
        <p:spPr>
          <a:xfrm>
            <a:off x="11000232" y="6108192"/>
            <a:ext cx="548640" cy="548640"/>
          </a:xfrm>
          <a:prstGeom prst="ellipse">
            <a:avLst/>
          </a:prstGeom>
          <a:solidFill>
            <a:srgbClr val="7F7F7F"/>
          </a:solidFill>
        </p:spPr>
        <p:txBody>
          <a:bodyPr vert="horz" lIns="91440" tIns="45720" rIns="91440" bIns="45720" rtlCol="0" anchor="ctr">
            <a:normAutofit/>
          </a:bodyPr>
          <a:lstStyle/>
          <a:p>
            <a:pPr algn="ctr">
              <a:spcAft>
                <a:spcPts val="600"/>
              </a:spcAft>
            </a:pPr>
            <a:fld id="{E336767F-FF58-F74E-8990-33BE71820098}" type="slidenum">
              <a:rPr lang="en-US" sz="1500">
                <a:solidFill>
                  <a:srgbClr val="FFFFFF"/>
                </a:solidFill>
              </a:rPr>
              <a:pPr algn="ctr">
                <a:spcAft>
                  <a:spcPts val="600"/>
                </a:spcAft>
              </a:pPr>
              <a:t>9</a:t>
            </a:fld>
            <a:endParaRPr lang="en-US" sz="1500">
              <a:solidFill>
                <a:srgbClr val="FFFFFF"/>
              </a:solidFill>
            </a:endParaRPr>
          </a:p>
        </p:txBody>
      </p:sp>
      <p:sp>
        <p:nvSpPr>
          <p:cNvPr id="3" name="Footer Placeholder 2">
            <a:extLst>
              <a:ext uri="{FF2B5EF4-FFF2-40B4-BE49-F238E27FC236}">
                <a16:creationId xmlns:a16="http://schemas.microsoft.com/office/drawing/2014/main" id="{8CC7882E-9183-424F-9623-0B2FACFA7E90}"/>
              </a:ext>
            </a:extLst>
          </p:cNvPr>
          <p:cNvSpPr>
            <a:spLocks noGrp="1"/>
          </p:cNvSpPr>
          <p:nvPr>
            <p:ph type="ftr" sz="quarter" idx="11"/>
          </p:nvPr>
        </p:nvSpPr>
        <p:spPr/>
        <p:txBody>
          <a:bodyPr/>
          <a:lstStyle/>
          <a:p>
            <a:r>
              <a:rPr lang="en-US"/>
              <a:t>Serious Illness Communication (Part 2).  Property of UC Regents, B. Calton, B. Sumser, N. Saks, T. Reid, N. Shepard-Lopez</a:t>
            </a:r>
          </a:p>
        </p:txBody>
      </p:sp>
    </p:spTree>
    <p:extLst>
      <p:ext uri="{BB962C8B-B14F-4D97-AF65-F5344CB8AC3E}">
        <p14:creationId xmlns:p14="http://schemas.microsoft.com/office/powerpoint/2010/main" val="21102916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972</TotalTime>
  <Words>1921</Words>
  <Application>Microsoft Macintosh PowerPoint</Application>
  <PresentationFormat>Widescreen</PresentationFormat>
  <Paragraphs>164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LucidaGrande</vt:lpstr>
      <vt:lpstr>Wingdings</vt:lpstr>
      <vt:lpstr>Office Theme</vt:lpstr>
      <vt:lpstr>Primary Palliative Care Education     Serious Illness Communication (Part 2) </vt:lpstr>
      <vt:lpstr>Module Objectives</vt:lpstr>
      <vt:lpstr>For Reflection  What skill did you try since the last session?  What went well? What would you do differently next time?   </vt:lpstr>
      <vt:lpstr>Guiding Principles and Practices </vt:lpstr>
      <vt:lpstr>Communication Skills Review</vt:lpstr>
      <vt:lpstr>Lightning Round! </vt:lpstr>
      <vt:lpstr>Reflective Capacities</vt:lpstr>
      <vt:lpstr>Role Play Ground Rules</vt:lpstr>
      <vt:lpstr>Role Play</vt:lpstr>
      <vt:lpstr>PowerPoint Presentation</vt:lpstr>
      <vt:lpstr>PowerPoint Presentation</vt:lpstr>
      <vt:lpstr>Questions?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Palliative Care Education     Introduction to Palliative Care </dc:title>
  <dc:creator>Brook Calton</dc:creator>
  <cp:lastModifiedBy>Calton, Brook</cp:lastModifiedBy>
  <cp:revision>40</cp:revision>
  <dcterms:created xsi:type="dcterms:W3CDTF">2021-02-02T20:40:34Z</dcterms:created>
  <dcterms:modified xsi:type="dcterms:W3CDTF">2022-04-13T16:54:57Z</dcterms:modified>
</cp:coreProperties>
</file>