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notesMasterIdLst>
    <p:notesMasterId r:id="rId21"/>
  </p:notesMasterIdLst>
  <p:sldIdLst>
    <p:sldId id="277" r:id="rId2"/>
    <p:sldId id="280" r:id="rId3"/>
    <p:sldId id="311" r:id="rId4"/>
    <p:sldId id="319" r:id="rId5"/>
    <p:sldId id="293" r:id="rId6"/>
    <p:sldId id="313" r:id="rId7"/>
    <p:sldId id="284" r:id="rId8"/>
    <p:sldId id="314" r:id="rId9"/>
    <p:sldId id="1261" r:id="rId10"/>
    <p:sldId id="267" r:id="rId11"/>
    <p:sldId id="322" r:id="rId12"/>
    <p:sldId id="1260" r:id="rId13"/>
    <p:sldId id="303" r:id="rId14"/>
    <p:sldId id="304" r:id="rId15"/>
    <p:sldId id="320" r:id="rId16"/>
    <p:sldId id="318" r:id="rId17"/>
    <p:sldId id="289" r:id="rId18"/>
    <p:sldId id="295" r:id="rId19"/>
    <p:sldId id="12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ton, Brook" initials="CB" lastIdx="10" clrIdx="0">
    <p:extLst>
      <p:ext uri="{19B8F6BF-5375-455C-9EA6-DF929625EA0E}">
        <p15:presenceInfo xmlns:p15="http://schemas.microsoft.com/office/powerpoint/2012/main" userId="S::brook.calton@ucsf.edu::2b97c058-8a14-4a63-b2aa-7c473714690f" providerId="AD"/>
      </p:ext>
    </p:extLst>
  </p:cmAuthor>
  <p:cmAuthor id="2" name="Brook Calton" initials="BC" lastIdx="12" clrIdx="1">
    <p:extLst>
      <p:ext uri="{19B8F6BF-5375-455C-9EA6-DF929625EA0E}">
        <p15:presenceInfo xmlns:p15="http://schemas.microsoft.com/office/powerpoint/2012/main" userId="37714ef2381bc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p:restoredTop sz="72653"/>
  </p:normalViewPr>
  <p:slideViewPr>
    <p:cSldViewPr snapToGrid="0" snapToObjects="1">
      <p:cViewPr varScale="1">
        <p:scale>
          <a:sx n="91" d="100"/>
          <a:sy n="91" d="100"/>
        </p:scale>
        <p:origin x="16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2-02T14:34:57.290" idx="12">
    <p:pos x="7523" y="3723"/>
    <p:text>Check reference; bullets to black</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89251-C293-814E-8293-FC1B4865461A}" type="datetimeFigureOut">
              <a:rPr lang="en-US" smtClean="0"/>
              <a:t>4/13/22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39942-5C08-A24F-A725-39226FEB8FEB}" type="slidenum">
              <a:rPr lang="en-US" smtClean="0"/>
              <a:t>‹#›</a:t>
            </a:fld>
            <a:endParaRPr lang="en-US"/>
          </a:p>
        </p:txBody>
      </p:sp>
    </p:spTree>
    <p:extLst>
      <p:ext uri="{BB962C8B-B14F-4D97-AF65-F5344CB8AC3E}">
        <p14:creationId xmlns:p14="http://schemas.microsoft.com/office/powerpoint/2010/main" val="26997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meo.com/21557520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1-2: 2 MINUTES</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615080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Gets</a:t>
            </a:r>
            <a:r>
              <a:rPr lang="en-US" baseline="0" dirty="0"/>
              <a:t> at what do patients want to know, also gives patients and families a sense of control.</a:t>
            </a:r>
          </a:p>
          <a:p>
            <a:r>
              <a:rPr lang="en-US" baseline="0" dirty="0"/>
              <a:t>We know that most patients want to know, for instance about prognosis, but they want a sense of control of how much information and timing of the conversation.</a:t>
            </a:r>
            <a:endParaRPr lang="en-US" dirty="0"/>
          </a:p>
        </p:txBody>
      </p:sp>
      <p:sp>
        <p:nvSpPr>
          <p:cNvPr id="4" name="Slide Number Placeholder 3"/>
          <p:cNvSpPr>
            <a:spLocks noGrp="1"/>
          </p:cNvSpPr>
          <p:nvPr>
            <p:ph type="sldNum" sz="quarter" idx="10"/>
          </p:nvPr>
        </p:nvSpPr>
        <p:spPr/>
        <p:txBody>
          <a:bodyPr/>
          <a:lstStyle/>
          <a:p>
            <a:fld id="{24B40A91-C5C9-2B47-94C5-1390FBBABE2B}" type="slidenum">
              <a:rPr lang="en-US" smtClean="0"/>
              <a:t>10</a:t>
            </a:fld>
            <a:endParaRPr lang="en-US"/>
          </a:p>
        </p:txBody>
      </p:sp>
    </p:spTree>
    <p:extLst>
      <p:ext uri="{BB962C8B-B14F-4D97-AF65-F5344CB8AC3E}">
        <p14:creationId xmlns:p14="http://schemas.microsoft.com/office/powerpoint/2010/main" val="3295684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have time you can ask for two volunteers to quickly demonstrate this skill in front of the group.</a:t>
            </a:r>
            <a:endParaRPr lang="en-US" dirty="0"/>
          </a:p>
        </p:txBody>
      </p:sp>
      <p:sp>
        <p:nvSpPr>
          <p:cNvPr id="4" name="Slide Number Placeholder 3"/>
          <p:cNvSpPr>
            <a:spLocks noGrp="1"/>
          </p:cNvSpPr>
          <p:nvPr>
            <p:ph type="sldNum" sz="quarter" idx="10"/>
          </p:nvPr>
        </p:nvSpPr>
        <p:spPr/>
        <p:txBody>
          <a:bodyPr/>
          <a:lstStyle/>
          <a:p>
            <a:fld id="{78E5B5F6-D3EA-814C-9B68-1C0E3ED7EE73}" type="slidenum">
              <a:rPr lang="en-US" smtClean="0"/>
              <a:t>11</a:t>
            </a:fld>
            <a:endParaRPr lang="en-US"/>
          </a:p>
        </p:txBody>
      </p:sp>
    </p:spTree>
    <p:extLst>
      <p:ext uri="{BB962C8B-B14F-4D97-AF65-F5344CB8AC3E}">
        <p14:creationId xmlns:p14="http://schemas.microsoft.com/office/powerpoint/2010/main" val="1321743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What are some ways people may express emotions and how should we respond?</a:t>
            </a:r>
          </a:p>
          <a:p>
            <a:endParaRPr lang="en-US" dirty="0"/>
          </a:p>
        </p:txBody>
      </p:sp>
      <p:sp>
        <p:nvSpPr>
          <p:cNvPr id="4" name="Slide Number Placeholder 3"/>
          <p:cNvSpPr>
            <a:spLocks noGrp="1"/>
          </p:cNvSpPr>
          <p:nvPr>
            <p:ph type="sldNum" sz="quarter" idx="10"/>
          </p:nvPr>
        </p:nvSpPr>
        <p:spPr/>
        <p:txBody>
          <a:bodyPr/>
          <a:lstStyle/>
          <a:p>
            <a:fld id="{58A0FBF8-1C3A-3745-B67B-8F81B8AE0AB5}" type="slidenum">
              <a:rPr lang="en-US" smtClean="0"/>
              <a:t>13</a:t>
            </a:fld>
            <a:endParaRPr lang="en-US"/>
          </a:p>
        </p:txBody>
      </p:sp>
    </p:spTree>
    <p:extLst>
      <p:ext uri="{BB962C8B-B14F-4D97-AF65-F5344CB8AC3E}">
        <p14:creationId xmlns:p14="http://schemas.microsoft.com/office/powerpoint/2010/main" val="61773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NURSE </a:t>
            </a:r>
            <a:r>
              <a:rPr lang="en-US" dirty="0" err="1"/>
              <a:t>mneumonic</a:t>
            </a:r>
            <a:r>
              <a:rPr lang="en-US" dirty="0"/>
              <a:t> can be helpful as a clinician when responding to emotion.  </a:t>
            </a:r>
          </a:p>
        </p:txBody>
      </p:sp>
      <p:sp>
        <p:nvSpPr>
          <p:cNvPr id="4" name="Slide Number Placeholder 3"/>
          <p:cNvSpPr>
            <a:spLocks noGrp="1"/>
          </p:cNvSpPr>
          <p:nvPr>
            <p:ph type="sldNum" sz="quarter" idx="10"/>
          </p:nvPr>
        </p:nvSpPr>
        <p:spPr/>
        <p:txBody>
          <a:bodyPr/>
          <a:lstStyle/>
          <a:p>
            <a:fld id="{58A0FBF8-1C3A-3745-B67B-8F81B8AE0AB5}" type="slidenum">
              <a:rPr lang="en-US" smtClean="0"/>
              <a:t>14</a:t>
            </a:fld>
            <a:endParaRPr lang="en-US"/>
          </a:p>
        </p:txBody>
      </p:sp>
    </p:spTree>
    <p:extLst>
      <p:ext uri="{BB962C8B-B14F-4D97-AF65-F5344CB8AC3E}">
        <p14:creationId xmlns:p14="http://schemas.microsoft.com/office/powerpoint/2010/main" val="2872239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15 MINUTES</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endParaRPr lang="en-US" dirty="0"/>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The video can be found at the link here: </a:t>
            </a:r>
            <a:r>
              <a:rPr lang="en-US" dirty="0">
                <a:hlinkClick r:id="rId3"/>
              </a:rPr>
              <a:t>https://vimeo.com/215575205</a:t>
            </a:r>
            <a:r>
              <a:rPr lang="en-US" dirty="0"/>
              <a:t> or in the </a:t>
            </a:r>
            <a:r>
              <a:rPr lang="en-US" dirty="0" err="1"/>
              <a:t>MedEdPortal</a:t>
            </a:r>
            <a:r>
              <a:rPr lang="en-US" dirty="0"/>
              <a:t> Module 4 materials as a video file</a:t>
            </a:r>
            <a:endParaRPr lang="en-US" baseline="0" dirty="0"/>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baseline="0" dirty="0"/>
              <a:t>Ask learners to focus on the four skills they just learned and write down SPECIFIC language used by the nurse and the patient’s husband</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baseline="0" dirty="0"/>
              <a:t>4 min video, 6 min video “what skills did you see the nurse using” (encourage learners to cite specific language, questions, phrases used and link to the skills from handout)</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endParaRPr lang="en-US" baseline="0" dirty="0"/>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baseline="0" dirty="0"/>
              <a:t>Note: IMPACT-ICU videos are allowed to be used for educational, non-commercial purposes per Dr. Wendy Anderson.  See copy of email granting permission.</a:t>
            </a:r>
          </a:p>
          <a:p>
            <a:endParaRPr lang="en-US" dirty="0"/>
          </a:p>
        </p:txBody>
      </p:sp>
      <p:sp>
        <p:nvSpPr>
          <p:cNvPr id="4" name="Slide Number Placeholder 3"/>
          <p:cNvSpPr>
            <a:spLocks noGrp="1"/>
          </p:cNvSpPr>
          <p:nvPr>
            <p:ph type="sldNum" sz="quarter" idx="5"/>
          </p:nvPr>
        </p:nvSpPr>
        <p:spPr/>
        <p:txBody>
          <a:bodyPr/>
          <a:lstStyle/>
          <a:p>
            <a:fld id="{96639942-5C08-A24F-A725-39226FEB8FEB}" type="slidenum">
              <a:rPr lang="en-US" smtClean="0"/>
              <a:t>15</a:t>
            </a:fld>
            <a:endParaRPr lang="en-US"/>
          </a:p>
        </p:txBody>
      </p:sp>
    </p:spTree>
    <p:extLst>
      <p:ext uri="{BB962C8B-B14F-4D97-AF65-F5344CB8AC3E}">
        <p14:creationId xmlns:p14="http://schemas.microsoft.com/office/powerpoint/2010/main" val="427244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16-19: 5 MINUTES</a:t>
            </a:r>
          </a:p>
        </p:txBody>
      </p:sp>
      <p:sp>
        <p:nvSpPr>
          <p:cNvPr id="4" name="Slide Number Placeholder 3"/>
          <p:cNvSpPr>
            <a:spLocks noGrp="1"/>
          </p:cNvSpPr>
          <p:nvPr>
            <p:ph type="sldNum" sz="quarter" idx="5"/>
          </p:nvPr>
        </p:nvSpPr>
        <p:spPr/>
        <p:txBody>
          <a:bodyPr/>
          <a:lstStyle/>
          <a:p>
            <a:fld id="{96639942-5C08-A24F-A725-39226FEB8FEB}" type="slidenum">
              <a:rPr lang="en-US" smtClean="0"/>
              <a:t>16</a:t>
            </a:fld>
            <a:endParaRPr lang="en-US"/>
          </a:p>
        </p:txBody>
      </p:sp>
    </p:spTree>
    <p:extLst>
      <p:ext uri="{BB962C8B-B14F-4D97-AF65-F5344CB8AC3E}">
        <p14:creationId xmlns:p14="http://schemas.microsoft.com/office/powerpoint/2010/main" val="1197497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Depending</a:t>
            </a:r>
            <a:r>
              <a:rPr lang="en-US" baseline="0" dirty="0"/>
              <a:t> on amount of time available, have a few learners share their responses OR go around in a circle and ask everyone to share what they are taking away from the module today.</a:t>
            </a:r>
          </a:p>
          <a:p>
            <a:pPr marL="0" indent="0">
              <a:buNone/>
            </a:pPr>
            <a:endParaRPr lang="en-US" baseline="0"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263964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Take a few minutes for questions/concerns/observations</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5371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46826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a:p>
            <a:endParaRPr lang="en-US" baseline="0" dirty="0"/>
          </a:p>
          <a:p>
            <a:r>
              <a:rPr lang="en-US" baseline="0" dirty="0"/>
              <a:t>A</a:t>
            </a:r>
            <a:r>
              <a:rPr lang="en-US" dirty="0"/>
              <a:t>sk the group: “What is the first thing that comes to your mind when you hear palliative care?</a:t>
            </a:r>
          </a:p>
          <a:p>
            <a:r>
              <a:rPr lang="en-US" dirty="0"/>
              <a:t>Write down responses to be referred to as you progress through the rest of the</a:t>
            </a:r>
            <a:r>
              <a:rPr lang="en-US" baseline="0" dirty="0"/>
              <a:t> talk.</a:t>
            </a:r>
            <a:endParaRPr lang="en-US" dirty="0"/>
          </a:p>
          <a:p>
            <a:endParaRPr lang="en-US" dirty="0"/>
          </a:p>
          <a:p>
            <a:pPr marL="457200" indent="-457200">
              <a:buClr>
                <a:schemeClr val="tx1"/>
              </a:buClr>
              <a:buFont typeface="Arial" panose="020B0604020202020204" pitchFamily="34" charset="0"/>
              <a:buChar char="•"/>
            </a:pPr>
            <a:r>
              <a:rPr lang="en-US" sz="1200" dirty="0"/>
              <a:t>What do you already do well in terms of communication? </a:t>
            </a:r>
          </a:p>
          <a:p>
            <a:pPr marL="285750" indent="-285750">
              <a:buClr>
                <a:schemeClr val="tx1"/>
              </a:buClr>
              <a:buFont typeface="Arial" panose="020B0604020202020204" pitchFamily="34" charset="0"/>
              <a:buChar char="•"/>
            </a:pPr>
            <a:endParaRPr lang="en-US" sz="800" dirty="0"/>
          </a:p>
          <a:p>
            <a:pPr marL="457200" indent="-457200">
              <a:buClr>
                <a:schemeClr val="tx1"/>
              </a:buClr>
              <a:buFont typeface="Arial" panose="020B0604020202020204" pitchFamily="34" charset="0"/>
              <a:buChar char="•"/>
            </a:pPr>
            <a:r>
              <a:rPr lang="en-US" sz="1200" dirty="0"/>
              <a:t>How does your discipline impact (or not impact) how you view your role in communicating with seriously ill patients and families?</a:t>
            </a:r>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93655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a:p>
            <a:endParaRPr lang="en-US" baseline="0" dirty="0"/>
          </a:p>
          <a:p>
            <a:r>
              <a:rPr lang="en-US" baseline="0" dirty="0"/>
              <a:t>A</a:t>
            </a:r>
            <a:r>
              <a:rPr lang="en-US" dirty="0"/>
              <a:t>sk the group: “What is the first thing that comes to your mind when you hear palliative care?</a:t>
            </a:r>
          </a:p>
          <a:p>
            <a:r>
              <a:rPr lang="en-US" dirty="0"/>
              <a:t>Write down responses to be referred to as you progress through the rest of the</a:t>
            </a:r>
            <a:r>
              <a:rPr lang="en-US" baseline="0" dirty="0"/>
              <a:t> talk.</a:t>
            </a:r>
            <a:endParaRPr lang="en-US" dirty="0"/>
          </a:p>
          <a:p>
            <a:endParaRPr lang="en-US" dirty="0"/>
          </a:p>
          <a:p>
            <a:pPr marL="285750" indent="-285750">
              <a:buClr>
                <a:schemeClr val="tx1"/>
              </a:buClr>
              <a:buFont typeface="Arial" panose="020B0604020202020204" pitchFamily="34" charset="0"/>
              <a:buChar char="•"/>
            </a:pPr>
            <a:endParaRPr lang="en-US" sz="800"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335832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cs typeface="+mn-cs"/>
              </a:rPr>
              <a:t>SLIDES 5-14: 23 </a:t>
            </a:r>
            <a:r>
              <a:rPr lang="en-US" sz="1200" b="0" dirty="0">
                <a:cs typeface="+mn-cs"/>
              </a:rPr>
              <a:t>MINUTES</a:t>
            </a:r>
          </a:p>
          <a:p>
            <a:pPr marL="0" indent="0">
              <a:buFontTx/>
              <a:buNone/>
            </a:pPr>
            <a:endParaRPr lang="en-US" dirty="0"/>
          </a:p>
          <a:p>
            <a:pPr marL="0" indent="0">
              <a:buFontTx/>
              <a:buNone/>
            </a:pPr>
            <a:r>
              <a:rPr lang="en-US" dirty="0"/>
              <a:t>These guiding principles and practices relate generally to approaching seriously ill patients and families with respect and compassion.</a:t>
            </a:r>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249333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lnSpc>
                <a:spcPct val="80000"/>
              </a:lnSpc>
              <a:defRPr/>
            </a:pPr>
            <a:r>
              <a:rPr lang="en-US" b="0" baseline="0" dirty="0"/>
              <a:t>Notes for “probably can be taught”:</a:t>
            </a:r>
          </a:p>
          <a:p>
            <a:endParaRPr lang="es-ES_tradnl" sz="1200" b="0" i="0" u="none" strike="noStrike" kern="1200" baseline="0" dirty="0">
              <a:solidFill>
                <a:schemeClr val="tx1"/>
              </a:solidFill>
              <a:latin typeface="+mn-lt"/>
              <a:ea typeface="+mn-ea"/>
              <a:cs typeface="+mn-cs"/>
            </a:endParaRPr>
          </a:p>
          <a:p>
            <a:r>
              <a:rPr lang="es-ES_tradnl" sz="1200" b="0" i="0" u="none" strike="noStrike" kern="1200" baseline="0" dirty="0">
                <a:solidFill>
                  <a:schemeClr val="tx1"/>
                </a:solidFill>
                <a:latin typeface="+mn-lt"/>
                <a:ea typeface="+mn-ea"/>
                <a:cs typeface="+mn-cs"/>
              </a:rPr>
              <a:t>Moore 2013:</a:t>
            </a:r>
          </a:p>
          <a:p>
            <a:r>
              <a:rPr lang="en-US" sz="1800" b="0" dirty="0"/>
              <a:t>Cochrane</a:t>
            </a:r>
            <a:r>
              <a:rPr lang="en-US" sz="1800" b="0" baseline="0" dirty="0"/>
              <a:t> Review of 15 RCTs for cancer care medical providers including physicians, nurses, residents</a:t>
            </a:r>
          </a:p>
          <a:p>
            <a:r>
              <a:rPr lang="en-US" sz="1800" b="0" dirty="0"/>
              <a:t>Improvement in information gathering and</a:t>
            </a:r>
            <a:r>
              <a:rPr lang="en-US" sz="1800" b="0" baseline="0" dirty="0"/>
              <a:t> supportive skills </a:t>
            </a:r>
            <a:r>
              <a:rPr lang="en-US" sz="1800" b="1" baseline="0" dirty="0"/>
              <a:t>(</a:t>
            </a:r>
            <a:r>
              <a:rPr lang="en-US" sz="1800" dirty="0"/>
              <a:t>more likely to use open questions in the post-intervention interviews than controls and show empathy towards patients</a:t>
            </a:r>
          </a:p>
          <a:p>
            <a:endParaRPr lang="en-US" sz="1800" dirty="0"/>
          </a:p>
          <a:p>
            <a:r>
              <a:rPr lang="en-US" sz="1800" dirty="0"/>
              <a:t>Note study by Curtis et al where no change in patient perception of quality of communication after 8 days of simulation</a:t>
            </a:r>
            <a:r>
              <a:rPr lang="en-US" sz="1800" baseline="0" dirty="0"/>
              <a:t> based training for IM residents</a:t>
            </a:r>
            <a:endParaRPr lang="en-US" sz="1800" dirty="0"/>
          </a:p>
          <a:p>
            <a:pPr marL="1638300" lvl="3" indent="-266700">
              <a:lnSpc>
                <a:spcPct val="80000"/>
              </a:lnSpc>
              <a:buFont typeface="Times" charset="0"/>
              <a:buNone/>
              <a:defRPr/>
            </a:pPr>
            <a:endParaRPr lang="en-US" sz="1800" dirty="0"/>
          </a:p>
          <a:p>
            <a:endParaRPr lang="en-US" dirty="0"/>
          </a:p>
        </p:txBody>
      </p:sp>
      <p:sp>
        <p:nvSpPr>
          <p:cNvPr id="4" name="Slide Number Placeholder 3"/>
          <p:cNvSpPr>
            <a:spLocks noGrp="1"/>
          </p:cNvSpPr>
          <p:nvPr>
            <p:ph type="sldNum" sz="quarter" idx="10"/>
          </p:nvPr>
        </p:nvSpPr>
        <p:spPr/>
        <p:txBody>
          <a:bodyPr/>
          <a:lstStyle/>
          <a:p>
            <a:fld id="{E1B967F1-4AA9-8748-AAF1-FCCFCD68702D}" type="slidenum">
              <a:rPr lang="en-US" smtClean="0"/>
              <a:t>6</a:t>
            </a:fld>
            <a:endParaRPr lang="en-US"/>
          </a:p>
        </p:txBody>
      </p:sp>
    </p:spTree>
    <p:extLst>
      <p:ext uri="{BB962C8B-B14F-4D97-AF65-F5344CB8AC3E}">
        <p14:creationId xmlns:p14="http://schemas.microsoft.com/office/powerpoint/2010/main" val="1874199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lnSpc>
                <a:spcPct val="80000"/>
              </a:lnSpc>
              <a:buFontTx/>
              <a:buNone/>
              <a:defRPr/>
            </a:pPr>
            <a:r>
              <a:rPr lang="en-US" b="1" baseline="0" dirty="0">
                <a:solidFill>
                  <a:srgbClr val="000000"/>
                </a:solidFill>
                <a:latin typeface="Calibri" charset="0"/>
              </a:rPr>
              <a:t>Lack education and confidence:</a:t>
            </a:r>
            <a:endParaRPr lang="en-US" b="1" dirty="0">
              <a:solidFill>
                <a:srgbClr val="000000"/>
              </a:solidFill>
              <a:latin typeface="Calibri" charset="0"/>
            </a:endParaRPr>
          </a:p>
          <a:p>
            <a:pPr eaLnBrk="1" hangingPunct="1"/>
            <a:r>
              <a:rPr lang="en-US" dirty="0" err="1">
                <a:solidFill>
                  <a:srgbClr val="000000"/>
                </a:solidFill>
                <a:latin typeface="Calibri" charset="0"/>
              </a:rPr>
              <a:t>Ury</a:t>
            </a:r>
            <a:r>
              <a:rPr lang="en-US" baseline="0" dirty="0">
                <a:solidFill>
                  <a:srgbClr val="000000"/>
                </a:solidFill>
                <a:latin typeface="Calibri" charset="0"/>
              </a:rPr>
              <a:t> 2005: </a:t>
            </a:r>
            <a:r>
              <a:rPr lang="en-US" dirty="0">
                <a:solidFill>
                  <a:srgbClr val="000000"/>
                </a:solidFill>
                <a:latin typeface="Calibri" charset="0"/>
              </a:rPr>
              <a:t>Survey of 155 interns from 47 US medical schools; Over 40% of the respondents recalled having no formal teaching of how to discuss prognosis, give bad news, or counsel patients’ families.  Also found to have limited clinical experience caring for dying patients when entering residency</a:t>
            </a:r>
            <a:r>
              <a:rPr lang="en-US" baseline="0" dirty="0">
                <a:solidFill>
                  <a:srgbClr val="000000"/>
                </a:solidFill>
                <a:latin typeface="Calibri" charset="0"/>
              </a:rPr>
              <a:t>.  </a:t>
            </a:r>
            <a:r>
              <a:rPr lang="en-US" dirty="0">
                <a:solidFill>
                  <a:srgbClr val="000000"/>
                </a:solidFill>
                <a:latin typeface="Calibri" charset="0"/>
              </a:rPr>
              <a:t>The majority of respondents rated their comfort levels with giving bad news (77.6%), and discussing advance directives (78.7%) as very low, low, or fair.  Many more interns felt comfortable when asked to treat depression or manage hypertension.</a:t>
            </a:r>
          </a:p>
          <a:p>
            <a:pPr eaLnBrk="1" hangingPunct="1"/>
            <a:r>
              <a:rPr lang="en-US" dirty="0">
                <a:solidFill>
                  <a:srgbClr val="000000"/>
                </a:solidFill>
                <a:latin typeface="Calibri" charset="0"/>
              </a:rPr>
              <a:t>Wittenberg</a:t>
            </a:r>
            <a:r>
              <a:rPr lang="en-US" baseline="0" dirty="0">
                <a:solidFill>
                  <a:srgbClr val="000000"/>
                </a:solidFill>
                <a:latin typeface="Calibri" charset="0"/>
              </a:rPr>
              <a:t> 2016: Few APNs have had any formal training in GOC conversations</a:t>
            </a:r>
          </a:p>
          <a:p>
            <a:pPr eaLnBrk="1" hangingPunct="1"/>
            <a:endParaRPr lang="en-US" baseline="0" dirty="0">
              <a:solidFill>
                <a:srgbClr val="000000"/>
              </a:solidFill>
              <a:latin typeface="Calibri" charset="0"/>
            </a:endParaRPr>
          </a:p>
          <a:p>
            <a:pPr marL="0" indent="0" eaLnBrk="1" hangingPunct="1">
              <a:buFontTx/>
              <a:buNone/>
            </a:pPr>
            <a:r>
              <a:rPr lang="en-US" b="1" baseline="0" dirty="0">
                <a:solidFill>
                  <a:srgbClr val="000000"/>
                </a:solidFill>
                <a:latin typeface="Calibri" charset="0"/>
              </a:rPr>
              <a:t>Emotional Cues Often Missed:</a:t>
            </a:r>
          </a:p>
          <a:p>
            <a:pPr marL="0" indent="0" eaLnBrk="1" hangingPunct="1">
              <a:buFontTx/>
              <a:buNone/>
            </a:pPr>
            <a:r>
              <a:rPr lang="en-US" b="0" baseline="0" dirty="0">
                <a:solidFill>
                  <a:srgbClr val="000000"/>
                </a:solidFill>
                <a:latin typeface="Calibri" charset="0"/>
              </a:rPr>
              <a:t>Levinson 2000: </a:t>
            </a:r>
            <a:r>
              <a:rPr lang="en-US" baseline="0" dirty="0"/>
              <a:t>Surgeons did not respond to 60% of emotional cues, PCPs did not respond to 80%</a:t>
            </a:r>
          </a:p>
          <a:p>
            <a:pPr>
              <a:lnSpc>
                <a:spcPct val="80000"/>
              </a:lnSpc>
              <a:defRPr/>
            </a:pPr>
            <a:endParaRPr lang="en-US" dirty="0">
              <a:solidFill>
                <a:srgbClr val="FFFFCC"/>
              </a:solidFill>
            </a:endParaRPr>
          </a:p>
          <a:p>
            <a:pPr marL="0" indent="0">
              <a:lnSpc>
                <a:spcPct val="80000"/>
              </a:lnSpc>
              <a:buFontTx/>
              <a:buNone/>
              <a:defRPr/>
            </a:pPr>
            <a:r>
              <a:rPr lang="en-US" b="1" dirty="0">
                <a:solidFill>
                  <a:srgbClr val="FFFFCC"/>
                </a:solidFill>
              </a:rPr>
              <a:t>Clinicians</a:t>
            </a:r>
            <a:r>
              <a:rPr lang="en-US" b="1" baseline="0" dirty="0">
                <a:solidFill>
                  <a:srgbClr val="FFFFCC"/>
                </a:solidFill>
              </a:rPr>
              <a:t> Talk too much:</a:t>
            </a:r>
          </a:p>
          <a:p>
            <a:pPr>
              <a:lnSpc>
                <a:spcPct val="80000"/>
              </a:lnSpc>
              <a:defRPr/>
            </a:pPr>
            <a:r>
              <a:rPr lang="en-US" dirty="0">
                <a:solidFill>
                  <a:srgbClr val="FFFFCC"/>
                </a:solidFill>
              </a:rPr>
              <a:t>Anderson 2011: But sometimes we don’t talk about the right things (or enough). </a:t>
            </a:r>
            <a:r>
              <a:rPr lang="en-US" dirty="0"/>
              <a:t>80 patients admission encounters</a:t>
            </a:r>
            <a:r>
              <a:rPr lang="en-US" baseline="0" dirty="0"/>
              <a:t> with attending internist. </a:t>
            </a:r>
            <a:r>
              <a:rPr lang="en-US" dirty="0"/>
              <a:t>The median length of the code status discussions was 1 min (range 0.2-8.2). Prognosis was discussed with code status in only one of the encounters. Discussions of patients' preferences focused on the use of life-sustaining interventions as opposed to larger life goals. Descriptions of CPR as an intervention used medical jargon, and the indication for CPR was framed in general, as opposed to patient-specific scenarios. </a:t>
            </a:r>
          </a:p>
          <a:p>
            <a:pPr>
              <a:lnSpc>
                <a:spcPct val="80000"/>
              </a:lnSpc>
              <a:defRPr/>
            </a:pPr>
            <a:endParaRPr lang="en-US" baseline="0" dirty="0">
              <a:solidFill>
                <a:srgbClr val="000000"/>
              </a:solidFill>
              <a:latin typeface="Calibri" charset="0"/>
            </a:endParaRPr>
          </a:p>
          <a:p>
            <a:pPr>
              <a:lnSpc>
                <a:spcPct val="80000"/>
              </a:lnSpc>
              <a:defRPr/>
            </a:pPr>
            <a:endParaRPr lang="en-US" dirty="0"/>
          </a:p>
          <a:p>
            <a:pPr>
              <a:lnSpc>
                <a:spcPct val="80000"/>
              </a:lnSpc>
              <a:defRPr/>
            </a:pPr>
            <a:endParaRPr lang="en-US" dirty="0"/>
          </a:p>
          <a:p>
            <a:pPr>
              <a:lnSpc>
                <a:spcPct val="80000"/>
              </a:lnSpc>
              <a:defRPr/>
            </a:pPr>
            <a:endParaRPr lang="en-US" dirty="0"/>
          </a:p>
          <a:p>
            <a:pPr>
              <a:lnSpc>
                <a:spcPct val="80000"/>
              </a:lnSpc>
              <a:defRPr/>
            </a:pPr>
            <a:endParaRPr lang="en-US" dirty="0"/>
          </a:p>
        </p:txBody>
      </p:sp>
      <p:sp>
        <p:nvSpPr>
          <p:cNvPr id="4" name="Slide Number Placeholder 3"/>
          <p:cNvSpPr>
            <a:spLocks noGrp="1"/>
          </p:cNvSpPr>
          <p:nvPr>
            <p:ph type="sldNum" sz="quarter" idx="10"/>
          </p:nvPr>
        </p:nvSpPr>
        <p:spPr/>
        <p:txBody>
          <a:bodyPr/>
          <a:lstStyle/>
          <a:p>
            <a:fld id="{E1B967F1-4AA9-8748-AAF1-FCCFCD68702D}" type="slidenum">
              <a:rPr lang="en-US" smtClean="0"/>
              <a:t>7</a:t>
            </a:fld>
            <a:endParaRPr lang="en-US"/>
          </a:p>
        </p:txBody>
      </p:sp>
    </p:spTree>
    <p:extLst>
      <p:ext uri="{BB962C8B-B14F-4D97-AF65-F5344CB8AC3E}">
        <p14:creationId xmlns:p14="http://schemas.microsoft.com/office/powerpoint/2010/main" val="135556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every member of IDT can participate in supporting</a:t>
            </a:r>
            <a:r>
              <a:rPr lang="en-US" baseline="0" dirty="0"/>
              <a:t> good communication, even when they are not the one giving specific prognostic information or discussing various treatment options. IDT can help clarify and fill gaps in understanding, promote sensitivity with which you approach a patient/family, respond to emotion, and advocate for patients.</a:t>
            </a:r>
          </a:p>
          <a:p>
            <a:r>
              <a:rPr lang="en-US" dirty="0"/>
              <a:t>Ask: How do you see your role on the team when it comes to communication with patients and families as well as within your medical team?</a:t>
            </a:r>
          </a:p>
        </p:txBody>
      </p:sp>
      <p:sp>
        <p:nvSpPr>
          <p:cNvPr id="4" name="Slide Number Placeholder 3"/>
          <p:cNvSpPr>
            <a:spLocks noGrp="1"/>
          </p:cNvSpPr>
          <p:nvPr>
            <p:ph type="sldNum" sz="quarter" idx="10"/>
          </p:nvPr>
        </p:nvSpPr>
        <p:spPr/>
        <p:txBody>
          <a:bodyPr/>
          <a:lstStyle/>
          <a:p>
            <a:fld id="{E1B967F1-4AA9-8748-AAF1-FCCFCD68702D}" type="slidenum">
              <a:rPr lang="en-US" smtClean="0"/>
              <a:t>8</a:t>
            </a:fld>
            <a:endParaRPr lang="en-US"/>
          </a:p>
        </p:txBody>
      </p:sp>
    </p:spTree>
    <p:extLst>
      <p:ext uri="{BB962C8B-B14F-4D97-AF65-F5344CB8AC3E}">
        <p14:creationId xmlns:p14="http://schemas.microsoft.com/office/powerpoint/2010/main" val="128709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39942-5C08-A24F-A725-39226FEB8FEB}" type="slidenum">
              <a:rPr lang="en-US" smtClean="0"/>
              <a:t>9</a:t>
            </a:fld>
            <a:endParaRPr lang="en-US"/>
          </a:p>
        </p:txBody>
      </p:sp>
    </p:spTree>
    <p:extLst>
      <p:ext uri="{BB962C8B-B14F-4D97-AF65-F5344CB8AC3E}">
        <p14:creationId xmlns:p14="http://schemas.microsoft.com/office/powerpoint/2010/main" val="234976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Serious Illness Communication (Part 1).  Property of UC Regents, B. Calton, B. Sumser, N. Saks, T. Reid, N. Shepard-Lopez</a:t>
            </a:r>
          </a:p>
        </p:txBody>
      </p:sp>
      <p:sp>
        <p:nvSpPr>
          <p:cNvPr id="6" name="Slide Number Placeholder 5"/>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120459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Serious Illness Communication (Part 1).  Property of UC Regents, B. Calton, B. Sumser, N. Saks, T. Reid, N. Shepard-Lopez</a:t>
            </a:r>
          </a:p>
        </p:txBody>
      </p:sp>
      <p:sp>
        <p:nvSpPr>
          <p:cNvPr id="6" name="Slide Number Placeholder 5"/>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214092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Serious Illness Communication (Part 1).  Property of UC Regents, B. Calton, B. Sumser, N. Saks, T. Reid, N. Shepard-Lopez</a:t>
            </a:r>
          </a:p>
        </p:txBody>
      </p:sp>
      <p:sp>
        <p:nvSpPr>
          <p:cNvPr id="6" name="Slide Number Placeholder 5"/>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3852518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Serious Illness Communication (Part 1).  Property of UC Regents, B. Calton, B. Sumser, N. Saks, T. Reid, N. Shepard-Lopez</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895015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Serious Illness Communication (Part 1).  Property of UC Regents, B. Calton, B. Sumser, N. Saks, T. Reid, N. Shepard-Lopez</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583470" y="1908316"/>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596899" y="4929107"/>
            <a:ext cx="8685277"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662608" y="4"/>
            <a:ext cx="1431235" cy="1577005"/>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1700053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Serious Illness Communication (Part 1).  Property of UC Regents, B. Calton, B. Sumser, N. Saks, T. Reid, N. Shepard-Lopez</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609600" y="1881349"/>
            <a:ext cx="10906539"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1178706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Serious Illness Communication (Part 1).  Property of UC Regents, B. Calton, B. Sumser, N. Saks, T. Reid, N. Shepard-Lopez</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583470" y="1908316"/>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8" y="4"/>
            <a:ext cx="1431235" cy="1577005"/>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596899" y="4929107"/>
            <a:ext cx="8685277"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5019464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Serious Illness Communication (Part 1).  Property of UC Regents, B. Calton, B. Sumser, N. Saks, T. Reid, N. Shepard-Lopez</a:t>
            </a:r>
          </a:p>
        </p:txBody>
      </p:sp>
      <p:sp>
        <p:nvSpPr>
          <p:cNvPr id="6" name="Slide Number Placeholder 5"/>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96607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Serious Illness Communication (Part 1).  Property of UC Regents, B. Calton, B. Sumser, N. Saks, T. Reid, N. Shepard-Lopez</a:t>
            </a:r>
          </a:p>
        </p:txBody>
      </p:sp>
      <p:sp>
        <p:nvSpPr>
          <p:cNvPr id="6" name="Slide Number Placeholder 5"/>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332180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Serious Illness Communication (Part 1).  Property of UC Regents, B. Calton, B. Sumser, N. Saks, T. Reid, N. Shepard-Lopez</a:t>
            </a:r>
          </a:p>
        </p:txBody>
      </p:sp>
      <p:sp>
        <p:nvSpPr>
          <p:cNvPr id="7" name="Slide Number Placeholder 6"/>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74862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Serious Illness Communication (Part 1).  Property of UC Regents, B. Calton, B. Sumser, N. Saks, T. Reid, N. Shepard-Lopez</a:t>
            </a:r>
          </a:p>
        </p:txBody>
      </p:sp>
      <p:sp>
        <p:nvSpPr>
          <p:cNvPr id="9" name="Slide Number Placeholder 8"/>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264111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Serious Illness Communication (Part 1).  Property of UC Regents, B. Calton, B. Sumser, N. Saks, T. Reid, N. Shepard-Lopez</a:t>
            </a:r>
          </a:p>
        </p:txBody>
      </p:sp>
      <p:sp>
        <p:nvSpPr>
          <p:cNvPr id="5" name="Slide Number Placeholder 4"/>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145340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Serious Illness Communication (Part 1).  Property of UC Regents, B. Calton, B. Sumser, N. Saks, T. Reid, N. Shepard-Lopez</a:t>
            </a:r>
          </a:p>
        </p:txBody>
      </p:sp>
      <p:sp>
        <p:nvSpPr>
          <p:cNvPr id="4" name="Slide Number Placeholder 3"/>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199387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Serious Illness Communication (Part 1).  Property of UC Regents, B. Calton, B. Sumser, N. Saks, T. Reid, N. Shepard-Lopez</a:t>
            </a:r>
          </a:p>
        </p:txBody>
      </p:sp>
      <p:sp>
        <p:nvSpPr>
          <p:cNvPr id="7" name="Slide Number Placeholder 6"/>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253317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Serious Illness Communication (Part 1).  Property of UC Regents, B. Calton, B. Sumser, N. Saks, T. Reid, N. Shepard-Lopez</a:t>
            </a:r>
          </a:p>
        </p:txBody>
      </p:sp>
      <p:sp>
        <p:nvSpPr>
          <p:cNvPr id="7" name="Slide Number Placeholder 6"/>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42331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Serious Illness Communication (Part 1).  Property of UC Regents, B. Calton, B. Sumser, N. Saks, T. Reid, N. Shepard-Lopez</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6767F-FF58-F74E-8990-33BE71820098}" type="slidenum">
              <a:rPr lang="en-US" smtClean="0"/>
              <a:t>‹#›</a:t>
            </a:fld>
            <a:endParaRPr lang="en-US"/>
          </a:p>
        </p:txBody>
      </p:sp>
    </p:spTree>
    <p:extLst>
      <p:ext uri="{BB962C8B-B14F-4D97-AF65-F5344CB8AC3E}">
        <p14:creationId xmlns:p14="http://schemas.microsoft.com/office/powerpoint/2010/main" val="82984530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678" r:id="rId13"/>
    <p:sldLayoutId id="2147483778" r:id="rId14"/>
    <p:sldLayoutId id="2147483779"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peakpx.com/487373/red-and-white-stop-sig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xpixel.net/Chocolate-Chip-Cookies-Cookies-Stack-Of-Cookies-1264263"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pngall.com/emotion-p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pngimg.com/download/65991"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hyperlink" Target="https://creativecommons.org/licenses/by/3.0/" TargetMode="External"/><Relationship Id="rId4" Type="http://schemas.openxmlformats.org/officeDocument/2006/relationships/hyperlink" Target="https://ashleytan.wordpress.com/tag/keynot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randomreviewsph.wordpress.com/2013/01/05/adieu-doomsday-bonjour-terrible-two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wallpaperflare.com/balloons-clouds-word-clouds-abstract-dialogue-discussion-wallpaper-afmd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wallpaperflare.com/balloons-clouds-word-clouds-abstract-dialogue-discussion-wallpaper-afmd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esheninger.blogspot.com/2017/03/get-good-news-out.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128573122@N05/1882022552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railty_syndrom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F0AC3AB5-63D1-DB4E-B776-4A92E3F1AE6C}"/>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algn="l" defTabSz="914400">
              <a:spcAft>
                <a:spcPts val="600"/>
              </a:spcAft>
            </a:pPr>
            <a:fld id="{E336767F-FF58-F74E-8990-33BE71820098}" type="slidenum">
              <a:rPr lang="en-US">
                <a:solidFill>
                  <a:srgbClr val="FFFFFF"/>
                </a:solidFill>
              </a:rPr>
              <a:pPr algn="l" defTabSz="914400">
                <a:spcAft>
                  <a:spcPts val="600"/>
                </a:spcAft>
              </a:pPr>
              <a:t>1</a:t>
            </a:fld>
            <a:endParaRPr lang="en-US">
              <a:solidFill>
                <a:srgbClr val="FFFFFF"/>
              </a:solidFill>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itle 3"/>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2800" b="1" kern="1200" dirty="0">
                <a:solidFill>
                  <a:srgbClr val="080808"/>
                </a:solidFill>
                <a:latin typeface="+mj-lt"/>
                <a:ea typeface="+mj-ea"/>
                <a:cs typeface="+mj-cs"/>
              </a:rPr>
              <a:t>Primary Palliative Care Education</a:t>
            </a:r>
            <a:br>
              <a:rPr lang="en-US" sz="2800" b="1" i="1" kern="1200" dirty="0">
                <a:solidFill>
                  <a:srgbClr val="080808"/>
                </a:solidFill>
                <a:latin typeface="+mj-lt"/>
                <a:ea typeface="+mj-ea"/>
                <a:cs typeface="+mj-cs"/>
              </a:rPr>
            </a:br>
            <a:br>
              <a:rPr lang="en-US" sz="2800" b="1" kern="1200" dirty="0">
                <a:solidFill>
                  <a:srgbClr val="080808"/>
                </a:solidFill>
                <a:latin typeface="+mj-lt"/>
                <a:ea typeface="+mj-ea"/>
                <a:cs typeface="+mj-cs"/>
              </a:rPr>
            </a:br>
            <a:r>
              <a:rPr lang="en-US" sz="2800" i="1" kern="1200" dirty="0">
                <a:solidFill>
                  <a:srgbClr val="080808"/>
                </a:solidFill>
                <a:latin typeface="+mj-lt"/>
                <a:ea typeface="+mj-ea"/>
                <a:cs typeface="+mj-cs"/>
              </a:rPr>
              <a:t>   Serious Illness Communication </a:t>
            </a:r>
            <a:br>
              <a:rPr lang="en-US" sz="2800" i="1" kern="1200" dirty="0">
                <a:solidFill>
                  <a:srgbClr val="080808"/>
                </a:solidFill>
                <a:latin typeface="+mj-lt"/>
                <a:ea typeface="+mj-ea"/>
                <a:cs typeface="+mj-cs"/>
              </a:rPr>
            </a:br>
            <a:r>
              <a:rPr lang="en-US" sz="2800" i="1" kern="1200" dirty="0">
                <a:solidFill>
                  <a:srgbClr val="080808"/>
                </a:solidFill>
                <a:latin typeface="+mj-lt"/>
                <a:ea typeface="+mj-ea"/>
                <a:cs typeface="+mj-cs"/>
              </a:rPr>
              <a:t>(Part 1)</a:t>
            </a:r>
            <a:br>
              <a:rPr lang="en-US" sz="2800" kern="1200" dirty="0">
                <a:solidFill>
                  <a:srgbClr val="080808"/>
                </a:solidFill>
                <a:latin typeface="+mj-lt"/>
                <a:ea typeface="+mj-ea"/>
                <a:cs typeface="+mj-cs"/>
              </a:rPr>
            </a:br>
            <a:endParaRPr lang="en-US" sz="2800" kern="1200" dirty="0">
              <a:solidFill>
                <a:srgbClr val="080808"/>
              </a:solidFill>
              <a:latin typeface="+mj-lt"/>
              <a:ea typeface="+mj-ea"/>
              <a:cs typeface="+mj-cs"/>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ooter Placeholder 1">
            <a:extLst>
              <a:ext uri="{FF2B5EF4-FFF2-40B4-BE49-F238E27FC236}">
                <a16:creationId xmlns:a16="http://schemas.microsoft.com/office/drawing/2014/main" id="{1606BB5C-DE0E-7F4D-ABCA-F08D3553FD60}"/>
              </a:ext>
            </a:extLst>
          </p:cNvPr>
          <p:cNvSpPr>
            <a:spLocks noGrp="1"/>
          </p:cNvSpPr>
          <p:nvPr>
            <p:ph type="ftr" sz="quarter" idx="11"/>
          </p:nvPr>
        </p:nvSpPr>
        <p:spPr/>
        <p:txBody>
          <a:bodyPr/>
          <a:lstStyle/>
          <a:p>
            <a:r>
              <a:rPr lang="en-US"/>
              <a:t>Serious Illness Communication (Part 1).  Property of UC Regents, B. Calton, B. Sumser, N. Saks, T. Reid, N. Shepard-Lopez</a:t>
            </a:r>
          </a:p>
        </p:txBody>
      </p:sp>
    </p:spTree>
    <p:extLst>
      <p:ext uri="{BB962C8B-B14F-4D97-AF65-F5344CB8AC3E}">
        <p14:creationId xmlns:p14="http://schemas.microsoft.com/office/powerpoint/2010/main" val="383610680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5314" y="238515"/>
            <a:ext cx="5356479" cy="1807305"/>
          </a:xfrm>
        </p:spPr>
        <p:txBody>
          <a:bodyPr>
            <a:normAutofit/>
          </a:bodyPr>
          <a:lstStyle/>
          <a:p>
            <a:r>
              <a:rPr lang="en-US" dirty="0">
                <a:latin typeface="Calibri"/>
                <a:cs typeface="Calibri"/>
              </a:rPr>
              <a:t>Asking for Permission</a:t>
            </a:r>
          </a:p>
        </p:txBody>
      </p:sp>
      <p:pic>
        <p:nvPicPr>
          <p:cNvPr id="6" name="Picture 5" descr="A picture containing text, sign, stop, outdoor&#10;&#10;Description automatically generated">
            <a:extLst>
              <a:ext uri="{FF2B5EF4-FFF2-40B4-BE49-F238E27FC236}">
                <a16:creationId xmlns:a16="http://schemas.microsoft.com/office/drawing/2014/main" id="{A2266FB5-8B06-4A4E-A6AD-E619ECBC791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 b="1590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90" y="2045820"/>
            <a:ext cx="4840010" cy="3843666"/>
          </a:xfrm>
        </p:spPr>
        <p:txBody>
          <a:bodyPr>
            <a:normAutofit/>
          </a:bodyPr>
          <a:lstStyle/>
          <a:p>
            <a:r>
              <a:rPr lang="en-US" sz="2000" dirty="0">
                <a:cs typeface="Calibri"/>
              </a:rPr>
              <a:t>Example scenarios:</a:t>
            </a:r>
          </a:p>
          <a:p>
            <a:pPr lvl="1"/>
            <a:r>
              <a:rPr lang="en-US" sz="2000" dirty="0">
                <a:cs typeface="Calibri"/>
              </a:rPr>
              <a:t>Disclosing a diagnosis</a:t>
            </a:r>
          </a:p>
          <a:p>
            <a:pPr lvl="1"/>
            <a:r>
              <a:rPr lang="en-US" sz="2000" dirty="0">
                <a:cs typeface="Calibri"/>
              </a:rPr>
              <a:t>Discussing prognosis</a:t>
            </a:r>
          </a:p>
          <a:p>
            <a:pPr lvl="1"/>
            <a:r>
              <a:rPr lang="en-US" sz="2000" dirty="0">
                <a:cs typeface="Calibri"/>
              </a:rPr>
              <a:t>Having a difficult conversation</a:t>
            </a:r>
          </a:p>
          <a:p>
            <a:pPr lvl="1"/>
            <a:r>
              <a:rPr lang="en-US" sz="2000" dirty="0">
                <a:cs typeface="Calibri"/>
              </a:rPr>
              <a:t>Understanding what to talk about with whom</a:t>
            </a:r>
          </a:p>
          <a:p>
            <a:pPr marL="0" indent="0">
              <a:buNone/>
            </a:pPr>
            <a:endParaRPr lang="en-US" sz="2000" dirty="0">
              <a:latin typeface="Calibri"/>
              <a:cs typeface="Calibri"/>
            </a:endParaRPr>
          </a:p>
          <a:p>
            <a:pPr marL="0" indent="0">
              <a:buNone/>
            </a:pPr>
            <a:r>
              <a:rPr lang="en-US" sz="2000" i="1" dirty="0">
                <a:latin typeface="Calibri"/>
                <a:cs typeface="Calibri"/>
              </a:rPr>
              <a:t>“I have some information about your cancer, would you like me to share it with you?”</a:t>
            </a:r>
          </a:p>
          <a:p>
            <a:pPr marL="0" indent="0">
              <a:buNone/>
            </a:pPr>
            <a:r>
              <a:rPr lang="en-US" sz="2000" i="1" dirty="0">
                <a:latin typeface="Calibri"/>
                <a:cs typeface="Calibri"/>
              </a:rPr>
              <a:t>“Would you like to talk more about the worries you have about your kids?”</a:t>
            </a:r>
          </a:p>
        </p:txBody>
      </p:sp>
      <p:sp>
        <p:nvSpPr>
          <p:cNvPr id="8" name="TextBox 7">
            <a:extLst>
              <a:ext uri="{FF2B5EF4-FFF2-40B4-BE49-F238E27FC236}">
                <a16:creationId xmlns:a16="http://schemas.microsoft.com/office/drawing/2014/main" id="{67D213FB-3AC7-A145-AA52-EA28E7643896}"/>
              </a:ext>
            </a:extLst>
          </p:cNvPr>
          <p:cNvSpPr txBox="1"/>
          <p:nvPr/>
        </p:nvSpPr>
        <p:spPr>
          <a:xfrm>
            <a:off x="118533" y="6084630"/>
            <a:ext cx="1157689" cy="184666"/>
          </a:xfrm>
          <a:prstGeom prst="rect">
            <a:avLst/>
          </a:prstGeom>
          <a:noFill/>
        </p:spPr>
        <p:txBody>
          <a:bodyPr wrap="none" rtlCol="0">
            <a:spAutoFit/>
          </a:bodyPr>
          <a:lstStyle/>
          <a:p>
            <a:r>
              <a:rPr lang="en-US" sz="600" dirty="0">
                <a:solidFill>
                  <a:schemeClr val="bg1"/>
                </a:solidFill>
              </a:rPr>
              <a:t>Licensed by Creative Commons</a:t>
            </a:r>
          </a:p>
        </p:txBody>
      </p:sp>
      <p:sp>
        <p:nvSpPr>
          <p:cNvPr id="7" name="Slide Number Placeholder 6">
            <a:extLst>
              <a:ext uri="{FF2B5EF4-FFF2-40B4-BE49-F238E27FC236}">
                <a16:creationId xmlns:a16="http://schemas.microsoft.com/office/drawing/2014/main" id="{D97EA350-E4D3-284E-91A5-382B6E2A1CAD}"/>
              </a:ext>
            </a:extLst>
          </p:cNvPr>
          <p:cNvSpPr>
            <a:spLocks noGrp="1"/>
          </p:cNvSpPr>
          <p:nvPr>
            <p:ph type="sldNum" sz="quarter" idx="12"/>
          </p:nvPr>
        </p:nvSpPr>
        <p:spPr/>
        <p:txBody>
          <a:bodyPr/>
          <a:lstStyle/>
          <a:p>
            <a:fld id="{E336767F-FF58-F74E-8990-33BE71820098}" type="slidenum">
              <a:rPr lang="en-US" smtClean="0"/>
              <a:t>10</a:t>
            </a:fld>
            <a:endParaRPr lang="en-US"/>
          </a:p>
        </p:txBody>
      </p:sp>
      <p:sp>
        <p:nvSpPr>
          <p:cNvPr id="4" name="Footer Placeholder 3">
            <a:extLst>
              <a:ext uri="{FF2B5EF4-FFF2-40B4-BE49-F238E27FC236}">
                <a16:creationId xmlns:a16="http://schemas.microsoft.com/office/drawing/2014/main" id="{B51AC5B9-1245-7247-88D6-96CF3A71665D}"/>
              </a:ext>
            </a:extLst>
          </p:cNvPr>
          <p:cNvSpPr>
            <a:spLocks noGrp="1"/>
          </p:cNvSpPr>
          <p:nvPr>
            <p:ph type="ftr" sz="quarter" idx="11"/>
          </p:nvPr>
        </p:nvSpPr>
        <p:spPr>
          <a:xfrm>
            <a:off x="4038600" y="6356350"/>
            <a:ext cx="4572000" cy="365125"/>
          </a:xfrm>
        </p:spPr>
        <p:txBody>
          <a:bodyPr/>
          <a:lstStyle/>
          <a:p>
            <a:r>
              <a:rPr lang="en-US" dirty="0"/>
              <a:t>Serious Illness Communication (Part 1).  Property of UC Regents, B. </a:t>
            </a:r>
            <a:r>
              <a:rPr lang="en-US" dirty="0" err="1"/>
              <a:t>Calton</a:t>
            </a:r>
            <a:r>
              <a:rPr lang="en-US" dirty="0"/>
              <a:t>, B. </a:t>
            </a:r>
            <a:r>
              <a:rPr lang="en-US" dirty="0" err="1"/>
              <a:t>Sumser</a:t>
            </a:r>
            <a:r>
              <a:rPr lang="en-US" dirty="0"/>
              <a:t>, N. Saks, T. Reid, N. Shepard-Lopez</a:t>
            </a:r>
          </a:p>
        </p:txBody>
      </p:sp>
    </p:spTree>
    <p:extLst>
      <p:ext uri="{BB962C8B-B14F-4D97-AF65-F5344CB8AC3E}">
        <p14:creationId xmlns:p14="http://schemas.microsoft.com/office/powerpoint/2010/main" val="355441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atin typeface="+mn-lt"/>
                <a:cs typeface="Calibri" panose="020F0502020204030204" pitchFamily="34" charset="0"/>
              </a:rPr>
              <a:t>Ask-Tell-Ask</a:t>
            </a:r>
          </a:p>
        </p:txBody>
      </p:sp>
      <p:sp>
        <p:nvSpPr>
          <p:cNvPr id="5" name="Content Placeholder 4"/>
          <p:cNvSpPr>
            <a:spLocks noGrp="1"/>
          </p:cNvSpPr>
          <p:nvPr>
            <p:ph idx="1"/>
          </p:nvPr>
        </p:nvSpPr>
        <p:spPr>
          <a:xfrm>
            <a:off x="838200" y="1600199"/>
            <a:ext cx="9220200" cy="5071533"/>
          </a:xfrm>
        </p:spPr>
        <p:txBody>
          <a:bodyPr>
            <a:normAutofit/>
          </a:bodyPr>
          <a:lstStyle/>
          <a:p>
            <a:r>
              <a:rPr lang="en-US" dirty="0"/>
              <a:t>The first “Ask” can help you:</a:t>
            </a:r>
          </a:p>
          <a:p>
            <a:pPr lvl="1"/>
            <a:r>
              <a:rPr lang="en-US" sz="2800" dirty="0"/>
              <a:t>Get permission </a:t>
            </a:r>
          </a:p>
          <a:p>
            <a:pPr lvl="1"/>
            <a:r>
              <a:rPr lang="en-US" sz="2800" dirty="0"/>
              <a:t>Understand preferences for receiving information</a:t>
            </a:r>
          </a:p>
          <a:p>
            <a:pPr lvl="1"/>
            <a:r>
              <a:rPr lang="en-US" sz="2800" dirty="0"/>
              <a:t>Assess the </a:t>
            </a:r>
            <a:r>
              <a:rPr lang="en-US" sz="2800" dirty="0" err="1"/>
              <a:t>pt</a:t>
            </a:r>
            <a:r>
              <a:rPr lang="en-US" sz="2800" dirty="0"/>
              <a:t>/family’s current level of understanding (“what has your medical team told you?”) or emotional state</a:t>
            </a:r>
          </a:p>
          <a:p>
            <a:r>
              <a:rPr lang="en-US" dirty="0"/>
              <a:t>Then, “Tell”:</a:t>
            </a:r>
          </a:p>
          <a:p>
            <a:pPr lvl="1"/>
            <a:r>
              <a:rPr lang="en-US" sz="2800" dirty="0"/>
              <a:t>Present information clearly, in small chunks, no jargon</a:t>
            </a:r>
          </a:p>
          <a:p>
            <a:r>
              <a:rPr lang="en-US" dirty="0"/>
              <a:t>Then “Ask” again to:</a:t>
            </a:r>
          </a:p>
          <a:p>
            <a:pPr lvl="1"/>
            <a:r>
              <a:rPr lang="en-US" sz="2800" dirty="0"/>
              <a:t>Check for understanding and agreement</a:t>
            </a:r>
          </a:p>
        </p:txBody>
      </p:sp>
      <p:sp>
        <p:nvSpPr>
          <p:cNvPr id="2" name="Slide Number Placeholder 1">
            <a:extLst>
              <a:ext uri="{FF2B5EF4-FFF2-40B4-BE49-F238E27FC236}">
                <a16:creationId xmlns:a16="http://schemas.microsoft.com/office/drawing/2014/main" id="{2A939480-153D-5840-919E-8A0912D0A695}"/>
              </a:ext>
            </a:extLst>
          </p:cNvPr>
          <p:cNvSpPr>
            <a:spLocks noGrp="1"/>
          </p:cNvSpPr>
          <p:nvPr>
            <p:ph type="sldNum" sz="quarter" idx="12"/>
          </p:nvPr>
        </p:nvSpPr>
        <p:spPr/>
        <p:txBody>
          <a:bodyPr/>
          <a:lstStyle/>
          <a:p>
            <a:fld id="{E336767F-FF58-F74E-8990-33BE71820098}" type="slidenum">
              <a:rPr lang="en-US" smtClean="0"/>
              <a:t>11</a:t>
            </a:fld>
            <a:endParaRPr lang="en-US"/>
          </a:p>
        </p:txBody>
      </p:sp>
      <p:sp>
        <p:nvSpPr>
          <p:cNvPr id="3" name="Footer Placeholder 2">
            <a:extLst>
              <a:ext uri="{FF2B5EF4-FFF2-40B4-BE49-F238E27FC236}">
                <a16:creationId xmlns:a16="http://schemas.microsoft.com/office/drawing/2014/main" id="{F689DE57-6DF7-6440-8B89-0022CE36AF0E}"/>
              </a:ext>
            </a:extLst>
          </p:cNvPr>
          <p:cNvSpPr>
            <a:spLocks noGrp="1"/>
          </p:cNvSpPr>
          <p:nvPr>
            <p:ph type="ftr" sz="quarter" idx="11"/>
          </p:nvPr>
        </p:nvSpPr>
        <p:spPr/>
        <p:txBody>
          <a:bodyPr/>
          <a:lstStyle/>
          <a:p>
            <a:r>
              <a:rPr lang="en-US"/>
              <a:t>Serious Illness Communication (Part 1).  Property of UC Regents, B. Calton, B. Sumser, N. Saks, T. Reid, N. Shepard-Lopez</a:t>
            </a:r>
          </a:p>
        </p:txBody>
      </p:sp>
    </p:spTree>
    <p:extLst>
      <p:ext uri="{BB962C8B-B14F-4D97-AF65-F5344CB8AC3E}">
        <p14:creationId xmlns:p14="http://schemas.microsoft.com/office/powerpoint/2010/main" val="3230929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F0B9-D865-4E40-9BE7-AFC8D378FC33}"/>
              </a:ext>
            </a:extLst>
          </p:cNvPr>
          <p:cNvSpPr>
            <a:spLocks noGrp="1"/>
          </p:cNvSpPr>
          <p:nvPr>
            <p:ph type="title"/>
          </p:nvPr>
        </p:nvSpPr>
        <p:spPr/>
        <p:txBody>
          <a:bodyPr/>
          <a:lstStyle/>
          <a:p>
            <a:r>
              <a:rPr lang="en-US" dirty="0">
                <a:latin typeface="+mn-lt"/>
              </a:rPr>
              <a:t>“I Wish”</a:t>
            </a:r>
          </a:p>
        </p:txBody>
      </p:sp>
      <p:sp>
        <p:nvSpPr>
          <p:cNvPr id="3" name="Content Placeholder 2">
            <a:extLst>
              <a:ext uri="{FF2B5EF4-FFF2-40B4-BE49-F238E27FC236}">
                <a16:creationId xmlns:a16="http://schemas.microsoft.com/office/drawing/2014/main" id="{901F4029-611B-304A-B5DA-966B5A4F7C56}"/>
              </a:ext>
            </a:extLst>
          </p:cNvPr>
          <p:cNvSpPr>
            <a:spLocks noGrp="1"/>
          </p:cNvSpPr>
          <p:nvPr>
            <p:ph idx="1"/>
          </p:nvPr>
        </p:nvSpPr>
        <p:spPr>
          <a:xfrm>
            <a:off x="838200" y="1586443"/>
            <a:ext cx="10515600" cy="4351338"/>
          </a:xfrm>
        </p:spPr>
        <p:txBody>
          <a:bodyPr/>
          <a:lstStyle/>
          <a:p>
            <a:r>
              <a:rPr lang="en-US" dirty="0"/>
              <a:t>Examples:</a:t>
            </a:r>
          </a:p>
          <a:p>
            <a:pPr lvl="1"/>
            <a:r>
              <a:rPr lang="en-US" dirty="0"/>
              <a:t>“I wish we had more effective treatments for your dad’s dementia”</a:t>
            </a:r>
          </a:p>
          <a:p>
            <a:pPr lvl="1"/>
            <a:r>
              <a:rPr lang="en-US" dirty="0"/>
              <a:t>”I wish I had better news to share”</a:t>
            </a:r>
          </a:p>
          <a:p>
            <a:pPr lvl="1"/>
            <a:r>
              <a:rPr lang="en-US" dirty="0"/>
              <a:t>“I wish you could eat twelve cookies before bedtime”</a:t>
            </a:r>
          </a:p>
          <a:p>
            <a:r>
              <a:rPr lang="en-US" dirty="0"/>
              <a:t>First and foremost an expression of empathy</a:t>
            </a:r>
          </a:p>
          <a:p>
            <a:pPr lvl="1"/>
            <a:r>
              <a:rPr lang="en-US" dirty="0"/>
              <a:t>Acknowledges you are listening</a:t>
            </a:r>
          </a:p>
          <a:p>
            <a:pPr lvl="1"/>
            <a:r>
              <a:rPr lang="en-US" dirty="0"/>
              <a:t>Acknowledges you wish circumstances were different AND the emotional impact of the loss</a:t>
            </a:r>
          </a:p>
          <a:p>
            <a:r>
              <a:rPr lang="en-US" dirty="0"/>
              <a:t>Avoid adding “but…” </a:t>
            </a:r>
          </a:p>
          <a:p>
            <a:r>
              <a:rPr lang="en-US" dirty="0"/>
              <a:t>Only say it if you mean it; be prepared for deeper emotion</a:t>
            </a:r>
          </a:p>
        </p:txBody>
      </p:sp>
      <p:sp>
        <p:nvSpPr>
          <p:cNvPr id="4" name="TextBox 3">
            <a:extLst>
              <a:ext uri="{FF2B5EF4-FFF2-40B4-BE49-F238E27FC236}">
                <a16:creationId xmlns:a16="http://schemas.microsoft.com/office/drawing/2014/main" id="{EE80B857-497C-EA4B-897A-B17EADC93666}"/>
              </a:ext>
            </a:extLst>
          </p:cNvPr>
          <p:cNvSpPr txBox="1"/>
          <p:nvPr/>
        </p:nvSpPr>
        <p:spPr>
          <a:xfrm>
            <a:off x="8534400" y="5937781"/>
            <a:ext cx="3657600" cy="369332"/>
          </a:xfrm>
          <a:prstGeom prst="rect">
            <a:avLst/>
          </a:prstGeom>
          <a:noFill/>
        </p:spPr>
        <p:txBody>
          <a:bodyPr wrap="square" rtlCol="0">
            <a:spAutoFit/>
          </a:bodyPr>
          <a:lstStyle/>
          <a:p>
            <a:r>
              <a:rPr lang="en-US" dirty="0"/>
              <a:t>(Quill 2001)</a:t>
            </a:r>
          </a:p>
        </p:txBody>
      </p:sp>
      <p:pic>
        <p:nvPicPr>
          <p:cNvPr id="8" name="Picture 7" descr="A stack of cookies&#10;&#10;Description automatically generated with medium confidence">
            <a:extLst>
              <a:ext uri="{FF2B5EF4-FFF2-40B4-BE49-F238E27FC236}">
                <a16:creationId xmlns:a16="http://schemas.microsoft.com/office/drawing/2014/main" id="{043150CA-B2EC-2843-BF3A-2E4D16742F7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43066" y="180459"/>
            <a:ext cx="1828799" cy="1959428"/>
          </a:xfrm>
          <a:prstGeom prst="rect">
            <a:avLst/>
          </a:prstGeom>
        </p:spPr>
      </p:pic>
      <p:sp>
        <p:nvSpPr>
          <p:cNvPr id="9" name="TextBox 8">
            <a:extLst>
              <a:ext uri="{FF2B5EF4-FFF2-40B4-BE49-F238E27FC236}">
                <a16:creationId xmlns:a16="http://schemas.microsoft.com/office/drawing/2014/main" id="{B1C7B273-46B3-0D46-8496-491DA1E674D2}"/>
              </a:ext>
            </a:extLst>
          </p:cNvPr>
          <p:cNvSpPr txBox="1"/>
          <p:nvPr/>
        </p:nvSpPr>
        <p:spPr>
          <a:xfrm>
            <a:off x="10905066" y="2109107"/>
            <a:ext cx="1157689" cy="184666"/>
          </a:xfrm>
          <a:prstGeom prst="rect">
            <a:avLst/>
          </a:prstGeom>
          <a:noFill/>
        </p:spPr>
        <p:txBody>
          <a:bodyPr wrap="none" rtlCol="0">
            <a:spAutoFit/>
          </a:bodyPr>
          <a:lstStyle/>
          <a:p>
            <a:r>
              <a:rPr lang="en-US" sz="600" dirty="0"/>
              <a:t>Licensed by Creative Commons</a:t>
            </a:r>
          </a:p>
        </p:txBody>
      </p:sp>
      <p:sp>
        <p:nvSpPr>
          <p:cNvPr id="10" name="Slide Number Placeholder 9">
            <a:extLst>
              <a:ext uri="{FF2B5EF4-FFF2-40B4-BE49-F238E27FC236}">
                <a16:creationId xmlns:a16="http://schemas.microsoft.com/office/drawing/2014/main" id="{73C0A998-09DF-AF4D-BA7B-1482F4E67629}"/>
              </a:ext>
            </a:extLst>
          </p:cNvPr>
          <p:cNvSpPr>
            <a:spLocks noGrp="1"/>
          </p:cNvSpPr>
          <p:nvPr>
            <p:ph type="sldNum" sz="quarter" idx="12"/>
          </p:nvPr>
        </p:nvSpPr>
        <p:spPr>
          <a:xfrm>
            <a:off x="9131298" y="6386980"/>
            <a:ext cx="2743200" cy="365125"/>
          </a:xfrm>
        </p:spPr>
        <p:txBody>
          <a:bodyPr/>
          <a:lstStyle/>
          <a:p>
            <a:fld id="{E336767F-FF58-F74E-8990-33BE71820098}" type="slidenum">
              <a:rPr lang="en-US" smtClean="0"/>
              <a:t>12</a:t>
            </a:fld>
            <a:endParaRPr lang="en-US" dirty="0"/>
          </a:p>
        </p:txBody>
      </p:sp>
      <p:sp>
        <p:nvSpPr>
          <p:cNvPr id="5" name="Footer Placeholder 4">
            <a:extLst>
              <a:ext uri="{FF2B5EF4-FFF2-40B4-BE49-F238E27FC236}">
                <a16:creationId xmlns:a16="http://schemas.microsoft.com/office/drawing/2014/main" id="{E7631A8D-C3B4-DC4B-B522-AE3CFB577DFB}"/>
              </a:ext>
            </a:extLst>
          </p:cNvPr>
          <p:cNvSpPr>
            <a:spLocks noGrp="1"/>
          </p:cNvSpPr>
          <p:nvPr>
            <p:ph type="ftr" sz="quarter" idx="11"/>
          </p:nvPr>
        </p:nvSpPr>
        <p:spPr>
          <a:xfrm>
            <a:off x="4038599" y="6356350"/>
            <a:ext cx="4233203" cy="365125"/>
          </a:xfrm>
        </p:spPr>
        <p:txBody>
          <a:bodyPr/>
          <a:lstStyle/>
          <a:p>
            <a:r>
              <a:rPr lang="en-US"/>
              <a:t>Serious Illness Communication (Part 1).  Property of UC Regents, B. Calton, B. Sumser, N. Saks, T. Reid, N. Shepard-Lopez</a:t>
            </a:r>
            <a:endParaRPr lang="en-US" dirty="0"/>
          </a:p>
        </p:txBody>
      </p:sp>
    </p:spTree>
    <p:extLst>
      <p:ext uri="{BB962C8B-B14F-4D97-AF65-F5344CB8AC3E}">
        <p14:creationId xmlns:p14="http://schemas.microsoft.com/office/powerpoint/2010/main" val="3624102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38200" y="585216"/>
            <a:ext cx="10515600" cy="1325563"/>
          </a:xfrm>
        </p:spPr>
        <p:txBody>
          <a:bodyPr>
            <a:normAutofit/>
          </a:bodyPr>
          <a:lstStyle/>
          <a:p>
            <a:r>
              <a:rPr lang="en-US">
                <a:solidFill>
                  <a:schemeClr val="bg1"/>
                </a:solidFill>
                <a:latin typeface="+mn-lt"/>
                <a:cs typeface="Calibri" panose="020F0502020204030204" pitchFamily="34" charset="0"/>
              </a:rPr>
              <a:t>Responding to Emotions</a:t>
            </a:r>
          </a:p>
        </p:txBody>
      </p:sp>
      <p:pic>
        <p:nvPicPr>
          <p:cNvPr id="5" name="Picture 4" descr="A picture containing electronics, black, orange, yellow&#10;&#10;Description automatically generated">
            <a:extLst>
              <a:ext uri="{FF2B5EF4-FFF2-40B4-BE49-F238E27FC236}">
                <a16:creationId xmlns:a16="http://schemas.microsoft.com/office/drawing/2014/main" id="{F29BE0F1-B5D3-DC4C-B1CB-833D04C5B99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180" r="2" b="2"/>
          <a:stretch/>
        </p:blipFill>
        <p:spPr>
          <a:xfrm>
            <a:off x="841248" y="2516777"/>
            <a:ext cx="6236208" cy="3660185"/>
          </a:xfrm>
          <a:prstGeom prst="rect">
            <a:avLst/>
          </a:prstGeom>
        </p:spPr>
      </p:pic>
      <p:sp>
        <p:nvSpPr>
          <p:cNvPr id="3" name="Content Placeholder 4"/>
          <p:cNvSpPr>
            <a:spLocks noGrp="1"/>
          </p:cNvSpPr>
          <p:nvPr>
            <p:ph idx="1"/>
          </p:nvPr>
        </p:nvSpPr>
        <p:spPr>
          <a:xfrm>
            <a:off x="7546848" y="2516777"/>
            <a:ext cx="3803904" cy="3660185"/>
          </a:xfrm>
        </p:spPr>
        <p:txBody>
          <a:bodyPr anchor="ctr">
            <a:normAutofit/>
          </a:bodyPr>
          <a:lstStyle/>
          <a:p>
            <a:r>
              <a:rPr lang="en-US" sz="1900" dirty="0"/>
              <a:t>Most patients and families will have some emotional response to discussing topics where difficult information is conveyed</a:t>
            </a:r>
          </a:p>
          <a:p>
            <a:r>
              <a:rPr lang="en-US" sz="1900" dirty="0"/>
              <a:t>The emotional response may sound like a factual question or statement</a:t>
            </a:r>
          </a:p>
          <a:p>
            <a:pPr lvl="1"/>
            <a:r>
              <a:rPr lang="en-US" sz="1900" dirty="0"/>
              <a:t>“Isn’t there something else you can do?”</a:t>
            </a:r>
          </a:p>
          <a:p>
            <a:pPr lvl="1"/>
            <a:r>
              <a:rPr lang="en-US" sz="1900" dirty="0"/>
              <a:t>“Are you sure we’ve looked into everything?”</a:t>
            </a:r>
          </a:p>
          <a:p>
            <a:pPr lvl="1"/>
            <a:r>
              <a:rPr lang="en-US" sz="1900" dirty="0"/>
              <a:t>“I just don’t understand…”</a:t>
            </a:r>
          </a:p>
        </p:txBody>
      </p:sp>
      <p:sp>
        <p:nvSpPr>
          <p:cNvPr id="4" name="Footer Placeholder 3">
            <a:extLst>
              <a:ext uri="{FF2B5EF4-FFF2-40B4-BE49-F238E27FC236}">
                <a16:creationId xmlns:a16="http://schemas.microsoft.com/office/drawing/2014/main" id="{D7A47CE6-DB38-AA49-B741-7A368142267A}"/>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a:t>Serious Illness Communication (Part 1).  Property of UC Regents, B. Calton, B. Sumser, N. Saks, T. Reid, N. Shepard-Lopez</a:t>
            </a:r>
          </a:p>
        </p:txBody>
      </p:sp>
      <p:sp>
        <p:nvSpPr>
          <p:cNvPr id="2" name="Slide Number Placeholder 1">
            <a:extLst>
              <a:ext uri="{FF2B5EF4-FFF2-40B4-BE49-F238E27FC236}">
                <a16:creationId xmlns:a16="http://schemas.microsoft.com/office/drawing/2014/main" id="{1BA68580-3DC4-5843-BF26-EFE761FBBE1B}"/>
              </a:ext>
            </a:extLst>
          </p:cNvPr>
          <p:cNvSpPr>
            <a:spLocks noGrp="1"/>
          </p:cNvSpPr>
          <p:nvPr>
            <p:ph type="sldNum" sz="quarter" idx="12"/>
          </p:nvPr>
        </p:nvSpPr>
        <p:spPr>
          <a:xfrm>
            <a:off x="8610600" y="6356350"/>
            <a:ext cx="2743200" cy="365125"/>
          </a:xfrm>
        </p:spPr>
        <p:txBody>
          <a:bodyPr>
            <a:normAutofit/>
          </a:bodyPr>
          <a:lstStyle/>
          <a:p>
            <a:pPr>
              <a:spcAft>
                <a:spcPts val="600"/>
              </a:spcAft>
            </a:pPr>
            <a:fld id="{E336767F-FF58-F74E-8990-33BE71820098}" type="slidenum">
              <a:rPr lang="en-US" smtClean="0"/>
              <a:pPr>
                <a:spcAft>
                  <a:spcPts val="600"/>
                </a:spcAft>
              </a:pPr>
              <a:t>13</a:t>
            </a:fld>
            <a:endParaRPr lang="en-US"/>
          </a:p>
        </p:txBody>
      </p:sp>
      <p:sp>
        <p:nvSpPr>
          <p:cNvPr id="7" name="TextBox 6">
            <a:extLst>
              <a:ext uri="{FF2B5EF4-FFF2-40B4-BE49-F238E27FC236}">
                <a16:creationId xmlns:a16="http://schemas.microsoft.com/office/drawing/2014/main" id="{49C487CD-AF04-BE41-8126-8B1BEC45C49C}"/>
              </a:ext>
            </a:extLst>
          </p:cNvPr>
          <p:cNvSpPr txBox="1"/>
          <p:nvPr/>
        </p:nvSpPr>
        <p:spPr>
          <a:xfrm>
            <a:off x="4757590" y="5976907"/>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pngall.com/emotion-p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288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14400"/>
            <a:ext cx="10914744" cy="5262563"/>
          </a:xfrm>
        </p:spPr>
        <p:txBody>
          <a:bodyPr>
            <a:normAutofit/>
          </a:bodyPr>
          <a:lstStyle/>
          <a:p>
            <a:pPr marL="0" indent="0">
              <a:buNone/>
            </a:pPr>
            <a:r>
              <a:rPr lang="en-US" sz="4800" dirty="0"/>
              <a:t>N</a:t>
            </a:r>
            <a:r>
              <a:rPr lang="en-US" dirty="0"/>
              <a:t>ame			”It sounds like you are frustrated.”</a:t>
            </a:r>
          </a:p>
          <a:p>
            <a:pPr marL="0" indent="0">
              <a:buNone/>
            </a:pPr>
            <a:r>
              <a:rPr lang="en-US" sz="4800" dirty="0"/>
              <a:t>U</a:t>
            </a:r>
            <a:r>
              <a:rPr lang="en-US" dirty="0"/>
              <a:t>nderstand		“I can imagine how scary this is.”</a:t>
            </a:r>
          </a:p>
          <a:p>
            <a:pPr marL="0" indent="0">
              <a:buNone/>
            </a:pPr>
            <a:r>
              <a:rPr lang="en-US" sz="4800" dirty="0"/>
              <a:t>R</a:t>
            </a:r>
            <a:r>
              <a:rPr lang="en-US" dirty="0"/>
              <a:t>espect			“I can tell you’ve been working hard to 					manage your heart failure”</a:t>
            </a:r>
          </a:p>
          <a:p>
            <a:pPr marL="0" indent="0">
              <a:buNone/>
            </a:pPr>
            <a:r>
              <a:rPr lang="en-US" sz="4800" dirty="0"/>
              <a:t>S</a:t>
            </a:r>
            <a:r>
              <a:rPr lang="en-US" dirty="0"/>
              <a:t>upport 			“Our team will be here for you through this”</a:t>
            </a:r>
          </a:p>
          <a:p>
            <a:pPr marL="0" indent="0">
              <a:buNone/>
            </a:pPr>
            <a:r>
              <a:rPr lang="en-US" sz="4800" dirty="0"/>
              <a:t>E</a:t>
            </a:r>
            <a:r>
              <a:rPr lang="en-US" dirty="0"/>
              <a:t>xplore			”Tell me more…”</a:t>
            </a:r>
          </a:p>
        </p:txBody>
      </p:sp>
      <p:sp>
        <p:nvSpPr>
          <p:cNvPr id="2" name="Slide Number Placeholder 1">
            <a:extLst>
              <a:ext uri="{FF2B5EF4-FFF2-40B4-BE49-F238E27FC236}">
                <a16:creationId xmlns:a16="http://schemas.microsoft.com/office/drawing/2014/main" id="{CC90BC5C-616C-D949-8BDE-E5F6F328E1B6}"/>
              </a:ext>
            </a:extLst>
          </p:cNvPr>
          <p:cNvSpPr>
            <a:spLocks noGrp="1"/>
          </p:cNvSpPr>
          <p:nvPr>
            <p:ph type="sldNum" sz="quarter" idx="12"/>
          </p:nvPr>
        </p:nvSpPr>
        <p:spPr/>
        <p:txBody>
          <a:bodyPr/>
          <a:lstStyle/>
          <a:p>
            <a:fld id="{E336767F-FF58-F74E-8990-33BE71820098}" type="slidenum">
              <a:rPr lang="en-US" smtClean="0"/>
              <a:t>14</a:t>
            </a:fld>
            <a:endParaRPr lang="en-US"/>
          </a:p>
        </p:txBody>
      </p:sp>
      <p:sp>
        <p:nvSpPr>
          <p:cNvPr id="3" name="Footer Placeholder 2">
            <a:extLst>
              <a:ext uri="{FF2B5EF4-FFF2-40B4-BE49-F238E27FC236}">
                <a16:creationId xmlns:a16="http://schemas.microsoft.com/office/drawing/2014/main" id="{4E860F31-35E3-0540-9B51-5AB3D5A8D5CE}"/>
              </a:ext>
            </a:extLst>
          </p:cNvPr>
          <p:cNvSpPr>
            <a:spLocks noGrp="1"/>
          </p:cNvSpPr>
          <p:nvPr>
            <p:ph type="ftr" sz="quarter" idx="11"/>
          </p:nvPr>
        </p:nvSpPr>
        <p:spPr>
          <a:xfrm>
            <a:off x="4038600" y="6356350"/>
            <a:ext cx="4359812" cy="365125"/>
          </a:xfrm>
        </p:spPr>
        <p:txBody>
          <a:bodyPr/>
          <a:lstStyle/>
          <a:p>
            <a:r>
              <a:rPr lang="en-US" dirty="0"/>
              <a:t>Serious Illness Communication (Part 1).  Property of UC Regents, B. </a:t>
            </a:r>
            <a:r>
              <a:rPr lang="en-US" dirty="0" err="1"/>
              <a:t>Calton</a:t>
            </a:r>
            <a:r>
              <a:rPr lang="en-US" dirty="0"/>
              <a:t>, B. </a:t>
            </a:r>
            <a:r>
              <a:rPr lang="en-US" dirty="0" err="1"/>
              <a:t>Sumser</a:t>
            </a:r>
            <a:r>
              <a:rPr lang="en-US" dirty="0"/>
              <a:t>, N. Saks, T. Reid, N. Shepard-Lopez</a:t>
            </a:r>
          </a:p>
        </p:txBody>
      </p:sp>
    </p:spTree>
    <p:extLst>
      <p:ext uri="{BB962C8B-B14F-4D97-AF65-F5344CB8AC3E}">
        <p14:creationId xmlns:p14="http://schemas.microsoft.com/office/powerpoint/2010/main" val="2128521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clock&#10;&#10;Description automatically generated with medium confidence">
            <a:extLst>
              <a:ext uri="{FF2B5EF4-FFF2-40B4-BE49-F238E27FC236}">
                <a16:creationId xmlns:a16="http://schemas.microsoft.com/office/drawing/2014/main" id="{B9F9AA01-08F8-B344-909B-1E1C27549D8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2174"/>
          <a:stretch/>
        </p:blipFill>
        <p:spPr>
          <a:xfrm>
            <a:off x="-3047" y="10"/>
            <a:ext cx="12191999" cy="6857990"/>
          </a:xfrm>
          <a:prstGeom prst="rect">
            <a:avLst/>
          </a:prstGeom>
        </p:spPr>
      </p:pic>
      <p:sp>
        <p:nvSpPr>
          <p:cNvPr id="2" name="Title 1">
            <a:extLst>
              <a:ext uri="{FF2B5EF4-FFF2-40B4-BE49-F238E27FC236}">
                <a16:creationId xmlns:a16="http://schemas.microsoft.com/office/drawing/2014/main" id="{3866A2B2-FF65-EE49-B5A3-DFEFAB318193}"/>
              </a:ext>
            </a:extLst>
          </p:cNvPr>
          <p:cNvSpPr>
            <a:spLocks noGrp="1"/>
          </p:cNvSpPr>
          <p:nvPr>
            <p:ph type="title"/>
          </p:nvPr>
        </p:nvSpPr>
        <p:spPr>
          <a:xfrm>
            <a:off x="1097280" y="2883876"/>
            <a:ext cx="10058400" cy="1016451"/>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Video Review</a:t>
            </a:r>
          </a:p>
        </p:txBody>
      </p:sp>
      <p:sp>
        <p:nvSpPr>
          <p:cNvPr id="5" name="Slide Number Placeholder 4">
            <a:extLst>
              <a:ext uri="{FF2B5EF4-FFF2-40B4-BE49-F238E27FC236}">
                <a16:creationId xmlns:a16="http://schemas.microsoft.com/office/drawing/2014/main" id="{6C212E9D-71BD-B24E-965E-C7A2BC6B6D7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E336767F-FF58-F74E-8990-33BE71820098}" type="slidenum">
              <a:rPr lang="en-US">
                <a:solidFill>
                  <a:srgbClr val="FFFFFF"/>
                </a:solidFill>
                <a:latin typeface="Calibri" panose="020F0502020204030204"/>
              </a:rPr>
              <a:pPr defTabSz="914400">
                <a:spcAft>
                  <a:spcPts val="600"/>
                </a:spcAft>
                <a:defRPr/>
              </a:pPr>
              <a:t>15</a:t>
            </a:fld>
            <a:endParaRPr lang="en-US">
              <a:solidFill>
                <a:srgbClr val="FFFFFF"/>
              </a:solidFill>
              <a:latin typeface="Calibri" panose="020F0502020204030204"/>
            </a:endParaRPr>
          </a:p>
        </p:txBody>
      </p:sp>
      <p:sp>
        <p:nvSpPr>
          <p:cNvPr id="8" name="TextBox 7">
            <a:extLst>
              <a:ext uri="{FF2B5EF4-FFF2-40B4-BE49-F238E27FC236}">
                <a16:creationId xmlns:a16="http://schemas.microsoft.com/office/drawing/2014/main" id="{0F4DC034-A2AF-B949-B38B-1772EA4FFC68}"/>
              </a:ext>
            </a:extLst>
          </p:cNvPr>
          <p:cNvSpPr txBox="1"/>
          <p:nvPr/>
        </p:nvSpPr>
        <p:spPr>
          <a:xfrm>
            <a:off x="9869086"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pngimg.com/download/6599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3" name="TextBox 2">
            <a:extLst>
              <a:ext uri="{FF2B5EF4-FFF2-40B4-BE49-F238E27FC236}">
                <a16:creationId xmlns:a16="http://schemas.microsoft.com/office/drawing/2014/main" id="{EDCBD884-163F-924E-9E56-CF9E3A20BE2B}"/>
              </a:ext>
            </a:extLst>
          </p:cNvPr>
          <p:cNvSpPr txBox="1"/>
          <p:nvPr/>
        </p:nvSpPr>
        <p:spPr>
          <a:xfrm>
            <a:off x="9323831" y="5892650"/>
            <a:ext cx="2865120" cy="553998"/>
          </a:xfrm>
          <a:prstGeom prst="rect">
            <a:avLst/>
          </a:prstGeom>
          <a:noFill/>
        </p:spPr>
        <p:txBody>
          <a:bodyPr wrap="square" rtlCol="0">
            <a:spAutoFit/>
          </a:bodyPr>
          <a:lstStyle/>
          <a:p>
            <a:r>
              <a:rPr lang="en-US" sz="1000" dirty="0"/>
              <a:t>Permission to use IMPACT-ICU video for non-commercial educational purposes granted by Dr. Wendy Anderson</a:t>
            </a:r>
          </a:p>
        </p:txBody>
      </p:sp>
      <p:sp>
        <p:nvSpPr>
          <p:cNvPr id="4" name="Footer Placeholder 3">
            <a:extLst>
              <a:ext uri="{FF2B5EF4-FFF2-40B4-BE49-F238E27FC236}">
                <a16:creationId xmlns:a16="http://schemas.microsoft.com/office/drawing/2014/main" id="{4443CA5C-4201-F14C-9496-9E888A2EDDDB}"/>
              </a:ext>
            </a:extLst>
          </p:cNvPr>
          <p:cNvSpPr>
            <a:spLocks noGrp="1"/>
          </p:cNvSpPr>
          <p:nvPr>
            <p:ph type="ftr" sz="quarter" idx="11"/>
          </p:nvPr>
        </p:nvSpPr>
        <p:spPr>
          <a:xfrm>
            <a:off x="2331888" y="6430433"/>
            <a:ext cx="4114800" cy="365125"/>
          </a:xfrm>
        </p:spPr>
        <p:txBody>
          <a:bodyPr/>
          <a:lstStyle/>
          <a:p>
            <a:r>
              <a:rPr lang="en-US"/>
              <a:t>Serious Illness Communication (Part 1).  Property of UC Regents, B. Calton, B. Sumser, N. Saks, T. Reid, N. Shepard-Lopez</a:t>
            </a:r>
            <a:endParaRPr lang="en-US" dirty="0"/>
          </a:p>
        </p:txBody>
      </p:sp>
    </p:spTree>
    <p:extLst>
      <p:ext uri="{BB962C8B-B14F-4D97-AF65-F5344CB8AC3E}">
        <p14:creationId xmlns:p14="http://schemas.microsoft.com/office/powerpoint/2010/main" val="1260715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627821" y="2067655"/>
            <a:ext cx="7510478" cy="2809461"/>
          </a:xfrm>
        </p:spPr>
        <p:txBody>
          <a:bodyPr/>
          <a:lstStyle/>
          <a:p>
            <a:r>
              <a:rPr lang="ja-JP" altLang="en-US" i="1" dirty="0">
                <a:latin typeface="+mn-lt"/>
                <a:cs typeface="Calibri"/>
              </a:rPr>
              <a:t>“</a:t>
            </a:r>
            <a:r>
              <a:rPr lang="en-US" i="1" dirty="0">
                <a:latin typeface="+mn-lt"/>
                <a:cs typeface="Calibri"/>
              </a:rPr>
              <a:t>All medical care flows through the relationship between physician and patient and the spoken word is the most important tool in medicine.</a:t>
            </a:r>
            <a:r>
              <a:rPr lang="ja-JP" altLang="en-US" i="1" dirty="0">
                <a:latin typeface="+mn-lt"/>
                <a:cs typeface="Calibri"/>
              </a:rPr>
              <a:t>”</a:t>
            </a:r>
            <a:endParaRPr lang="en-US" altLang="ja-JP" i="1" dirty="0">
              <a:latin typeface="+mn-lt"/>
              <a:cs typeface="Calibri"/>
            </a:endParaRPr>
          </a:p>
          <a:p>
            <a:r>
              <a:rPr lang="en-US" dirty="0">
                <a:latin typeface="Calibri"/>
                <a:cs typeface="Calibri"/>
              </a:rPr>
              <a:t>						</a:t>
            </a:r>
            <a:endParaRPr lang="en-US" dirty="0"/>
          </a:p>
        </p:txBody>
      </p:sp>
      <p:sp>
        <p:nvSpPr>
          <p:cNvPr id="5" name="Text Placeholder 4"/>
          <p:cNvSpPr>
            <a:spLocks noGrp="1"/>
          </p:cNvSpPr>
          <p:nvPr>
            <p:ph type="body" sz="quarter" idx="14"/>
          </p:nvPr>
        </p:nvSpPr>
        <p:spPr>
          <a:xfrm>
            <a:off x="4171949" y="4193777"/>
            <a:ext cx="6513958" cy="573905"/>
          </a:xfrm>
        </p:spPr>
        <p:txBody>
          <a:bodyPr>
            <a:normAutofit fontScale="25000" lnSpcReduction="20000"/>
          </a:bodyPr>
          <a:lstStyle/>
          <a:p>
            <a:pPr algn="r"/>
            <a:r>
              <a:rPr lang="en-US" sz="4800" b="0" dirty="0">
                <a:solidFill>
                  <a:schemeClr val="tx1"/>
                </a:solidFill>
                <a:cs typeface="Calibri"/>
              </a:rPr>
              <a:t>Eric </a:t>
            </a:r>
            <a:r>
              <a:rPr lang="en-US" sz="4800" b="0" dirty="0" err="1">
                <a:solidFill>
                  <a:schemeClr val="tx1"/>
                </a:solidFill>
                <a:cs typeface="Calibri"/>
              </a:rPr>
              <a:t>Cassell</a:t>
            </a:r>
            <a:r>
              <a:rPr lang="en-US" sz="4800" b="0" dirty="0">
                <a:solidFill>
                  <a:schemeClr val="tx1"/>
                </a:solidFill>
                <a:cs typeface="Calibri"/>
              </a:rPr>
              <a:t>, MD</a:t>
            </a:r>
          </a:p>
          <a:p>
            <a:pPr algn="r"/>
            <a:r>
              <a:rPr lang="en-US" sz="4000" b="0" dirty="0">
                <a:solidFill>
                  <a:schemeClr val="tx1"/>
                </a:solidFill>
              </a:rPr>
              <a:t>Emeritus Professor of Public Health</a:t>
            </a:r>
            <a:br>
              <a:rPr lang="en-US" sz="4000" b="0" dirty="0">
                <a:solidFill>
                  <a:schemeClr val="tx1"/>
                </a:solidFill>
              </a:rPr>
            </a:br>
            <a:r>
              <a:rPr lang="en-US" sz="4000" b="0" dirty="0">
                <a:solidFill>
                  <a:schemeClr val="tx1"/>
                </a:solidFill>
              </a:rPr>
              <a:t>Weill Medical College of Cornell University</a:t>
            </a:r>
            <a:endParaRPr lang="en-US" sz="4000" b="0" dirty="0">
              <a:solidFill>
                <a:schemeClr val="tx1"/>
              </a:solidFill>
              <a:cs typeface="Calibri"/>
            </a:endParaRPr>
          </a:p>
          <a:p>
            <a:pPr algn="r"/>
            <a:endParaRPr lang="en-US" sz="1400" b="0" dirty="0">
              <a:solidFill>
                <a:schemeClr val="tx1"/>
              </a:solidFill>
              <a:latin typeface="Calibri"/>
              <a:cs typeface="Calibri"/>
            </a:endParaRPr>
          </a:p>
          <a:p>
            <a:endParaRPr lang="en-US" b="0" dirty="0">
              <a:solidFill>
                <a:schemeClr val="tx1"/>
              </a:solidFill>
            </a:endParaRPr>
          </a:p>
        </p:txBody>
      </p:sp>
      <p:sp>
        <p:nvSpPr>
          <p:cNvPr id="8" name="Slide Number Placeholder 7">
            <a:extLst>
              <a:ext uri="{FF2B5EF4-FFF2-40B4-BE49-F238E27FC236}">
                <a16:creationId xmlns:a16="http://schemas.microsoft.com/office/drawing/2014/main" id="{E9B41DC1-8FF5-AE47-8E6E-A8C1709A02EF}"/>
              </a:ext>
            </a:extLst>
          </p:cNvPr>
          <p:cNvSpPr>
            <a:spLocks noGrp="1"/>
          </p:cNvSpPr>
          <p:nvPr>
            <p:ph type="sldNum" sz="quarter" idx="12"/>
          </p:nvPr>
        </p:nvSpPr>
        <p:spPr/>
        <p:txBody>
          <a:bodyPr/>
          <a:lstStyle/>
          <a:p>
            <a:fld id="{7BCC8D0D-EAEC-449D-9161-023DFF90F2E2}" type="slidenum">
              <a:rPr lang="en-US" smtClean="0"/>
              <a:pPr/>
              <a:t>16</a:t>
            </a:fld>
            <a:endParaRPr lang="en-US" dirty="0"/>
          </a:p>
        </p:txBody>
      </p:sp>
      <p:sp>
        <p:nvSpPr>
          <p:cNvPr id="2" name="Footer Placeholder 1">
            <a:extLst>
              <a:ext uri="{FF2B5EF4-FFF2-40B4-BE49-F238E27FC236}">
                <a16:creationId xmlns:a16="http://schemas.microsoft.com/office/drawing/2014/main" id="{6955A75B-640E-0644-8A68-31B98AD92263}"/>
              </a:ext>
            </a:extLst>
          </p:cNvPr>
          <p:cNvSpPr>
            <a:spLocks noGrp="1"/>
          </p:cNvSpPr>
          <p:nvPr>
            <p:ph type="ftr" sz="quarter" idx="11"/>
          </p:nvPr>
        </p:nvSpPr>
        <p:spPr>
          <a:xfrm>
            <a:off x="4038599" y="6356350"/>
            <a:ext cx="4402015" cy="365125"/>
          </a:xfrm>
        </p:spPr>
        <p:txBody>
          <a:bodyPr/>
          <a:lstStyle/>
          <a:p>
            <a:r>
              <a:rPr lang="en-US" dirty="0"/>
              <a:t>Serious Illness Communication (Part 1).  Property of UC Regents, B. </a:t>
            </a:r>
            <a:r>
              <a:rPr lang="en-US" dirty="0" err="1"/>
              <a:t>Calton</a:t>
            </a:r>
            <a:r>
              <a:rPr lang="en-US" dirty="0"/>
              <a:t>, B. </a:t>
            </a:r>
            <a:r>
              <a:rPr lang="en-US" dirty="0" err="1"/>
              <a:t>Sumser</a:t>
            </a:r>
            <a:r>
              <a:rPr lang="en-US" dirty="0"/>
              <a:t>, N. Saks, T. Reid, N. Shepard-Lopez</a:t>
            </a:r>
          </a:p>
        </p:txBody>
      </p:sp>
    </p:spTree>
    <p:extLst>
      <p:ext uri="{BB962C8B-B14F-4D97-AF65-F5344CB8AC3E}">
        <p14:creationId xmlns:p14="http://schemas.microsoft.com/office/powerpoint/2010/main" val="61844713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000250" y="363538"/>
            <a:ext cx="8229600"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eaLnBrk="0" hangingPunct="0">
              <a:spcBef>
                <a:spcPct val="20000"/>
              </a:spcBef>
              <a:buFont typeface="Arial" pitchFamily="34" charset="0"/>
              <a:buChar char="•"/>
              <a:defRPr sz="3200">
                <a:solidFill>
                  <a:schemeClr val="tx1"/>
                </a:solidFill>
                <a:latin typeface="Arial" pitchFamily="34" charset="0"/>
                <a:ea typeface="MS PGothic" pitchFamily="34" charset="-128"/>
                <a:cs typeface="Arial" pitchFamily="34" charset="0"/>
              </a:defRPr>
            </a:lvl1pPr>
            <a:lvl2pPr marL="742950" indent="-285750" defTabSz="457200" eaLnBrk="0" hangingPunct="0">
              <a:spcBef>
                <a:spcPct val="20000"/>
              </a:spcBef>
              <a:buFont typeface="Arial" pitchFamily="34" charset="0"/>
              <a:buChar char="–"/>
              <a:defRPr sz="2800">
                <a:solidFill>
                  <a:schemeClr val="tx1"/>
                </a:solidFill>
                <a:latin typeface="Arial" pitchFamily="34" charset="0"/>
                <a:ea typeface="MS PGothic" pitchFamily="34" charset="-128"/>
                <a:cs typeface="Arial" pitchFamily="34" charset="0"/>
              </a:defRPr>
            </a:lvl2pPr>
            <a:lvl3pPr marL="1143000" indent="-228600" defTabSz="457200" eaLnBrk="0" hangingPunct="0">
              <a:spcBef>
                <a:spcPct val="20000"/>
              </a:spcBef>
              <a:buFont typeface="Arial" pitchFamily="34" charset="0"/>
              <a:buChar char="•"/>
              <a:defRPr sz="2400">
                <a:solidFill>
                  <a:schemeClr val="tx1"/>
                </a:solidFill>
                <a:latin typeface="Arial" pitchFamily="34" charset="0"/>
                <a:ea typeface="MS PGothic" pitchFamily="34" charset="-128"/>
                <a:cs typeface="Arial" pitchFamily="34" charset="0"/>
              </a:defRPr>
            </a:lvl3pPr>
            <a:lvl4pPr marL="1600200" indent="-228600" defTabSz="457200" eaLnBrk="0" hangingPunct="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defTabSz="457200" eaLnBrk="0" hangingPunct="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lgn="ctr" fontAlgn="base">
              <a:spcBef>
                <a:spcPct val="0"/>
              </a:spcBef>
              <a:spcAft>
                <a:spcPct val="0"/>
              </a:spcAft>
              <a:buFontTx/>
              <a:buNone/>
            </a:pPr>
            <a:r>
              <a:rPr lang="en-US" altLang="en-US" sz="4400" dirty="0">
                <a:latin typeface="Calibri" panose="020F0502020204030204" pitchFamily="34" charset="0"/>
                <a:cs typeface="Calibri" panose="020F0502020204030204" pitchFamily="34" charset="0"/>
              </a:rPr>
              <a:t>Takeaways</a:t>
            </a:r>
          </a:p>
        </p:txBody>
      </p:sp>
      <p:sp>
        <p:nvSpPr>
          <p:cNvPr id="6" name="Content Placeholder 2"/>
          <p:cNvSpPr txBox="1">
            <a:spLocks/>
          </p:cNvSpPr>
          <p:nvPr/>
        </p:nvSpPr>
        <p:spPr>
          <a:xfrm>
            <a:off x="518536" y="1971006"/>
            <a:ext cx="5731889" cy="3646238"/>
          </a:xfrm>
          <a:prstGeom prst="rect">
            <a:avLst/>
          </a:prstGeom>
        </p:spPr>
        <p:txBody>
          <a:bodyPr vert="horz" lIns="91435" tIns="45718" rIns="91435" bIns="45718" rtlCol="0">
            <a:normAutofit fontScale="25000" lnSpcReduction="20000"/>
          </a:bodyPr>
          <a:lstStyle>
            <a:lvl1pPr marL="295268" indent="-295268" algn="l" defTabSz="640064"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6000" dirty="0"/>
          </a:p>
          <a:p>
            <a:pPr marL="0" indent="0">
              <a:buNone/>
            </a:pPr>
            <a:r>
              <a:rPr lang="en-US" sz="12800" dirty="0"/>
              <a:t>What is one communication skill or technique you learned today that you want to apply to your practice moving forward?</a:t>
            </a:r>
          </a:p>
          <a:p>
            <a:pPr marL="0" indent="0">
              <a:spcBef>
                <a:spcPts val="763"/>
              </a:spcBef>
              <a:buClr>
                <a:schemeClr val="tx1"/>
              </a:buClr>
              <a:buNone/>
            </a:pPr>
            <a:endParaRPr lang="en-US" altLang="en-US" sz="12800" dirty="0">
              <a:latin typeface="Calibri" panose="020F0502020204030204" pitchFamily="34" charset="0"/>
              <a:ea typeface="ヒラギノ明朝 ProN W3" pitchFamily="2" charset="-128"/>
              <a:cs typeface="Calibri" panose="020F0502020204030204" pitchFamily="34" charset="0"/>
            </a:endParaRPr>
          </a:p>
          <a:p>
            <a:pPr>
              <a:spcBef>
                <a:spcPts val="763"/>
              </a:spcBef>
            </a:pPr>
            <a:endParaRPr lang="en-US" altLang="en-US" sz="3200" dirty="0">
              <a:latin typeface="Calibri" panose="020F0502020204030204" pitchFamily="34" charset="0"/>
              <a:ea typeface="ヒラギノ明朝 ProN W3" pitchFamily="2" charset="-128"/>
              <a:cs typeface="Calibri" panose="020F0502020204030204" pitchFamily="34" charset="0"/>
            </a:endParaRPr>
          </a:p>
          <a:p>
            <a:pPr>
              <a:spcBef>
                <a:spcPts val="763"/>
              </a:spcBef>
            </a:pPr>
            <a:endParaRPr lang="en-US" altLang="en-US" sz="3200" dirty="0">
              <a:latin typeface="Calibri" panose="020F0502020204030204" pitchFamily="34" charset="0"/>
              <a:ea typeface="ヒラギノ明朝 ProN W3" pitchFamily="2" charset="-128"/>
              <a:cs typeface="Calibri" panose="020F0502020204030204" pitchFamily="34" charset="0"/>
            </a:endParaRPr>
          </a:p>
          <a:p>
            <a:pPr marL="0" indent="0">
              <a:spcBef>
                <a:spcPts val="763"/>
              </a:spcBef>
              <a:buNone/>
            </a:pPr>
            <a:endParaRPr lang="en-US" altLang="en-US" sz="3100" dirty="0">
              <a:latin typeface="Calibri" panose="020F0502020204030204" pitchFamily="34" charset="0"/>
              <a:ea typeface="ヒラギノ明朝 ProN W3" pitchFamily="2" charset="-128"/>
              <a:cs typeface="Calibri" panose="020F0502020204030204" pitchFamily="34" charset="0"/>
            </a:endParaRPr>
          </a:p>
          <a:p>
            <a:pPr marL="0" indent="0">
              <a:spcBef>
                <a:spcPts val="763"/>
              </a:spcBef>
              <a:buNone/>
            </a:pPr>
            <a:endParaRPr lang="en-US" altLang="en-US" sz="3100" dirty="0">
              <a:latin typeface="Calibri" panose="020F0502020204030204" pitchFamily="34" charset="0"/>
              <a:ea typeface="ヒラギノ明朝 ProN W3" pitchFamily="2" charset="-128"/>
              <a:cs typeface="Calibri" panose="020F0502020204030204" pitchFamily="34" charset="0"/>
            </a:endParaRPr>
          </a:p>
          <a:p>
            <a:pPr marL="0" indent="0">
              <a:spcBef>
                <a:spcPts val="763"/>
              </a:spcBef>
              <a:buNone/>
            </a:pPr>
            <a:endParaRPr lang="en-US" altLang="en-US" sz="3100" dirty="0">
              <a:latin typeface="Calibri" panose="020F0502020204030204" pitchFamily="34" charset="0"/>
              <a:ea typeface="ヒラギノ明朝 ProN W3" pitchFamily="2" charset="-128"/>
              <a:cs typeface="Calibri" panose="020F0502020204030204" pitchFamily="34" charset="0"/>
            </a:endParaRPr>
          </a:p>
        </p:txBody>
      </p:sp>
      <p:sp>
        <p:nvSpPr>
          <p:cNvPr id="2" name="TextBox 1"/>
          <p:cNvSpPr txBox="1"/>
          <p:nvPr/>
        </p:nvSpPr>
        <p:spPr bwMode="auto">
          <a:xfrm>
            <a:off x="3848101" y="6022620"/>
            <a:ext cx="65" cy="307777"/>
          </a:xfrm>
          <a:prstGeom prst="rect">
            <a:avLst/>
          </a:prstGeom>
          <a:noFill/>
          <a:ln w="19050" algn="ctr">
            <a:noFill/>
            <a:miter lim="800000"/>
            <a:headEnd/>
            <a:tailEnd/>
          </a:ln>
        </p:spPr>
        <p:txBody>
          <a:bodyPr wrap="none" lIns="0" tIns="0" rIns="0" bIns="0" rtlCol="0">
            <a:spAutoFit/>
          </a:bodyPr>
          <a:lstStyle/>
          <a:p>
            <a:endParaRPr lang="en-US" sz="2000" dirty="0" err="1"/>
          </a:p>
        </p:txBody>
      </p:sp>
      <p:pic>
        <p:nvPicPr>
          <p:cNvPr id="9" name="Picture 8" descr="A picture containing text, sign, dark, lit&#10;&#10;Description automatically generated">
            <a:extLst>
              <a:ext uri="{FF2B5EF4-FFF2-40B4-BE49-F238E27FC236}">
                <a16:creationId xmlns:a16="http://schemas.microsoft.com/office/drawing/2014/main" id="{F167B712-1C81-6A4B-9CC2-39386EBD806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33305" y="1878931"/>
            <a:ext cx="4920495" cy="3280330"/>
          </a:xfrm>
          <a:prstGeom prst="rect">
            <a:avLst/>
          </a:prstGeom>
        </p:spPr>
      </p:pic>
      <p:sp>
        <p:nvSpPr>
          <p:cNvPr id="10" name="TextBox 9">
            <a:extLst>
              <a:ext uri="{FF2B5EF4-FFF2-40B4-BE49-F238E27FC236}">
                <a16:creationId xmlns:a16="http://schemas.microsoft.com/office/drawing/2014/main" id="{543EBB2D-EBA7-494E-837E-814B3F794425}"/>
              </a:ext>
            </a:extLst>
          </p:cNvPr>
          <p:cNvSpPr txBox="1"/>
          <p:nvPr/>
        </p:nvSpPr>
        <p:spPr>
          <a:xfrm>
            <a:off x="6433305" y="5226459"/>
            <a:ext cx="4920495" cy="230832"/>
          </a:xfrm>
          <a:prstGeom prst="rect">
            <a:avLst/>
          </a:prstGeom>
          <a:noFill/>
        </p:spPr>
        <p:txBody>
          <a:bodyPr wrap="square" rtlCol="0">
            <a:spAutoFit/>
          </a:bodyPr>
          <a:lstStyle/>
          <a:p>
            <a:r>
              <a:rPr lang="en-US" sz="900" dirty="0">
                <a:hlinkClick r:id="rId4" tooltip="https://ashleytan.wordpress.com/tag/keynote/"/>
              </a:rPr>
              <a:t>This Photo</a:t>
            </a:r>
            <a:r>
              <a:rPr lang="en-US" sz="900" dirty="0"/>
              <a:t> by Unknown Author is licensed under </a:t>
            </a:r>
            <a:r>
              <a:rPr lang="en-US" sz="900" dirty="0">
                <a:hlinkClick r:id="rId5" tooltip="https://creativecommons.org/licenses/by/3.0/"/>
              </a:rPr>
              <a:t>CC BY</a:t>
            </a:r>
            <a:endParaRPr lang="en-US" sz="900" dirty="0"/>
          </a:p>
        </p:txBody>
      </p:sp>
      <p:sp>
        <p:nvSpPr>
          <p:cNvPr id="12" name="Slide Number Placeholder 11">
            <a:extLst>
              <a:ext uri="{FF2B5EF4-FFF2-40B4-BE49-F238E27FC236}">
                <a16:creationId xmlns:a16="http://schemas.microsoft.com/office/drawing/2014/main" id="{2A40B753-ACFA-7C4F-A3B6-0C4D1765DCBE}"/>
              </a:ext>
            </a:extLst>
          </p:cNvPr>
          <p:cNvSpPr>
            <a:spLocks noGrp="1"/>
          </p:cNvSpPr>
          <p:nvPr>
            <p:ph type="sldNum" sz="quarter" idx="12"/>
          </p:nvPr>
        </p:nvSpPr>
        <p:spPr/>
        <p:txBody>
          <a:bodyPr/>
          <a:lstStyle/>
          <a:p>
            <a:fld id="{E336767F-FF58-F74E-8990-33BE71820098}" type="slidenum">
              <a:rPr lang="en-US" smtClean="0"/>
              <a:t>17</a:t>
            </a:fld>
            <a:endParaRPr lang="en-US"/>
          </a:p>
        </p:txBody>
      </p:sp>
      <p:sp>
        <p:nvSpPr>
          <p:cNvPr id="3" name="Footer Placeholder 2">
            <a:extLst>
              <a:ext uri="{FF2B5EF4-FFF2-40B4-BE49-F238E27FC236}">
                <a16:creationId xmlns:a16="http://schemas.microsoft.com/office/drawing/2014/main" id="{417B0F38-5833-7046-8AD8-FB84D0D9058F}"/>
              </a:ext>
            </a:extLst>
          </p:cNvPr>
          <p:cNvSpPr>
            <a:spLocks noGrp="1"/>
          </p:cNvSpPr>
          <p:nvPr>
            <p:ph type="ftr" sz="quarter" idx="11"/>
          </p:nvPr>
        </p:nvSpPr>
        <p:spPr>
          <a:xfrm>
            <a:off x="4038600" y="6356350"/>
            <a:ext cx="4359812" cy="365125"/>
          </a:xfrm>
        </p:spPr>
        <p:txBody>
          <a:bodyPr/>
          <a:lstStyle/>
          <a:p>
            <a:r>
              <a:rPr lang="en-US" dirty="0"/>
              <a:t>Serious Illness Communication (Part 1).  Property of UC Regents, B. </a:t>
            </a:r>
            <a:r>
              <a:rPr lang="en-US" dirty="0" err="1"/>
              <a:t>Calton</a:t>
            </a:r>
            <a:r>
              <a:rPr lang="en-US" dirty="0"/>
              <a:t>, B. </a:t>
            </a:r>
            <a:r>
              <a:rPr lang="en-US" dirty="0" err="1"/>
              <a:t>Sumser</a:t>
            </a:r>
            <a:r>
              <a:rPr lang="en-US" dirty="0"/>
              <a:t>, N. Saks, T. Reid, N. Shepard-Lopez</a:t>
            </a:r>
          </a:p>
        </p:txBody>
      </p:sp>
    </p:spTree>
    <p:extLst>
      <p:ext uri="{BB962C8B-B14F-4D97-AF65-F5344CB8AC3E}">
        <p14:creationId xmlns:p14="http://schemas.microsoft.com/office/powerpoint/2010/main" val="33891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Questions?</a:t>
            </a:r>
            <a:br>
              <a:rPr lang="en-US" sz="5400"/>
            </a:br>
            <a:br>
              <a:rPr lang="en-US" sz="5400"/>
            </a:br>
            <a:r>
              <a:rPr lang="en-US" sz="5400"/>
              <a:t>Thank you!</a:t>
            </a:r>
          </a:p>
        </p:txBody>
      </p:sp>
      <p:pic>
        <p:nvPicPr>
          <p:cNvPr id="4" name="Picture 3" descr="A picture containing accessory, sale&#10;&#10;Description automatically generated">
            <a:extLst>
              <a:ext uri="{FF2B5EF4-FFF2-40B4-BE49-F238E27FC236}">
                <a16:creationId xmlns:a16="http://schemas.microsoft.com/office/drawing/2014/main" id="{CF732C11-8BDA-3D40-BD01-DB79F8B9803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322" r="1862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TextBox 4">
            <a:extLst>
              <a:ext uri="{FF2B5EF4-FFF2-40B4-BE49-F238E27FC236}">
                <a16:creationId xmlns:a16="http://schemas.microsoft.com/office/drawing/2014/main" id="{F3CE7B6E-7599-0341-8ADE-ADA92E16124C}"/>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randomreviewsph.wordpress.com/2013/01/05/adieu-doomsday-bonjour-terrible-two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3" name="Footer Placeholder 2">
            <a:extLst>
              <a:ext uri="{FF2B5EF4-FFF2-40B4-BE49-F238E27FC236}">
                <a16:creationId xmlns:a16="http://schemas.microsoft.com/office/drawing/2014/main" id="{3A989198-1C45-584D-AA2E-F86E3B9911A5}"/>
              </a:ext>
            </a:extLst>
          </p:cNvPr>
          <p:cNvSpPr>
            <a:spLocks noGrp="1"/>
          </p:cNvSpPr>
          <p:nvPr>
            <p:ph type="ftr" sz="quarter" idx="11"/>
          </p:nvPr>
        </p:nvSpPr>
        <p:spPr>
          <a:xfrm>
            <a:off x="5393466" y="6392847"/>
            <a:ext cx="4228835" cy="365125"/>
          </a:xfrm>
        </p:spPr>
        <p:txBody>
          <a:bodyPr/>
          <a:lstStyle/>
          <a:p>
            <a:r>
              <a:rPr lang="en-US" dirty="0"/>
              <a:t>Serious Illness Communication (Part 1).  Property of UC Regents, B. </a:t>
            </a:r>
            <a:r>
              <a:rPr lang="en-US" dirty="0" err="1"/>
              <a:t>Calton</a:t>
            </a:r>
            <a:r>
              <a:rPr lang="en-US" dirty="0"/>
              <a:t>, B. </a:t>
            </a:r>
            <a:r>
              <a:rPr lang="en-US" dirty="0" err="1"/>
              <a:t>Sumser</a:t>
            </a:r>
            <a:r>
              <a:rPr lang="en-US" dirty="0"/>
              <a:t>, N. Saks, T. Reid, N. Shepard-Lopez</a:t>
            </a:r>
          </a:p>
        </p:txBody>
      </p:sp>
      <p:sp>
        <p:nvSpPr>
          <p:cNvPr id="6" name="Slide Number Placeholder 5">
            <a:extLst>
              <a:ext uri="{FF2B5EF4-FFF2-40B4-BE49-F238E27FC236}">
                <a16:creationId xmlns:a16="http://schemas.microsoft.com/office/drawing/2014/main" id="{48ADD3EE-D695-C44B-99CB-ABD4302F0089}"/>
              </a:ext>
            </a:extLst>
          </p:cNvPr>
          <p:cNvSpPr>
            <a:spLocks noGrp="1"/>
          </p:cNvSpPr>
          <p:nvPr>
            <p:ph type="sldNum" sz="quarter" idx="12"/>
          </p:nvPr>
        </p:nvSpPr>
        <p:spPr/>
        <p:txBody>
          <a:bodyPr/>
          <a:lstStyle/>
          <a:p>
            <a:fld id="{E336767F-FF58-F74E-8990-33BE71820098}" type="slidenum">
              <a:rPr lang="en-US" smtClean="0"/>
              <a:t>18</a:t>
            </a:fld>
            <a:endParaRPr lang="en-US"/>
          </a:p>
        </p:txBody>
      </p:sp>
    </p:spTree>
    <p:extLst>
      <p:ext uri="{BB962C8B-B14F-4D97-AF65-F5344CB8AC3E}">
        <p14:creationId xmlns:p14="http://schemas.microsoft.com/office/powerpoint/2010/main" val="1211155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C4BB-A84C-1E48-922D-A90ADA343A05}"/>
              </a:ext>
            </a:extLst>
          </p:cNvPr>
          <p:cNvSpPr>
            <a:spLocks noGrp="1"/>
          </p:cNvSpPr>
          <p:nvPr>
            <p:ph type="title"/>
          </p:nvPr>
        </p:nvSpPr>
        <p:spPr>
          <a:xfrm>
            <a:off x="296334" y="149383"/>
            <a:ext cx="10515600" cy="1325563"/>
          </a:xfrm>
        </p:spPr>
        <p:txBody>
          <a:bodyPr/>
          <a:lstStyle/>
          <a:p>
            <a:r>
              <a:rPr lang="en-US" dirty="0"/>
              <a:t>References</a:t>
            </a:r>
          </a:p>
        </p:txBody>
      </p:sp>
      <p:sp>
        <p:nvSpPr>
          <p:cNvPr id="4" name="Footer Placeholder 3">
            <a:extLst>
              <a:ext uri="{FF2B5EF4-FFF2-40B4-BE49-F238E27FC236}">
                <a16:creationId xmlns:a16="http://schemas.microsoft.com/office/drawing/2014/main" id="{5D454743-7326-5744-8691-1D97F4DCE08F}"/>
              </a:ext>
            </a:extLst>
          </p:cNvPr>
          <p:cNvSpPr>
            <a:spLocks noGrp="1"/>
          </p:cNvSpPr>
          <p:nvPr>
            <p:ph type="ftr" sz="quarter" idx="11"/>
          </p:nvPr>
        </p:nvSpPr>
        <p:spPr>
          <a:xfrm>
            <a:off x="4038599" y="6356350"/>
            <a:ext cx="4402015" cy="365125"/>
          </a:xfrm>
        </p:spPr>
        <p:txBody>
          <a:bodyPr/>
          <a:lstStyle/>
          <a:p>
            <a:r>
              <a:rPr lang="en-US" dirty="0"/>
              <a:t>Serious Illness Communication (Part 1).  Property of UC Regents, B. </a:t>
            </a:r>
            <a:r>
              <a:rPr lang="en-US" dirty="0" err="1"/>
              <a:t>Calton</a:t>
            </a:r>
            <a:r>
              <a:rPr lang="en-US" dirty="0"/>
              <a:t>, B. </a:t>
            </a:r>
            <a:r>
              <a:rPr lang="en-US" dirty="0" err="1"/>
              <a:t>Sumser</a:t>
            </a:r>
            <a:r>
              <a:rPr lang="en-US" dirty="0"/>
              <a:t>, N. Saks, T. Reid, N. Shepard-Lopez</a:t>
            </a:r>
          </a:p>
        </p:txBody>
      </p:sp>
      <p:sp>
        <p:nvSpPr>
          <p:cNvPr id="5" name="Slide Number Placeholder 4">
            <a:extLst>
              <a:ext uri="{FF2B5EF4-FFF2-40B4-BE49-F238E27FC236}">
                <a16:creationId xmlns:a16="http://schemas.microsoft.com/office/drawing/2014/main" id="{F493338D-CEF3-CD4B-AE21-675651DC8C0D}"/>
              </a:ext>
            </a:extLst>
          </p:cNvPr>
          <p:cNvSpPr>
            <a:spLocks noGrp="1"/>
          </p:cNvSpPr>
          <p:nvPr>
            <p:ph type="sldNum" sz="quarter" idx="12"/>
          </p:nvPr>
        </p:nvSpPr>
        <p:spPr/>
        <p:txBody>
          <a:bodyPr/>
          <a:lstStyle/>
          <a:p>
            <a:fld id="{E336767F-FF58-F74E-8990-33BE71820098}" type="slidenum">
              <a:rPr lang="en-US" smtClean="0"/>
              <a:t>19</a:t>
            </a:fld>
            <a:endParaRPr lang="en-US"/>
          </a:p>
        </p:txBody>
      </p:sp>
      <p:sp>
        <p:nvSpPr>
          <p:cNvPr id="6" name="Content Placeholder 5">
            <a:extLst>
              <a:ext uri="{FF2B5EF4-FFF2-40B4-BE49-F238E27FC236}">
                <a16:creationId xmlns:a16="http://schemas.microsoft.com/office/drawing/2014/main" id="{EBD08263-81AC-3E42-8639-F60381579938}"/>
              </a:ext>
            </a:extLst>
          </p:cNvPr>
          <p:cNvSpPr txBox="1">
            <a:spLocks noGrp="1"/>
          </p:cNvSpPr>
          <p:nvPr>
            <p:ph idx="1"/>
          </p:nvPr>
        </p:nvSpPr>
        <p:spPr>
          <a:xfrm>
            <a:off x="838200" y="1257149"/>
            <a:ext cx="10515600" cy="4878259"/>
          </a:xfrm>
          <a:prstGeom prst="rect">
            <a:avLst/>
          </a:prstGeom>
          <a:noFill/>
        </p:spPr>
        <p:txBody>
          <a:bodyPr wrap="square" rtlCol="0">
            <a:spAutoFit/>
          </a:bodyPr>
          <a:lstStyle/>
          <a:p>
            <a:pPr marL="0" indent="0">
              <a:spcAft>
                <a:spcPts val="600"/>
              </a:spcAft>
              <a:buNone/>
            </a:pPr>
            <a:r>
              <a:rPr lang="en-US" sz="1000" dirty="0"/>
              <a:t>Anderson WG, Chase R, </a:t>
            </a:r>
            <a:r>
              <a:rPr lang="en-US" sz="1000" dirty="0" err="1"/>
              <a:t>Pantilat</a:t>
            </a:r>
            <a:r>
              <a:rPr lang="en-US" sz="1000" dirty="0"/>
              <a:t> SZ, </a:t>
            </a:r>
            <a:r>
              <a:rPr lang="en-US" sz="1000" dirty="0" err="1"/>
              <a:t>Tulsky</a:t>
            </a:r>
            <a:r>
              <a:rPr lang="en-US" sz="1000" dirty="0"/>
              <a:t> JA, Auerbach AD. Code status discussions between attending hospitalist physicians and medical patients at hospital admission. </a:t>
            </a:r>
            <a:r>
              <a:rPr lang="en-US" sz="1000" i="1" dirty="0"/>
              <a:t>J Gen Intern Med</a:t>
            </a:r>
            <a:r>
              <a:rPr lang="en-US" sz="1000" dirty="0"/>
              <a:t>. 2011;26(4):359-366.</a:t>
            </a:r>
          </a:p>
          <a:p>
            <a:pPr marL="0" indent="0">
              <a:spcAft>
                <a:spcPts val="600"/>
              </a:spcAft>
              <a:buNone/>
            </a:pPr>
            <a:r>
              <a:rPr lang="en-US" sz="1000" dirty="0" err="1">
                <a:latin typeface="Calibri" panose="020F0502020204030204" pitchFamily="34" charset="0"/>
                <a:cs typeface="Calibri" panose="020F0502020204030204" pitchFamily="34" charset="0"/>
              </a:rPr>
              <a:t>Butow</a:t>
            </a:r>
            <a:r>
              <a:rPr lang="en-US" sz="1000" dirty="0">
                <a:latin typeface="Calibri" panose="020F0502020204030204" pitchFamily="34" charset="0"/>
                <a:cs typeface="Calibri" panose="020F0502020204030204" pitchFamily="34" charset="0"/>
              </a:rPr>
              <a:t> PN, </a:t>
            </a:r>
            <a:r>
              <a:rPr lang="en-US" sz="1000" dirty="0" err="1">
                <a:latin typeface="Calibri" panose="020F0502020204030204" pitchFamily="34" charset="0"/>
                <a:cs typeface="Calibri" panose="020F0502020204030204" pitchFamily="34" charset="0"/>
              </a:rPr>
              <a:t>Dowsett</a:t>
            </a:r>
            <a:r>
              <a:rPr lang="en-US" sz="1000" dirty="0">
                <a:latin typeface="Calibri" panose="020F0502020204030204" pitchFamily="34" charset="0"/>
                <a:cs typeface="Calibri" panose="020F0502020204030204" pitchFamily="34" charset="0"/>
              </a:rPr>
              <a:t> S, Hagerty R, Tattersall MH. Communicating prognosis to patients with metastatic disease: what do they really want to know? Support Care Cancer. 2002 Mar;10(2):161-8. </a:t>
            </a:r>
          </a:p>
          <a:p>
            <a:pPr marL="0" indent="0">
              <a:spcAft>
                <a:spcPts val="600"/>
              </a:spcAft>
              <a:buNone/>
            </a:pPr>
            <a:r>
              <a:rPr lang="en-US" sz="1000" dirty="0"/>
              <a:t>Curtis JR, Back AL, Ford DW, Downey L et al. Effect of communication skills training for residents and nurse practitioners on quality of communication with patients with serious illness: a randomized trial. JAMA. 2013 Dec 4;310(21):2271-81.</a:t>
            </a:r>
          </a:p>
          <a:p>
            <a:pPr marL="0" indent="0">
              <a:spcAft>
                <a:spcPts val="600"/>
              </a:spcAft>
              <a:buNone/>
            </a:pPr>
            <a:r>
              <a:rPr lang="en-US" sz="1000" dirty="0" err="1"/>
              <a:t>Detering</a:t>
            </a:r>
            <a:r>
              <a:rPr lang="en-US" sz="1000" dirty="0"/>
              <a:t> KM, Hancock AD, Reade MC, Silvester W. The impact of advance care planning on end of life care in elderly patients: </a:t>
            </a:r>
            <a:r>
              <a:rPr lang="en-US" sz="1000" dirty="0" err="1"/>
              <a:t>randomised</a:t>
            </a:r>
            <a:r>
              <a:rPr lang="en-US" sz="1000" dirty="0"/>
              <a:t> controlled trial. </a:t>
            </a:r>
            <a:r>
              <a:rPr lang="en-US" sz="1000" i="1" dirty="0"/>
              <a:t>BMJ</a:t>
            </a:r>
            <a:r>
              <a:rPr lang="en-US" sz="1000" dirty="0"/>
              <a:t>. 2010;340:c1345. </a:t>
            </a:r>
          </a:p>
          <a:p>
            <a:pPr marL="0" indent="0">
              <a:spcAft>
                <a:spcPts val="600"/>
              </a:spcAft>
              <a:buNone/>
            </a:pPr>
            <a:r>
              <a:rPr lang="en-US" sz="1000" dirty="0" err="1"/>
              <a:t>Emold</a:t>
            </a:r>
            <a:r>
              <a:rPr lang="en-US" sz="1000" dirty="0"/>
              <a:t> C, Schneider N, </a:t>
            </a:r>
            <a:r>
              <a:rPr lang="en-US" sz="1000" dirty="0" err="1"/>
              <a:t>Meller</a:t>
            </a:r>
            <a:r>
              <a:rPr lang="en-US" sz="1000" dirty="0"/>
              <a:t> I, </a:t>
            </a:r>
            <a:r>
              <a:rPr lang="en-US" sz="1000" dirty="0" err="1"/>
              <a:t>Yagil</a:t>
            </a:r>
            <a:r>
              <a:rPr lang="en-US" sz="1000" dirty="0"/>
              <a:t> Y. Communication skills, working environment and burnout among oncology nurses. </a:t>
            </a:r>
            <a:r>
              <a:rPr lang="en-US" sz="1000" i="1" dirty="0"/>
              <a:t>Eur J Oncol </a:t>
            </a:r>
            <a:r>
              <a:rPr lang="en-US" sz="1000" i="1" dirty="0" err="1"/>
              <a:t>Nurs</a:t>
            </a:r>
            <a:r>
              <a:rPr lang="en-US" sz="1000" dirty="0"/>
              <a:t>. 2011;15(4):358-363.</a:t>
            </a:r>
          </a:p>
          <a:p>
            <a:pPr marL="0" indent="0">
              <a:spcAft>
                <a:spcPts val="600"/>
              </a:spcAft>
              <a:buNone/>
            </a:pPr>
            <a:r>
              <a:rPr lang="en-US" sz="1000" dirty="0">
                <a:latin typeface="Calibri" panose="020F0502020204030204" pitchFamily="34" charset="0"/>
                <a:cs typeface="Calibri" panose="020F0502020204030204" pitchFamily="34" charset="0"/>
              </a:rPr>
              <a:t>Gold M, Philip J, McIver S, </a:t>
            </a:r>
            <a:r>
              <a:rPr lang="en-US" sz="1000" dirty="0" err="1">
                <a:latin typeface="Calibri" panose="020F0502020204030204" pitchFamily="34" charset="0"/>
                <a:cs typeface="Calibri" panose="020F0502020204030204" pitchFamily="34" charset="0"/>
              </a:rPr>
              <a:t>Komesaroff</a:t>
            </a:r>
            <a:r>
              <a:rPr lang="en-US" sz="1000" dirty="0">
                <a:latin typeface="Calibri" panose="020F0502020204030204" pitchFamily="34" charset="0"/>
                <a:cs typeface="Calibri" panose="020F0502020204030204" pitchFamily="34" charset="0"/>
              </a:rPr>
              <a:t> PA. Between a rock and a hard place: exploring the conflict between respecting the privacy of patients and informing their </a:t>
            </a:r>
            <a:r>
              <a:rPr lang="en-US" sz="1000" dirty="0" err="1">
                <a:latin typeface="Calibri" panose="020F0502020204030204" pitchFamily="34" charset="0"/>
                <a:cs typeface="Calibri" panose="020F0502020204030204" pitchFamily="34" charset="0"/>
              </a:rPr>
              <a:t>carers</a:t>
            </a:r>
            <a:r>
              <a:rPr lang="en-US" sz="1000" dirty="0">
                <a:latin typeface="Calibri" panose="020F0502020204030204" pitchFamily="34" charset="0"/>
                <a:cs typeface="Calibri" panose="020F0502020204030204" pitchFamily="34" charset="0"/>
              </a:rPr>
              <a:t>. Intern Med J. 2009 Sep;39(9):582-7. </a:t>
            </a:r>
          </a:p>
          <a:p>
            <a:pPr marL="0" indent="0">
              <a:spcAft>
                <a:spcPts val="600"/>
              </a:spcAft>
              <a:buNone/>
            </a:pPr>
            <a:r>
              <a:rPr lang="en-US" sz="1000" dirty="0"/>
              <a:t>Levinson W, </a:t>
            </a:r>
            <a:r>
              <a:rPr lang="en-US" sz="1000" dirty="0" err="1"/>
              <a:t>Gorawara</a:t>
            </a:r>
            <a:r>
              <a:rPr lang="en-US" sz="1000" dirty="0"/>
              <a:t>-Bhat R, Lamb J. A study of patient clues and physician responses in primary care and surgical settings. JAMA. 2000 Aug 23-30;284(8):1021-7.</a:t>
            </a:r>
          </a:p>
          <a:p>
            <a:pPr marL="0" indent="0">
              <a:spcAft>
                <a:spcPts val="600"/>
              </a:spcAft>
              <a:buNone/>
            </a:pPr>
            <a:r>
              <a:rPr lang="en-US" sz="1000" dirty="0"/>
              <a:t>Moore PM, Rivera S, Bravo-Soto GA, Olivares C, Lawrie TA. Communication skills training for healthcare professionals working with people who have cancer. </a:t>
            </a:r>
            <a:r>
              <a:rPr lang="en-US" sz="1000" i="1" dirty="0"/>
              <a:t>Cochrane Database Syst Rev</a:t>
            </a:r>
            <a:r>
              <a:rPr lang="en-US" sz="1000" dirty="0"/>
              <a:t>. 2018;7(7):CD003751. </a:t>
            </a:r>
          </a:p>
          <a:p>
            <a:pPr marL="0" indent="0">
              <a:buNone/>
            </a:pPr>
            <a:r>
              <a:rPr lang="en-US" sz="1000" dirty="0" err="1">
                <a:latin typeface="Calibri" panose="020F0502020204030204" pitchFamily="34" charset="0"/>
                <a:cs typeface="Calibri" panose="020F0502020204030204" pitchFamily="34" charset="0"/>
              </a:rPr>
              <a:t>Steinhauser</a:t>
            </a:r>
            <a:r>
              <a:rPr lang="en-US" sz="1000" dirty="0">
                <a:latin typeface="Calibri" panose="020F0502020204030204" pitchFamily="34" charset="0"/>
                <a:cs typeface="Calibri" panose="020F0502020204030204" pitchFamily="34" charset="0"/>
              </a:rPr>
              <a:t> KE, Christakis NA, </a:t>
            </a:r>
            <a:r>
              <a:rPr lang="en-US" sz="1000" dirty="0" err="1">
                <a:latin typeface="Calibri" panose="020F0502020204030204" pitchFamily="34" charset="0"/>
                <a:cs typeface="Calibri" panose="020F0502020204030204" pitchFamily="34" charset="0"/>
              </a:rPr>
              <a:t>Clipp</a:t>
            </a:r>
            <a:r>
              <a:rPr lang="en-US" sz="1000" dirty="0">
                <a:latin typeface="Calibri" panose="020F0502020204030204" pitchFamily="34" charset="0"/>
                <a:cs typeface="Calibri" panose="020F0502020204030204" pitchFamily="34" charset="0"/>
              </a:rPr>
              <a:t> EC, et al. Preparing for the end of life: preferences of patients, families, physicians, and other care providers. J Pain Symptom Manage. 2001 Sep;22(3):727-37. </a:t>
            </a:r>
          </a:p>
          <a:p>
            <a:pPr marL="0" indent="0">
              <a:buNone/>
            </a:pPr>
            <a:r>
              <a:rPr lang="en-US" sz="1000" dirty="0"/>
              <a:t>Quill TE, Arnold RM, Platt F. "I wish things were different": expressing wishes in response to loss, futility, and unrealistic hopes. Ann Intern Med. 2001 Oct 2;135(7):551-5. </a:t>
            </a:r>
            <a:endParaRPr lang="en-US" sz="1000" dirty="0">
              <a:latin typeface="Calibri" panose="020F0502020204030204" pitchFamily="34" charset="0"/>
              <a:cs typeface="Calibri" panose="020F0502020204030204" pitchFamily="34" charset="0"/>
            </a:endParaRPr>
          </a:p>
          <a:p>
            <a:pPr marL="0" indent="0">
              <a:buNone/>
            </a:pPr>
            <a:r>
              <a:rPr lang="en-US" sz="1000" dirty="0" err="1"/>
              <a:t>Ury</a:t>
            </a:r>
            <a:r>
              <a:rPr lang="en-US" sz="1000" dirty="0"/>
              <a:t> WA, Berkman CS, Weber CM, </a:t>
            </a:r>
            <a:r>
              <a:rPr lang="en-US" sz="1000" dirty="0" err="1"/>
              <a:t>Pignotti</a:t>
            </a:r>
            <a:r>
              <a:rPr lang="en-US" sz="1000" dirty="0"/>
              <a:t> MG, Leipzig RM. Assessing medical students' training in end-of-life communication: a survey of interns at one urban teaching hospital. </a:t>
            </a:r>
            <a:r>
              <a:rPr lang="en-US" sz="1000" dirty="0" err="1"/>
              <a:t>Acad</a:t>
            </a:r>
            <a:r>
              <a:rPr lang="en-US" sz="1000" dirty="0"/>
              <a:t> Med. 2003 May;78(5):530-7. </a:t>
            </a:r>
          </a:p>
          <a:p>
            <a:pPr marL="0" indent="0">
              <a:buNone/>
            </a:pPr>
            <a:r>
              <a:rPr lang="en-US" sz="1000" dirty="0" err="1">
                <a:latin typeface="Calibri" panose="020F0502020204030204" pitchFamily="34" charset="0"/>
                <a:cs typeface="Calibri" panose="020F0502020204030204" pitchFamily="34" charset="0"/>
              </a:rPr>
              <a:t>Wenrich</a:t>
            </a:r>
            <a:r>
              <a:rPr lang="en-US" sz="1000" dirty="0">
                <a:latin typeface="Calibri" panose="020F0502020204030204" pitchFamily="34" charset="0"/>
                <a:cs typeface="Calibri" panose="020F0502020204030204" pitchFamily="34" charset="0"/>
              </a:rPr>
              <a:t> MD, Curtis JR, Shannon SE, Carline JD, </a:t>
            </a:r>
            <a:r>
              <a:rPr lang="en-US" sz="1000" dirty="0" err="1">
                <a:latin typeface="Calibri" panose="020F0502020204030204" pitchFamily="34" charset="0"/>
                <a:cs typeface="Calibri" panose="020F0502020204030204" pitchFamily="34" charset="0"/>
              </a:rPr>
              <a:t>Ambrozy</a:t>
            </a:r>
            <a:r>
              <a:rPr lang="en-US" sz="1000" dirty="0">
                <a:latin typeface="Calibri" panose="020F0502020204030204" pitchFamily="34" charset="0"/>
                <a:cs typeface="Calibri" panose="020F0502020204030204" pitchFamily="34" charset="0"/>
              </a:rPr>
              <a:t> DM, Ramsey PG. Communicating with dying patients within the spectrum of medical care from terminal diagnosis to death. </a:t>
            </a:r>
            <a:r>
              <a:rPr lang="en-US" sz="1000" i="1" dirty="0">
                <a:latin typeface="Calibri" panose="020F0502020204030204" pitchFamily="34" charset="0"/>
                <a:cs typeface="Calibri" panose="020F0502020204030204" pitchFamily="34" charset="0"/>
              </a:rPr>
              <a:t>Arch Intern Med</a:t>
            </a:r>
            <a:r>
              <a:rPr lang="en-US" sz="1000" dirty="0">
                <a:latin typeface="Calibri" panose="020F0502020204030204" pitchFamily="34" charset="0"/>
                <a:cs typeface="Calibri" panose="020F0502020204030204" pitchFamily="34" charset="0"/>
              </a:rPr>
              <a:t>. 2001;161(6):868-874.</a:t>
            </a:r>
          </a:p>
          <a:p>
            <a:pPr marL="0" indent="0">
              <a:spcAft>
                <a:spcPts val="600"/>
              </a:spcAft>
              <a:buNone/>
            </a:pPr>
            <a:r>
              <a:rPr lang="en-US" sz="1000" dirty="0"/>
              <a:t>Wittenberg E, Ferrell B, Goldsmith J, Buller H, Neiman T. Nurse Communication About Goals of Care. J Adv </a:t>
            </a:r>
            <a:r>
              <a:rPr lang="en-US" sz="1000" dirty="0" err="1"/>
              <a:t>Pract</a:t>
            </a:r>
            <a:r>
              <a:rPr lang="en-US" sz="1000" dirty="0"/>
              <a:t> Oncol. 2016 Mar;7(2):146-154.</a:t>
            </a:r>
          </a:p>
        </p:txBody>
      </p:sp>
    </p:spTree>
    <p:extLst>
      <p:ext uri="{BB962C8B-B14F-4D97-AF65-F5344CB8AC3E}">
        <p14:creationId xmlns:p14="http://schemas.microsoft.com/office/powerpoint/2010/main" val="366771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2</a:t>
            </a:fld>
            <a:endParaRPr lang="en-US" dirty="0"/>
          </a:p>
        </p:txBody>
      </p:sp>
      <p:sp>
        <p:nvSpPr>
          <p:cNvPr id="4" name="Title 3"/>
          <p:cNvSpPr>
            <a:spLocks noGrp="1"/>
          </p:cNvSpPr>
          <p:nvPr>
            <p:ph type="title"/>
          </p:nvPr>
        </p:nvSpPr>
        <p:spPr>
          <a:xfrm>
            <a:off x="604780" y="653603"/>
            <a:ext cx="10898107" cy="611449"/>
          </a:xfrm>
        </p:spPr>
        <p:txBody>
          <a:bodyPr/>
          <a:lstStyle/>
          <a:p>
            <a:r>
              <a:rPr lang="en-US" b="1" dirty="0"/>
              <a:t>Module Objectives</a:t>
            </a:r>
          </a:p>
        </p:txBody>
      </p:sp>
      <p:sp>
        <p:nvSpPr>
          <p:cNvPr id="5" name="Text Placeholder 4"/>
          <p:cNvSpPr>
            <a:spLocks noGrp="1"/>
          </p:cNvSpPr>
          <p:nvPr>
            <p:ph type="body" sz="quarter" idx="14"/>
          </p:nvPr>
        </p:nvSpPr>
        <p:spPr>
          <a:xfrm>
            <a:off x="604780" y="1834047"/>
            <a:ext cx="10399486" cy="4522303"/>
          </a:xfrm>
        </p:spPr>
        <p:txBody>
          <a:bodyPr>
            <a:normAutofit/>
          </a:bodyPr>
          <a:lstStyle/>
          <a:p>
            <a:pPr marL="514350" indent="-514350">
              <a:buClr>
                <a:schemeClr val="tx1"/>
              </a:buClr>
              <a:buFont typeface="+mj-lt"/>
              <a:buAutoNum type="arabicPeriod"/>
            </a:pPr>
            <a:r>
              <a:rPr lang="en-US" sz="3200" dirty="0"/>
              <a:t>List best practices when communicating with seriously ill patients and families.</a:t>
            </a:r>
          </a:p>
          <a:p>
            <a:pPr marL="342900" indent="-342900">
              <a:buClr>
                <a:schemeClr val="tx1"/>
              </a:buClr>
              <a:buFont typeface="+mj-lt"/>
              <a:buAutoNum type="arabicPeriod"/>
            </a:pPr>
            <a:endParaRPr lang="en-US" dirty="0"/>
          </a:p>
          <a:p>
            <a:pPr marL="514350" indent="-514350">
              <a:buClr>
                <a:schemeClr val="tx1"/>
              </a:buClr>
              <a:buFont typeface="+mj-lt"/>
              <a:buAutoNum type="arabicPeriod"/>
            </a:pPr>
            <a:r>
              <a:rPr lang="en-US" sz="3200" dirty="0"/>
              <a:t>Describe four skills to enhance your communication with seriously ill patients and families. </a:t>
            </a:r>
          </a:p>
          <a:p>
            <a:endParaRPr lang="en-US" dirty="0"/>
          </a:p>
        </p:txBody>
      </p:sp>
      <p:sp>
        <p:nvSpPr>
          <p:cNvPr id="2" name="Footer Placeholder 1">
            <a:extLst>
              <a:ext uri="{FF2B5EF4-FFF2-40B4-BE49-F238E27FC236}">
                <a16:creationId xmlns:a16="http://schemas.microsoft.com/office/drawing/2014/main" id="{21BC4B22-D7E4-824B-9F48-8366C3CDD6C6}"/>
              </a:ext>
            </a:extLst>
          </p:cNvPr>
          <p:cNvSpPr>
            <a:spLocks noGrp="1"/>
          </p:cNvSpPr>
          <p:nvPr>
            <p:ph type="ftr" sz="quarter" idx="12"/>
          </p:nvPr>
        </p:nvSpPr>
        <p:spPr>
          <a:xfrm>
            <a:off x="4038600" y="6356350"/>
            <a:ext cx="4572000" cy="365125"/>
          </a:xfrm>
        </p:spPr>
        <p:txBody>
          <a:bodyPr/>
          <a:lstStyle/>
          <a:p>
            <a:r>
              <a:rPr lang="en-US" dirty="0"/>
              <a:t>Serious Illness Communication (Part 1).  Property of UC Regents, B. </a:t>
            </a:r>
            <a:r>
              <a:rPr lang="en-US" dirty="0" err="1"/>
              <a:t>Calton</a:t>
            </a:r>
            <a:r>
              <a:rPr lang="en-US" dirty="0"/>
              <a:t>, B. </a:t>
            </a:r>
            <a:r>
              <a:rPr lang="en-US" dirty="0" err="1"/>
              <a:t>Sumser</a:t>
            </a:r>
            <a:r>
              <a:rPr lang="en-US" dirty="0"/>
              <a:t>, N. Saks, T. Reid, N. Shepard-Lopez</a:t>
            </a:r>
          </a:p>
        </p:txBody>
      </p:sp>
    </p:spTree>
    <p:extLst>
      <p:ext uri="{BB962C8B-B14F-4D97-AF65-F5344CB8AC3E}">
        <p14:creationId xmlns:p14="http://schemas.microsoft.com/office/powerpoint/2010/main" val="15248838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1028700" y="1967266"/>
            <a:ext cx="2628900" cy="2547257"/>
          </a:xfrm>
          <a:noFill/>
        </p:spPr>
        <p:txBody>
          <a:bodyPr vert="horz" lIns="91440" tIns="45720" rIns="91440" bIns="45720" rtlCol="0" anchor="ctr">
            <a:normAutofit/>
          </a:bodyPr>
          <a:lstStyle/>
          <a:p>
            <a:pPr algn="ctr"/>
            <a:r>
              <a:rPr lang="en-US" sz="2500" kern="1200">
                <a:solidFill>
                  <a:srgbClr val="FFFFFF"/>
                </a:solidFill>
                <a:latin typeface="+mj-lt"/>
                <a:ea typeface="+mj-ea"/>
                <a:cs typeface="+mj-cs"/>
              </a:rPr>
              <a:t>For Reflection</a:t>
            </a:r>
            <a:br>
              <a:rPr lang="en-US" sz="2500" kern="1200">
                <a:solidFill>
                  <a:srgbClr val="FFFFFF"/>
                </a:solidFill>
                <a:latin typeface="+mj-lt"/>
                <a:ea typeface="+mj-ea"/>
                <a:cs typeface="+mj-cs"/>
              </a:rPr>
            </a:br>
            <a:br>
              <a:rPr lang="en-US" sz="2500" kern="1200">
                <a:solidFill>
                  <a:srgbClr val="FFFFFF"/>
                </a:solidFill>
                <a:latin typeface="+mj-lt"/>
                <a:ea typeface="+mj-ea"/>
                <a:cs typeface="+mj-cs"/>
              </a:rPr>
            </a:br>
            <a:r>
              <a:rPr lang="en-US" sz="2500" kern="1200">
                <a:solidFill>
                  <a:srgbClr val="FFFFFF"/>
                </a:solidFill>
                <a:latin typeface="+mj-lt"/>
                <a:ea typeface="+mj-ea"/>
                <a:cs typeface="+mj-cs"/>
              </a:rPr>
              <a:t>What do you already do well in terms of communication? </a:t>
            </a:r>
            <a:br>
              <a:rPr lang="en-US" sz="2500" kern="1200">
                <a:solidFill>
                  <a:srgbClr val="FFFFFF"/>
                </a:solidFill>
                <a:latin typeface="+mj-lt"/>
                <a:ea typeface="+mj-ea"/>
                <a:cs typeface="+mj-cs"/>
              </a:rPr>
            </a:br>
            <a:endParaRPr lang="en-US" sz="2500" kern="1200">
              <a:solidFill>
                <a:srgbClr val="FFFFFF"/>
              </a:solidFill>
              <a:latin typeface="+mj-lt"/>
              <a:ea typeface="+mj-ea"/>
              <a:cs typeface="+mj-cs"/>
            </a:endParaRPr>
          </a:p>
        </p:txBody>
      </p:sp>
      <p:pic>
        <p:nvPicPr>
          <p:cNvPr id="6" name="Picture 5" descr="Logo, company name&#10;&#10;Description automatically generated">
            <a:extLst>
              <a:ext uri="{FF2B5EF4-FFF2-40B4-BE49-F238E27FC236}">
                <a16:creationId xmlns:a16="http://schemas.microsoft.com/office/drawing/2014/main" id="{2129B688-97EE-7642-BAA2-D23A0F9F79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77316" y="1164777"/>
            <a:ext cx="6780700" cy="4526117"/>
          </a:xfrm>
          <a:prstGeom prst="rect">
            <a:avLst/>
          </a:prstGeom>
        </p:spPr>
      </p:pic>
      <p:sp>
        <p:nvSpPr>
          <p:cNvPr id="2" name="Footer Placeholder 1">
            <a:extLst>
              <a:ext uri="{FF2B5EF4-FFF2-40B4-BE49-F238E27FC236}">
                <a16:creationId xmlns:a16="http://schemas.microsoft.com/office/drawing/2014/main" id="{EF5853EC-C5A8-CE46-8BD1-2F047F2C86B3}"/>
              </a:ext>
            </a:extLst>
          </p:cNvPr>
          <p:cNvSpPr>
            <a:spLocks noGrp="1"/>
          </p:cNvSpPr>
          <p:nvPr>
            <p:ph type="ftr" sz="quarter" idx="11"/>
          </p:nvPr>
        </p:nvSpPr>
        <p:spPr>
          <a:xfrm>
            <a:off x="2235297" y="6476560"/>
            <a:ext cx="7721405" cy="365125"/>
          </a:xfrm>
        </p:spPr>
        <p:txBody>
          <a:bodyPr vert="horz" lIns="91440" tIns="45720" rIns="91440" bIns="45720" rtlCol="0" anchor="ctr">
            <a:normAutofit/>
          </a:bodyPr>
          <a:lstStyle/>
          <a:p>
            <a:pPr algn="l" defTabSz="914400">
              <a:spcAft>
                <a:spcPts val="600"/>
              </a:spcAft>
            </a:pPr>
            <a:r>
              <a:rPr lang="en-US" kern="1200" dirty="0">
                <a:solidFill>
                  <a:schemeClr val="tx1">
                    <a:alpha val="80000"/>
                  </a:schemeClr>
                </a:solidFill>
                <a:latin typeface="+mn-lt"/>
                <a:ea typeface="+mn-ea"/>
                <a:cs typeface="+mn-cs"/>
              </a:rPr>
              <a:t>Serious Illness Communication (Part 1).  Property of UC Regents, B. </a:t>
            </a:r>
            <a:r>
              <a:rPr lang="en-US" kern="1200" dirty="0" err="1">
                <a:solidFill>
                  <a:schemeClr val="tx1">
                    <a:alpha val="80000"/>
                  </a:schemeClr>
                </a:solidFill>
                <a:latin typeface="+mn-lt"/>
                <a:ea typeface="+mn-ea"/>
                <a:cs typeface="+mn-cs"/>
              </a:rPr>
              <a:t>Calton</a:t>
            </a:r>
            <a:r>
              <a:rPr lang="en-US" kern="1200" dirty="0">
                <a:solidFill>
                  <a:schemeClr val="tx1">
                    <a:alpha val="80000"/>
                  </a:schemeClr>
                </a:solidFill>
                <a:latin typeface="+mn-lt"/>
                <a:ea typeface="+mn-ea"/>
                <a:cs typeface="+mn-cs"/>
              </a:rPr>
              <a:t>, B. </a:t>
            </a:r>
            <a:r>
              <a:rPr lang="en-US" kern="1200" dirty="0" err="1">
                <a:solidFill>
                  <a:schemeClr val="tx1">
                    <a:alpha val="80000"/>
                  </a:schemeClr>
                </a:solidFill>
                <a:latin typeface="+mn-lt"/>
                <a:ea typeface="+mn-ea"/>
                <a:cs typeface="+mn-cs"/>
              </a:rPr>
              <a:t>Sumser</a:t>
            </a:r>
            <a:r>
              <a:rPr lang="en-US" kern="1200" dirty="0">
                <a:solidFill>
                  <a:schemeClr val="tx1">
                    <a:alpha val="80000"/>
                  </a:schemeClr>
                </a:solidFill>
                <a:latin typeface="+mn-lt"/>
                <a:ea typeface="+mn-ea"/>
                <a:cs typeface="+mn-cs"/>
              </a:rPr>
              <a:t>, N. Saks, T. Reid, N. Shepard-Lopez</a:t>
            </a:r>
          </a:p>
        </p:txBody>
      </p:sp>
      <p:sp>
        <p:nvSpPr>
          <p:cNvPr id="3" name="Slide Number Placeholder 2"/>
          <p:cNvSpPr>
            <a:spLocks noGrp="1"/>
          </p:cNvSpPr>
          <p:nvPr>
            <p:ph type="sldNum" sz="quarter" idx="12"/>
          </p:nvPr>
        </p:nvSpPr>
        <p:spPr>
          <a:xfrm>
            <a:off x="11034184" y="6356350"/>
            <a:ext cx="514349" cy="365125"/>
          </a:xfrm>
        </p:spPr>
        <p:txBody>
          <a:bodyPr vert="horz" lIns="91440" tIns="45720" rIns="91440" bIns="45720" rtlCol="0" anchor="ctr">
            <a:normAutofit/>
          </a:bodyPr>
          <a:lstStyle/>
          <a:p>
            <a:pPr defTabSz="914400">
              <a:spcAft>
                <a:spcPts val="600"/>
              </a:spcAft>
            </a:pPr>
            <a:fld id="{7BCC8D0D-EAEC-449D-9161-023DFF90F2E2}" type="slidenum">
              <a:rPr lang="en-US">
                <a:solidFill>
                  <a:schemeClr val="tx1">
                    <a:alpha val="80000"/>
                  </a:schemeClr>
                </a:solidFill>
              </a:rPr>
              <a:pPr defTabSz="914400">
                <a:spcAft>
                  <a:spcPts val="600"/>
                </a:spcAft>
              </a:pPr>
              <a:t>3</a:t>
            </a:fld>
            <a:endParaRPr lang="en-US">
              <a:solidFill>
                <a:schemeClr val="tx1">
                  <a:alpha val="80000"/>
                </a:schemeClr>
              </a:solidFill>
            </a:endParaRPr>
          </a:p>
        </p:txBody>
      </p:sp>
    </p:spTree>
    <p:extLst>
      <p:ext uri="{BB962C8B-B14F-4D97-AF65-F5344CB8AC3E}">
        <p14:creationId xmlns:p14="http://schemas.microsoft.com/office/powerpoint/2010/main" val="3208469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1028700" y="1967266"/>
            <a:ext cx="2628900" cy="2547257"/>
          </a:xfrm>
          <a:noFill/>
        </p:spPr>
        <p:txBody>
          <a:bodyPr vert="horz" lIns="91440" tIns="45720" rIns="91440" bIns="45720" rtlCol="0" anchor="ctr">
            <a:normAutofit/>
          </a:bodyPr>
          <a:lstStyle/>
          <a:p>
            <a:pPr algn="ctr"/>
            <a:r>
              <a:rPr lang="en-US" sz="1700" kern="1200">
                <a:solidFill>
                  <a:srgbClr val="FFFFFF"/>
                </a:solidFill>
                <a:latin typeface="+mj-lt"/>
                <a:ea typeface="+mj-ea"/>
                <a:cs typeface="+mj-cs"/>
              </a:rPr>
              <a:t>For Reflection</a:t>
            </a:r>
            <a:br>
              <a:rPr lang="en-US" sz="1700" kern="1200">
                <a:solidFill>
                  <a:srgbClr val="FFFFFF"/>
                </a:solidFill>
                <a:latin typeface="+mj-lt"/>
                <a:ea typeface="+mj-ea"/>
                <a:cs typeface="+mj-cs"/>
              </a:rPr>
            </a:br>
            <a:br>
              <a:rPr lang="en-US" sz="1700" kern="1200">
                <a:solidFill>
                  <a:srgbClr val="FFFFFF"/>
                </a:solidFill>
                <a:latin typeface="+mj-lt"/>
                <a:ea typeface="+mj-ea"/>
                <a:cs typeface="+mj-cs"/>
              </a:rPr>
            </a:br>
            <a:r>
              <a:rPr lang="en-US" sz="1700" kern="1200">
                <a:solidFill>
                  <a:srgbClr val="FFFFFF"/>
                </a:solidFill>
                <a:latin typeface="+mj-lt"/>
                <a:ea typeface="+mj-ea"/>
                <a:cs typeface="+mj-cs"/>
              </a:rPr>
              <a:t>How does your discipline impact (or not impact) how you view your role in communicating with seriously ill patients and families?</a:t>
            </a:r>
            <a:br>
              <a:rPr lang="en-US" sz="1700" kern="1200">
                <a:solidFill>
                  <a:srgbClr val="FFFFFF"/>
                </a:solidFill>
                <a:latin typeface="+mj-lt"/>
                <a:ea typeface="+mj-ea"/>
                <a:cs typeface="+mj-cs"/>
              </a:rPr>
            </a:br>
            <a:endParaRPr lang="en-US" sz="1700" kern="1200">
              <a:solidFill>
                <a:srgbClr val="FFFFFF"/>
              </a:solidFill>
              <a:latin typeface="+mj-lt"/>
              <a:ea typeface="+mj-ea"/>
              <a:cs typeface="+mj-cs"/>
            </a:endParaRPr>
          </a:p>
        </p:txBody>
      </p:sp>
      <p:pic>
        <p:nvPicPr>
          <p:cNvPr id="6" name="Picture 5" descr="Logo, company name&#10;&#10;Description automatically generated">
            <a:extLst>
              <a:ext uri="{FF2B5EF4-FFF2-40B4-BE49-F238E27FC236}">
                <a16:creationId xmlns:a16="http://schemas.microsoft.com/office/drawing/2014/main" id="{2129B688-97EE-7642-BAA2-D23A0F9F79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77316" y="1164777"/>
            <a:ext cx="6780700" cy="4526117"/>
          </a:xfrm>
          <a:prstGeom prst="rect">
            <a:avLst/>
          </a:prstGeom>
        </p:spPr>
      </p:pic>
      <p:sp>
        <p:nvSpPr>
          <p:cNvPr id="2" name="Footer Placeholder 1">
            <a:extLst>
              <a:ext uri="{FF2B5EF4-FFF2-40B4-BE49-F238E27FC236}">
                <a16:creationId xmlns:a16="http://schemas.microsoft.com/office/drawing/2014/main" id="{6EE67742-BA3E-BD41-8E15-A0C6DAF4AEA2}"/>
              </a:ext>
            </a:extLst>
          </p:cNvPr>
          <p:cNvSpPr>
            <a:spLocks noGrp="1"/>
          </p:cNvSpPr>
          <p:nvPr>
            <p:ph type="ftr" sz="quarter" idx="11"/>
          </p:nvPr>
        </p:nvSpPr>
        <p:spPr>
          <a:xfrm>
            <a:off x="2757267" y="6368170"/>
            <a:ext cx="7744265" cy="365125"/>
          </a:xfrm>
        </p:spPr>
        <p:txBody>
          <a:bodyPr vert="horz" lIns="91440" tIns="45720" rIns="91440" bIns="45720" rtlCol="0" anchor="ctr">
            <a:normAutofit/>
          </a:bodyPr>
          <a:lstStyle/>
          <a:p>
            <a:pPr algn="l" defTabSz="914400">
              <a:spcAft>
                <a:spcPts val="600"/>
              </a:spcAft>
            </a:pPr>
            <a:r>
              <a:rPr lang="en-US" kern="1200" dirty="0">
                <a:solidFill>
                  <a:schemeClr val="tx1">
                    <a:alpha val="80000"/>
                  </a:schemeClr>
                </a:solidFill>
                <a:latin typeface="+mn-lt"/>
                <a:ea typeface="+mn-ea"/>
                <a:cs typeface="+mn-cs"/>
              </a:rPr>
              <a:t>Serious Illness Communication (Part 1).  Property of UC Regents, B. </a:t>
            </a:r>
            <a:r>
              <a:rPr lang="en-US" kern="1200" dirty="0" err="1">
                <a:solidFill>
                  <a:schemeClr val="tx1">
                    <a:alpha val="80000"/>
                  </a:schemeClr>
                </a:solidFill>
                <a:latin typeface="+mn-lt"/>
                <a:ea typeface="+mn-ea"/>
                <a:cs typeface="+mn-cs"/>
              </a:rPr>
              <a:t>Calton</a:t>
            </a:r>
            <a:r>
              <a:rPr lang="en-US" kern="1200" dirty="0">
                <a:solidFill>
                  <a:schemeClr val="tx1">
                    <a:alpha val="80000"/>
                  </a:schemeClr>
                </a:solidFill>
                <a:latin typeface="+mn-lt"/>
                <a:ea typeface="+mn-ea"/>
                <a:cs typeface="+mn-cs"/>
              </a:rPr>
              <a:t>, B. </a:t>
            </a:r>
            <a:r>
              <a:rPr lang="en-US" kern="1200" dirty="0" err="1">
                <a:solidFill>
                  <a:schemeClr val="tx1">
                    <a:alpha val="80000"/>
                  </a:schemeClr>
                </a:solidFill>
                <a:latin typeface="+mn-lt"/>
                <a:ea typeface="+mn-ea"/>
                <a:cs typeface="+mn-cs"/>
              </a:rPr>
              <a:t>Sumser</a:t>
            </a:r>
            <a:r>
              <a:rPr lang="en-US" kern="1200" dirty="0">
                <a:solidFill>
                  <a:schemeClr val="tx1">
                    <a:alpha val="80000"/>
                  </a:schemeClr>
                </a:solidFill>
                <a:latin typeface="+mn-lt"/>
                <a:ea typeface="+mn-ea"/>
                <a:cs typeface="+mn-cs"/>
              </a:rPr>
              <a:t>, N. Saks, T. Reid, N. Shepard-Lopez</a:t>
            </a:r>
          </a:p>
        </p:txBody>
      </p:sp>
      <p:sp>
        <p:nvSpPr>
          <p:cNvPr id="3" name="Slide Number Placeholder 2"/>
          <p:cNvSpPr>
            <a:spLocks noGrp="1"/>
          </p:cNvSpPr>
          <p:nvPr>
            <p:ph type="sldNum" sz="quarter" idx="12"/>
          </p:nvPr>
        </p:nvSpPr>
        <p:spPr>
          <a:xfrm>
            <a:off x="11034184" y="6356350"/>
            <a:ext cx="514349" cy="365125"/>
          </a:xfrm>
        </p:spPr>
        <p:txBody>
          <a:bodyPr vert="horz" lIns="91440" tIns="45720" rIns="91440" bIns="45720" rtlCol="0" anchor="ctr">
            <a:normAutofit/>
          </a:bodyPr>
          <a:lstStyle/>
          <a:p>
            <a:pPr defTabSz="914400">
              <a:spcAft>
                <a:spcPts val="600"/>
              </a:spcAft>
            </a:pPr>
            <a:fld id="{7BCC8D0D-EAEC-449D-9161-023DFF90F2E2}" type="slidenum">
              <a:rPr lang="en-US">
                <a:solidFill>
                  <a:schemeClr val="tx1">
                    <a:alpha val="80000"/>
                  </a:schemeClr>
                </a:solidFill>
              </a:rPr>
              <a:pPr defTabSz="914400">
                <a:spcAft>
                  <a:spcPts val="600"/>
                </a:spcAft>
              </a:pPr>
              <a:t>4</a:t>
            </a:fld>
            <a:endParaRPr lang="en-US">
              <a:solidFill>
                <a:schemeClr val="tx1">
                  <a:alpha val="80000"/>
                </a:schemeClr>
              </a:solidFill>
            </a:endParaRPr>
          </a:p>
        </p:txBody>
      </p:sp>
    </p:spTree>
    <p:extLst>
      <p:ext uri="{BB962C8B-B14F-4D97-AF65-F5344CB8AC3E}">
        <p14:creationId xmlns:p14="http://schemas.microsoft.com/office/powerpoint/2010/main" val="129816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643467" y="394306"/>
            <a:ext cx="10905066" cy="1135737"/>
          </a:xfrm>
        </p:spPr>
        <p:txBody>
          <a:bodyPr vert="horz" lIns="91440" tIns="45720" rIns="91440" bIns="45720" rtlCol="0" anchor="ctr">
            <a:normAutofit/>
          </a:bodyPr>
          <a:lstStyle/>
          <a:p>
            <a:r>
              <a:rPr lang="en-US" b="1" kern="1200">
                <a:solidFill>
                  <a:schemeClr val="tx1"/>
                </a:solidFill>
                <a:latin typeface="+mj-lt"/>
                <a:ea typeface="+mj-ea"/>
                <a:cs typeface="+mj-cs"/>
              </a:rPr>
              <a:t>Guiding Principles and Practices </a:t>
            </a:r>
          </a:p>
        </p:txBody>
      </p:sp>
      <p:sp>
        <p:nvSpPr>
          <p:cNvPr id="9" name="TextBox 8"/>
          <p:cNvSpPr txBox="1"/>
          <p:nvPr/>
        </p:nvSpPr>
        <p:spPr bwMode="auto">
          <a:xfrm>
            <a:off x="643467" y="1782981"/>
            <a:ext cx="10905066" cy="4393982"/>
          </a:xfrm>
          <a:prstGeom prst="rect">
            <a:avLst/>
          </a:prstGeom>
        </p:spPr>
        <p:txBody>
          <a:bodyPr vert="horz" lIns="91440" tIns="45720" rIns="91440" bIns="45720" rtlCol="0">
            <a:normAutofit/>
          </a:bodyPr>
          <a:lstStyle/>
          <a:p>
            <a:pPr lvl="1" indent="-228600" defTabSz="914400">
              <a:lnSpc>
                <a:spcPct val="90000"/>
              </a:lnSpc>
              <a:spcAft>
                <a:spcPts val="600"/>
              </a:spcAft>
              <a:buClr>
                <a:srgbClr val="178CCB"/>
              </a:buClr>
              <a:buFont typeface="Arial" panose="020B0604020202020204" pitchFamily="34" charset="0"/>
              <a:buChar char="•"/>
            </a:pPr>
            <a:endParaRPr lang="en-US" sz="2000" dirty="0"/>
          </a:p>
          <a:p>
            <a:pPr marL="800100" lvl="1" indent="-228600" defTabSz="914400">
              <a:lnSpc>
                <a:spcPct val="90000"/>
              </a:lnSpc>
              <a:spcAft>
                <a:spcPts val="600"/>
              </a:spcAft>
              <a:buClr>
                <a:srgbClr val="178CCB"/>
              </a:buClr>
              <a:buFont typeface="Arial" panose="020B0604020202020204" pitchFamily="34" charset="0"/>
              <a:buChar char="•"/>
            </a:pPr>
            <a:endParaRPr lang="en-US" sz="2000" dirty="0"/>
          </a:p>
          <a:p>
            <a:pPr marL="800100" lvl="1" indent="-228600" defTabSz="914400">
              <a:lnSpc>
                <a:spcPct val="90000"/>
              </a:lnSpc>
              <a:spcAft>
                <a:spcPts val="600"/>
              </a:spcAft>
              <a:buClr>
                <a:srgbClr val="178CCB"/>
              </a:buClr>
              <a:buFont typeface="Arial" panose="020B0604020202020204" pitchFamily="34" charset="0"/>
              <a:buChar char="•"/>
            </a:pPr>
            <a:endParaRPr lang="en-US" sz="2000" dirty="0"/>
          </a:p>
        </p:txBody>
      </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ooter Placeholder 1"/>
          <p:cNvSpPr>
            <a:spLocks noGrp="1"/>
          </p:cNvSpPr>
          <p:nvPr>
            <p:ph type="ftr" sz="quarter" idx="12"/>
          </p:nvPr>
        </p:nvSpPr>
        <p:spPr>
          <a:xfrm>
            <a:off x="4038600" y="6356350"/>
            <a:ext cx="4114800" cy="365125"/>
          </a:xfrm>
        </p:spPr>
        <p:txBody>
          <a:bodyPr vert="horz" lIns="91440" tIns="45720" rIns="91440" bIns="45720" rtlCol="0" anchor="ctr">
            <a:normAutofit fontScale="92500" lnSpcReduction="20000"/>
          </a:bodyPr>
          <a:lstStyle/>
          <a:p>
            <a:pPr defTabSz="914400">
              <a:spcAft>
                <a:spcPts val="600"/>
              </a:spcAft>
            </a:pPr>
            <a:r>
              <a:rPr lang="en-US"/>
              <a:t>Serious Illness Communication (Part 1).  Property of UC Regents, B. Calton, B. Sumser, N. Saks, T. Reid, N. Shepard-Lopez</a:t>
            </a:r>
            <a:endParaRPr lang="en-US" kern="1200" dirty="0">
              <a:solidFill>
                <a:schemeClr val="tx1">
                  <a:tint val="75000"/>
                </a:schemeClr>
              </a:solidFill>
              <a:latin typeface="+mn-lt"/>
              <a:ea typeface="+mn-ea"/>
              <a:cs typeface="+mn-cs"/>
            </a:endParaRPr>
          </a:p>
        </p:txBody>
      </p:sp>
      <p:sp>
        <p:nvSpPr>
          <p:cNvPr id="2" name="Slide Number Placeholder 1">
            <a:extLst>
              <a:ext uri="{FF2B5EF4-FFF2-40B4-BE49-F238E27FC236}">
                <a16:creationId xmlns:a16="http://schemas.microsoft.com/office/drawing/2014/main" id="{746AC4E3-1B0E-5241-AB7D-FB3BA690538F}"/>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3" name="Rectangle 2">
            <a:extLst>
              <a:ext uri="{FF2B5EF4-FFF2-40B4-BE49-F238E27FC236}">
                <a16:creationId xmlns:a16="http://schemas.microsoft.com/office/drawing/2014/main" id="{EE622D78-E7F7-1641-A69C-DF8F46268C6B}"/>
              </a:ext>
            </a:extLst>
          </p:cNvPr>
          <p:cNvSpPr/>
          <p:nvPr/>
        </p:nvSpPr>
        <p:spPr>
          <a:xfrm>
            <a:off x="876680" y="1445020"/>
            <a:ext cx="9884229" cy="4093428"/>
          </a:xfrm>
          <a:prstGeom prst="rect">
            <a:avLst/>
          </a:prstGeom>
        </p:spPr>
        <p:txBody>
          <a:bodyPr wrap="square">
            <a:spAutoFit/>
          </a:bodyPr>
          <a:lstStyle/>
          <a:p>
            <a:pPr marL="342900" indent="-342900">
              <a:buClr>
                <a:schemeClr val="tx1"/>
              </a:buClr>
              <a:buFont typeface="Arial" panose="020B0604020202020204" pitchFamily="34" charset="0"/>
              <a:buChar char="•"/>
            </a:pPr>
            <a:r>
              <a:rPr lang="en-US" sz="2600" dirty="0"/>
              <a:t>Focus on the whole person/family unit </a:t>
            </a:r>
          </a:p>
          <a:p>
            <a:pPr marL="342900" indent="-342900">
              <a:buClr>
                <a:schemeClr val="tx1"/>
              </a:buClr>
              <a:buFont typeface="Arial" panose="020B0604020202020204" pitchFamily="34" charset="0"/>
              <a:buChar char="•"/>
            </a:pPr>
            <a:endParaRPr lang="en-US" sz="2600" dirty="0"/>
          </a:p>
          <a:p>
            <a:pPr marL="342900" indent="-342900">
              <a:buClr>
                <a:schemeClr val="tx1"/>
              </a:buClr>
              <a:buFont typeface="Arial" panose="020B0604020202020204" pitchFamily="34" charset="0"/>
              <a:buChar char="•"/>
            </a:pPr>
            <a:r>
              <a:rPr lang="en-US" sz="2600" dirty="0"/>
              <a:t>Be receptive to when patient is ready to talk</a:t>
            </a:r>
          </a:p>
          <a:p>
            <a:pPr marL="342900" indent="-342900">
              <a:buClr>
                <a:schemeClr val="tx1"/>
              </a:buClr>
              <a:buFont typeface="Arial" panose="020B0604020202020204" pitchFamily="34" charset="0"/>
              <a:buChar char="•"/>
            </a:pPr>
            <a:endParaRPr lang="en-US" sz="2600" dirty="0"/>
          </a:p>
          <a:p>
            <a:pPr marL="342900" indent="-342900">
              <a:buClr>
                <a:schemeClr val="tx1"/>
              </a:buClr>
              <a:buFont typeface="Arial" panose="020B0604020202020204" pitchFamily="34" charset="0"/>
              <a:buChar char="•"/>
            </a:pPr>
            <a:r>
              <a:rPr lang="en-US" sz="2600" dirty="0"/>
              <a:t>Listen empathetically</a:t>
            </a:r>
          </a:p>
          <a:p>
            <a:pPr marL="342900" indent="-342900">
              <a:buClr>
                <a:schemeClr val="tx1"/>
              </a:buClr>
              <a:buFont typeface="Arial" panose="020B0604020202020204" pitchFamily="34" charset="0"/>
              <a:buChar char="•"/>
            </a:pPr>
            <a:endParaRPr lang="en-US" sz="2600" dirty="0"/>
          </a:p>
          <a:p>
            <a:pPr marL="342900" indent="-342900">
              <a:buClr>
                <a:schemeClr val="tx1"/>
              </a:buClr>
              <a:buFont typeface="Arial" panose="020B0604020202020204" pitchFamily="34" charset="0"/>
              <a:buChar char="•"/>
            </a:pPr>
            <a:r>
              <a:rPr lang="en-US" sz="2600" dirty="0"/>
              <a:t>Provide accurate information that is straightforward, understandable, and respects how much a patient/family want to know</a:t>
            </a:r>
          </a:p>
          <a:p>
            <a:pPr marL="342900" indent="-342900">
              <a:buClr>
                <a:schemeClr val="tx1"/>
              </a:buClr>
              <a:buFont typeface="Arial" panose="020B0604020202020204" pitchFamily="34" charset="0"/>
              <a:buChar char="•"/>
            </a:pPr>
            <a:endParaRPr lang="en-US" sz="2600" dirty="0"/>
          </a:p>
          <a:p>
            <a:pPr marL="342900" indent="-342900">
              <a:buClr>
                <a:schemeClr val="tx1"/>
              </a:buClr>
              <a:buFont typeface="Arial" panose="020B0604020202020204" pitchFamily="34" charset="0"/>
              <a:buChar char="•"/>
            </a:pPr>
            <a:r>
              <a:rPr lang="en-US" sz="2600" dirty="0"/>
              <a:t>Respond to emotion</a:t>
            </a:r>
          </a:p>
        </p:txBody>
      </p:sp>
    </p:spTree>
    <p:extLst>
      <p:ext uri="{BB962C8B-B14F-4D97-AF65-F5344CB8AC3E}">
        <p14:creationId xmlns:p14="http://schemas.microsoft.com/office/powerpoint/2010/main" val="3883541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ext, whiteboard&#10;&#10;Description automatically generated">
            <a:extLst>
              <a:ext uri="{FF2B5EF4-FFF2-40B4-BE49-F238E27FC236}">
                <a16:creationId xmlns:a16="http://schemas.microsoft.com/office/drawing/2014/main" id="{6B326A97-5883-C84B-95F9-8F45964A9C6D}"/>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l="16864" r="6049" b="-2"/>
          <a:stretch/>
        </p:blipFill>
        <p:spPr>
          <a:xfrm>
            <a:off x="5797238" y="0"/>
            <a:ext cx="6394152" cy="6857990"/>
          </a:xfrm>
          <a:prstGeom prst="rect">
            <a:avLst/>
          </a:prstGeom>
        </p:spPr>
      </p:pic>
      <p:sp>
        <p:nvSpPr>
          <p:cNvPr id="2" name="Title 1"/>
          <p:cNvSpPr>
            <a:spLocks noGrp="1"/>
          </p:cNvSpPr>
          <p:nvPr>
            <p:ph type="title"/>
          </p:nvPr>
        </p:nvSpPr>
        <p:spPr>
          <a:xfrm>
            <a:off x="119198" y="0"/>
            <a:ext cx="4803636" cy="1311664"/>
          </a:xfrm>
        </p:spPr>
        <p:txBody>
          <a:bodyPr>
            <a:normAutofit/>
          </a:bodyPr>
          <a:lstStyle/>
          <a:p>
            <a:r>
              <a:rPr lang="en-US" b="1" dirty="0">
                <a:solidFill>
                  <a:srgbClr val="000000"/>
                </a:solidFill>
              </a:rPr>
              <a:t>The Good News!</a:t>
            </a:r>
          </a:p>
        </p:txBody>
      </p:sp>
      <p:sp>
        <p:nvSpPr>
          <p:cNvPr id="3" name="Content Placeholder 2"/>
          <p:cNvSpPr>
            <a:spLocks noGrp="1"/>
          </p:cNvSpPr>
          <p:nvPr>
            <p:ph idx="1"/>
          </p:nvPr>
        </p:nvSpPr>
        <p:spPr>
          <a:xfrm>
            <a:off x="119198" y="1939592"/>
            <a:ext cx="5526031" cy="3788830"/>
          </a:xfrm>
        </p:spPr>
        <p:txBody>
          <a:bodyPr anchor="ctr">
            <a:noAutofit/>
          </a:bodyPr>
          <a:lstStyle/>
          <a:p>
            <a:pPr>
              <a:buClr>
                <a:schemeClr val="tx1"/>
              </a:buClr>
            </a:pPr>
            <a:r>
              <a:rPr lang="en-US" sz="2200" dirty="0">
                <a:solidFill>
                  <a:srgbClr val="000000"/>
                </a:solidFill>
              </a:rPr>
              <a:t>Serious illness communication associated with (Curtis 2013, </a:t>
            </a:r>
            <a:r>
              <a:rPr lang="en-US" sz="2200" dirty="0" err="1">
                <a:solidFill>
                  <a:srgbClr val="000000"/>
                </a:solidFill>
              </a:rPr>
              <a:t>Detering</a:t>
            </a:r>
            <a:r>
              <a:rPr lang="en-US" sz="2200" dirty="0">
                <a:solidFill>
                  <a:srgbClr val="000000"/>
                </a:solidFill>
              </a:rPr>
              <a:t> 2010):</a:t>
            </a:r>
          </a:p>
          <a:p>
            <a:pPr lvl="1">
              <a:buClr>
                <a:schemeClr val="tx1"/>
              </a:buClr>
            </a:pPr>
            <a:r>
              <a:rPr lang="en-US" sz="2200" dirty="0">
                <a:solidFill>
                  <a:srgbClr val="000000"/>
                </a:solidFill>
              </a:rPr>
              <a:t>Greater concordance between patients’ wishes and the care they receive </a:t>
            </a:r>
          </a:p>
          <a:p>
            <a:pPr lvl="1">
              <a:buClr>
                <a:schemeClr val="tx1"/>
              </a:buClr>
            </a:pPr>
            <a:r>
              <a:rPr lang="en-US" sz="2200" dirty="0">
                <a:solidFill>
                  <a:srgbClr val="000000"/>
                </a:solidFill>
              </a:rPr>
              <a:t>Better patient quality of life </a:t>
            </a:r>
          </a:p>
          <a:p>
            <a:pPr lvl="1">
              <a:buClr>
                <a:schemeClr val="tx1"/>
              </a:buClr>
            </a:pPr>
            <a:r>
              <a:rPr lang="en-US" sz="2200" dirty="0">
                <a:solidFill>
                  <a:srgbClr val="000000"/>
                </a:solidFill>
              </a:rPr>
              <a:t>Less use of nonbeneficial life-sustaining treatment; Higher use of hospice care </a:t>
            </a:r>
          </a:p>
          <a:p>
            <a:pPr lvl="1">
              <a:buClr>
                <a:schemeClr val="tx1"/>
              </a:buClr>
            </a:pPr>
            <a:r>
              <a:rPr lang="en-US" sz="2200" dirty="0">
                <a:solidFill>
                  <a:srgbClr val="000000"/>
                </a:solidFill>
              </a:rPr>
              <a:t>Less family distress </a:t>
            </a:r>
          </a:p>
          <a:p>
            <a:pPr>
              <a:buClr>
                <a:schemeClr val="tx1"/>
              </a:buClr>
            </a:pPr>
            <a:r>
              <a:rPr lang="en-US" sz="2200" dirty="0">
                <a:solidFill>
                  <a:srgbClr val="000000"/>
                </a:solidFill>
              </a:rPr>
              <a:t>Self-efficacy has been associated with higher rates of job satisfaction and lower rates of burnout (</a:t>
            </a:r>
            <a:r>
              <a:rPr lang="en-US" sz="2200" dirty="0" err="1">
                <a:solidFill>
                  <a:srgbClr val="000000"/>
                </a:solidFill>
              </a:rPr>
              <a:t>Emold</a:t>
            </a:r>
            <a:r>
              <a:rPr lang="en-US" sz="2200" dirty="0">
                <a:solidFill>
                  <a:srgbClr val="000000"/>
                </a:solidFill>
              </a:rPr>
              <a:t> 2011)</a:t>
            </a:r>
          </a:p>
          <a:p>
            <a:pPr>
              <a:buClr>
                <a:schemeClr val="tx1"/>
              </a:buClr>
            </a:pPr>
            <a:r>
              <a:rPr lang="en-US" sz="2200" dirty="0">
                <a:solidFill>
                  <a:srgbClr val="000000"/>
                </a:solidFill>
              </a:rPr>
              <a:t>Communication skills can </a:t>
            </a:r>
            <a:r>
              <a:rPr lang="en-US" sz="2200" i="1" dirty="0">
                <a:solidFill>
                  <a:srgbClr val="000000"/>
                </a:solidFill>
              </a:rPr>
              <a:t>probably </a:t>
            </a:r>
            <a:r>
              <a:rPr lang="en-US" sz="2200" dirty="0">
                <a:solidFill>
                  <a:srgbClr val="000000"/>
                </a:solidFill>
              </a:rPr>
              <a:t>be taught (Moore 2018)</a:t>
            </a:r>
          </a:p>
        </p:txBody>
      </p:sp>
      <p:sp>
        <p:nvSpPr>
          <p:cNvPr id="9" name="Slide Number Placeholder 8">
            <a:extLst>
              <a:ext uri="{FF2B5EF4-FFF2-40B4-BE49-F238E27FC236}">
                <a16:creationId xmlns:a16="http://schemas.microsoft.com/office/drawing/2014/main" id="{0B28FB43-67F2-614F-AB42-FF68C52F9C22}"/>
              </a:ext>
            </a:extLst>
          </p:cNvPr>
          <p:cNvSpPr>
            <a:spLocks noGrp="1"/>
          </p:cNvSpPr>
          <p:nvPr>
            <p:ph type="sldNum" sz="quarter" idx="12"/>
          </p:nvPr>
        </p:nvSpPr>
        <p:spPr>
          <a:xfrm>
            <a:off x="10825930" y="6223702"/>
            <a:ext cx="570728" cy="314067"/>
          </a:xfrm>
        </p:spPr>
        <p:txBody>
          <a:bodyPr>
            <a:normAutofit/>
          </a:bodyPr>
          <a:lstStyle/>
          <a:p>
            <a:pPr>
              <a:spcAft>
                <a:spcPts val="600"/>
              </a:spcAft>
            </a:pPr>
            <a:fld id="{E336767F-FF58-F74E-8990-33BE71820098}" type="slidenum">
              <a:rPr lang="en-US" sz="1100">
                <a:solidFill>
                  <a:srgbClr val="FFFFFF"/>
                </a:solidFill>
              </a:rPr>
              <a:pPr>
                <a:spcAft>
                  <a:spcPts val="600"/>
                </a:spcAft>
              </a:pPr>
              <a:t>6</a:t>
            </a:fld>
            <a:endParaRPr lang="en-US" sz="1100">
              <a:solidFill>
                <a:srgbClr val="FFFFFF"/>
              </a:solidFill>
            </a:endParaRPr>
          </a:p>
        </p:txBody>
      </p:sp>
      <p:sp>
        <p:nvSpPr>
          <p:cNvPr id="15" name="TextBox 14">
            <a:extLst>
              <a:ext uri="{FF2B5EF4-FFF2-40B4-BE49-F238E27FC236}">
                <a16:creationId xmlns:a16="http://schemas.microsoft.com/office/drawing/2014/main" id="{04ED3282-7BD2-474F-97FA-C355F3A95D5A}"/>
              </a:ext>
            </a:extLst>
          </p:cNvPr>
          <p:cNvSpPr txBox="1"/>
          <p:nvPr/>
        </p:nvSpPr>
        <p:spPr>
          <a:xfrm>
            <a:off x="10004878" y="6657945"/>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sheninger.blogspot.com/2017/03/get-good-news-ou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4" name="Footer Placeholder 3">
            <a:extLst>
              <a:ext uri="{FF2B5EF4-FFF2-40B4-BE49-F238E27FC236}">
                <a16:creationId xmlns:a16="http://schemas.microsoft.com/office/drawing/2014/main" id="{1BE17677-6283-6B48-AE5A-91257172C310}"/>
              </a:ext>
            </a:extLst>
          </p:cNvPr>
          <p:cNvSpPr>
            <a:spLocks noGrp="1"/>
          </p:cNvSpPr>
          <p:nvPr>
            <p:ph type="ftr" sz="quarter" idx="11"/>
          </p:nvPr>
        </p:nvSpPr>
        <p:spPr>
          <a:xfrm>
            <a:off x="3830379" y="6380735"/>
            <a:ext cx="4613031" cy="365125"/>
          </a:xfrm>
        </p:spPr>
        <p:txBody>
          <a:bodyPr/>
          <a:lstStyle/>
          <a:p>
            <a:r>
              <a:rPr lang="en-US" dirty="0"/>
              <a:t>Serious Illness Communication (Part 1).  Property of UC Regents, B. </a:t>
            </a:r>
            <a:r>
              <a:rPr lang="en-US" dirty="0" err="1"/>
              <a:t>Calton</a:t>
            </a:r>
            <a:r>
              <a:rPr lang="en-US" dirty="0"/>
              <a:t>, B. </a:t>
            </a:r>
            <a:r>
              <a:rPr lang="en-US" dirty="0" err="1"/>
              <a:t>Sumser</a:t>
            </a:r>
            <a:r>
              <a:rPr lang="en-US" dirty="0"/>
              <a:t>, N. Saks, T. Reid, N. Shepard-Lopez</a:t>
            </a:r>
          </a:p>
        </p:txBody>
      </p:sp>
    </p:spTree>
    <p:extLst>
      <p:ext uri="{BB962C8B-B14F-4D97-AF65-F5344CB8AC3E}">
        <p14:creationId xmlns:p14="http://schemas.microsoft.com/office/powerpoint/2010/main" val="1353996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546063" cy="808963"/>
          </a:xfrm>
        </p:spPr>
        <p:txBody>
          <a:bodyPr>
            <a:normAutofit/>
          </a:bodyPr>
          <a:lstStyle/>
          <a:p>
            <a:r>
              <a:rPr lang="en-US" sz="3600" b="1" dirty="0"/>
              <a:t>And Some Bad News…</a:t>
            </a:r>
          </a:p>
        </p:txBody>
      </p:sp>
      <p:sp>
        <p:nvSpPr>
          <p:cNvPr id="3" name="Content Placeholder 2"/>
          <p:cNvSpPr>
            <a:spLocks noGrp="1"/>
          </p:cNvSpPr>
          <p:nvPr>
            <p:ph idx="1"/>
          </p:nvPr>
        </p:nvSpPr>
        <p:spPr>
          <a:xfrm>
            <a:off x="157664" y="1327038"/>
            <a:ext cx="4230733" cy="2703096"/>
          </a:xfrm>
        </p:spPr>
        <p:txBody>
          <a:bodyPr>
            <a:noAutofit/>
          </a:bodyPr>
          <a:lstStyle/>
          <a:p>
            <a:pPr>
              <a:buClr>
                <a:schemeClr val="tx1"/>
              </a:buClr>
            </a:pPr>
            <a:r>
              <a:rPr lang="en-US" dirty="0"/>
              <a:t>All disciplines lack education and confidence</a:t>
            </a:r>
          </a:p>
          <a:p>
            <a:pPr>
              <a:buClr>
                <a:schemeClr val="tx1"/>
              </a:buClr>
            </a:pPr>
            <a:r>
              <a:rPr lang="en-US" dirty="0"/>
              <a:t>Emotional cues often missed or not attended to</a:t>
            </a:r>
          </a:p>
          <a:p>
            <a:pPr>
              <a:buClr>
                <a:schemeClr val="tx1"/>
              </a:buClr>
            </a:pPr>
            <a:r>
              <a:rPr lang="en-US" dirty="0"/>
              <a:t>Clinicians talk too much, patients talk too little</a:t>
            </a:r>
          </a:p>
          <a:p>
            <a:pPr marL="0" indent="0">
              <a:buClr>
                <a:schemeClr val="accent2"/>
              </a:buClr>
              <a:buNone/>
            </a:pPr>
            <a:r>
              <a:rPr lang="en-US" sz="1200" dirty="0"/>
              <a:t>      </a:t>
            </a:r>
          </a:p>
        </p:txBody>
      </p:sp>
      <p:sp>
        <p:nvSpPr>
          <p:cNvPr id="12" name="Slide Number Placeholder 11">
            <a:extLst>
              <a:ext uri="{FF2B5EF4-FFF2-40B4-BE49-F238E27FC236}">
                <a16:creationId xmlns:a16="http://schemas.microsoft.com/office/drawing/2014/main" id="{CEB902D9-AF29-934C-9FC9-B9D1865E7C87}"/>
              </a:ext>
            </a:extLst>
          </p:cNvPr>
          <p:cNvSpPr>
            <a:spLocks noGrp="1"/>
          </p:cNvSpPr>
          <p:nvPr>
            <p:ph type="sldNum" sz="quarter" idx="12"/>
          </p:nvPr>
        </p:nvSpPr>
        <p:spPr>
          <a:xfrm>
            <a:off x="10853928" y="6356350"/>
            <a:ext cx="685800" cy="365125"/>
          </a:xfrm>
        </p:spPr>
        <p:txBody>
          <a:bodyPr>
            <a:normAutofit/>
          </a:bodyPr>
          <a:lstStyle/>
          <a:p>
            <a:pPr algn="l">
              <a:spcAft>
                <a:spcPts val="600"/>
              </a:spcAft>
            </a:pPr>
            <a:fld id="{E336767F-FF58-F74E-8990-33BE71820098}" type="slidenum">
              <a:rPr lang="en-US">
                <a:solidFill>
                  <a:srgbClr val="FFFFFF"/>
                </a:solidFill>
              </a:rPr>
              <a:pPr algn="l">
                <a:spcAft>
                  <a:spcPts val="600"/>
                </a:spcAft>
              </a:pPr>
              <a:t>7</a:t>
            </a:fld>
            <a:endParaRPr lang="en-US">
              <a:solidFill>
                <a:srgbClr val="FFFFFF"/>
              </a:solidFill>
            </a:endParaRPr>
          </a:p>
        </p:txBody>
      </p:sp>
      <p:pic>
        <p:nvPicPr>
          <p:cNvPr id="17" name="Picture 16" descr="A picture containing text, floor, measuring stick&#10;&#10;Description automatically generated">
            <a:extLst>
              <a:ext uri="{FF2B5EF4-FFF2-40B4-BE49-F238E27FC236}">
                <a16:creationId xmlns:a16="http://schemas.microsoft.com/office/drawing/2014/main" id="{3A733DA8-B67B-EE42-9FE7-803448B5697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3688" r="12797" b="-1"/>
          <a:stretch/>
        </p:blipFill>
        <p:spPr>
          <a:xfrm>
            <a:off x="4639056" y="10"/>
            <a:ext cx="7552944" cy="6857990"/>
          </a:xfrm>
          <a:prstGeom prst="rect">
            <a:avLst/>
          </a:prstGeom>
          <a:effectLst/>
        </p:spPr>
      </p:pic>
      <p:sp>
        <p:nvSpPr>
          <p:cNvPr id="4" name="Rectangle 3"/>
          <p:cNvSpPr txBox="1">
            <a:spLocks noChangeArrowheads="1"/>
          </p:cNvSpPr>
          <p:nvPr/>
        </p:nvSpPr>
        <p:spPr>
          <a:xfrm>
            <a:off x="2072153" y="1285918"/>
            <a:ext cx="7634288" cy="414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defRPr/>
            </a:pPr>
            <a:endParaRPr lang="en-US" dirty="0">
              <a:solidFill>
                <a:srgbClr val="FFFFCC"/>
              </a:solidFill>
              <a:latin typeface="Gill Sans Std Light" charset="0"/>
            </a:endParaRPr>
          </a:p>
        </p:txBody>
      </p:sp>
      <p:sp>
        <p:nvSpPr>
          <p:cNvPr id="18" name="TextBox 17">
            <a:extLst>
              <a:ext uri="{FF2B5EF4-FFF2-40B4-BE49-F238E27FC236}">
                <a16:creationId xmlns:a16="http://schemas.microsoft.com/office/drawing/2014/main" id="{867530D0-C2CE-EE48-ABEC-BA04CBF7064C}"/>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128573122@N05/1882022552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5" name="Footer Placeholder 4">
            <a:extLst>
              <a:ext uri="{FF2B5EF4-FFF2-40B4-BE49-F238E27FC236}">
                <a16:creationId xmlns:a16="http://schemas.microsoft.com/office/drawing/2014/main" id="{D8F3AB86-D16E-9145-A444-55B9A8ACD8FD}"/>
              </a:ext>
            </a:extLst>
          </p:cNvPr>
          <p:cNvSpPr>
            <a:spLocks noGrp="1"/>
          </p:cNvSpPr>
          <p:nvPr>
            <p:ph type="ftr" sz="quarter" idx="11"/>
          </p:nvPr>
        </p:nvSpPr>
        <p:spPr>
          <a:xfrm>
            <a:off x="273597" y="6292820"/>
            <a:ext cx="4230732" cy="365125"/>
          </a:xfrm>
        </p:spPr>
        <p:txBody>
          <a:bodyPr/>
          <a:lstStyle/>
          <a:p>
            <a:r>
              <a:rPr lang="en-US" dirty="0"/>
              <a:t>Serious Illness Communication (Part 1).  Property of UC Regents, B. </a:t>
            </a:r>
            <a:r>
              <a:rPr lang="en-US" dirty="0" err="1"/>
              <a:t>Calton</a:t>
            </a:r>
            <a:r>
              <a:rPr lang="en-US" dirty="0"/>
              <a:t>, B. </a:t>
            </a:r>
            <a:r>
              <a:rPr lang="en-US" dirty="0" err="1"/>
              <a:t>Sumser</a:t>
            </a:r>
            <a:r>
              <a:rPr lang="en-US" dirty="0"/>
              <a:t>, N. Saks, T. Reid, N. Shepard-Lopez</a:t>
            </a:r>
          </a:p>
        </p:txBody>
      </p:sp>
      <p:sp>
        <p:nvSpPr>
          <p:cNvPr id="6" name="Rectangle 5">
            <a:extLst>
              <a:ext uri="{FF2B5EF4-FFF2-40B4-BE49-F238E27FC236}">
                <a16:creationId xmlns:a16="http://schemas.microsoft.com/office/drawing/2014/main" id="{49000714-ED5D-5647-B672-851288687920}"/>
              </a:ext>
            </a:extLst>
          </p:cNvPr>
          <p:cNvSpPr/>
          <p:nvPr/>
        </p:nvSpPr>
        <p:spPr>
          <a:xfrm>
            <a:off x="1290828" y="4167322"/>
            <a:ext cx="6096000" cy="646331"/>
          </a:xfrm>
          <a:prstGeom prst="rect">
            <a:avLst/>
          </a:prstGeom>
        </p:spPr>
        <p:txBody>
          <a:bodyPr>
            <a:spAutoFit/>
          </a:bodyPr>
          <a:lstStyle/>
          <a:p>
            <a:pPr>
              <a:buClr>
                <a:schemeClr val="accent2"/>
              </a:buClr>
            </a:pPr>
            <a:r>
              <a:rPr lang="en-US" dirty="0"/>
              <a:t>(Anderson 2011, Levinson 2000, </a:t>
            </a:r>
          </a:p>
          <a:p>
            <a:pPr>
              <a:buClr>
                <a:schemeClr val="accent2"/>
              </a:buClr>
            </a:pPr>
            <a:r>
              <a:rPr lang="en-US" dirty="0"/>
              <a:t>        </a:t>
            </a:r>
            <a:r>
              <a:rPr lang="en-US" dirty="0" err="1"/>
              <a:t>Ury</a:t>
            </a:r>
            <a:r>
              <a:rPr lang="en-US" dirty="0"/>
              <a:t> 2003, Wittenberg 2016)</a:t>
            </a:r>
          </a:p>
        </p:txBody>
      </p:sp>
    </p:spTree>
    <p:extLst>
      <p:ext uri="{BB962C8B-B14F-4D97-AF65-F5344CB8AC3E}">
        <p14:creationId xmlns:p14="http://schemas.microsoft.com/office/powerpoint/2010/main" val="38340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369" y="93622"/>
            <a:ext cx="8437262" cy="1143000"/>
          </a:xfrm>
        </p:spPr>
        <p:txBody>
          <a:bodyPr>
            <a:normAutofit/>
          </a:bodyPr>
          <a:lstStyle/>
          <a:p>
            <a:r>
              <a:rPr lang="en-US" sz="3600" b="1" dirty="0">
                <a:ea typeface="Arial" charset="0"/>
                <a:cs typeface="Arial" charset="0"/>
              </a:rPr>
              <a:t>What Most Patients (and Families) Want</a:t>
            </a:r>
          </a:p>
        </p:txBody>
      </p:sp>
      <p:sp>
        <p:nvSpPr>
          <p:cNvPr id="3" name="Content Placeholder 2"/>
          <p:cNvSpPr>
            <a:spLocks noGrp="1"/>
          </p:cNvSpPr>
          <p:nvPr>
            <p:ph idx="1"/>
          </p:nvPr>
        </p:nvSpPr>
        <p:spPr>
          <a:xfrm>
            <a:off x="693420" y="1318994"/>
            <a:ext cx="6012180" cy="4794694"/>
          </a:xfrm>
        </p:spPr>
        <p:txBody>
          <a:bodyPr>
            <a:normAutofit/>
          </a:bodyPr>
          <a:lstStyle/>
          <a:p>
            <a:pPr>
              <a:lnSpc>
                <a:spcPct val="90000"/>
              </a:lnSpc>
              <a:buClr>
                <a:schemeClr val="tx1"/>
              </a:buClr>
            </a:pPr>
            <a:r>
              <a:rPr lang="en-US" sz="2400" dirty="0">
                <a:cs typeface="Calibri"/>
              </a:rPr>
              <a:t>Clinicians to bring up EOL issues</a:t>
            </a:r>
          </a:p>
          <a:p>
            <a:pPr>
              <a:lnSpc>
                <a:spcPct val="90000"/>
              </a:lnSpc>
              <a:buClr>
                <a:schemeClr val="tx1"/>
              </a:buClr>
            </a:pPr>
            <a:r>
              <a:rPr lang="en-US" sz="2400" dirty="0">
                <a:cs typeface="Calibri"/>
              </a:rPr>
              <a:t>Clinicians who are available and willing to talk AND listen</a:t>
            </a:r>
          </a:p>
          <a:p>
            <a:pPr>
              <a:lnSpc>
                <a:spcPct val="90000"/>
              </a:lnSpc>
              <a:buClr>
                <a:schemeClr val="tx1"/>
              </a:buClr>
            </a:pPr>
            <a:r>
              <a:rPr lang="en-US" sz="2400" dirty="0">
                <a:cs typeface="Calibri"/>
              </a:rPr>
              <a:t>Timely and clear information</a:t>
            </a:r>
          </a:p>
          <a:p>
            <a:pPr>
              <a:lnSpc>
                <a:spcPct val="90000"/>
              </a:lnSpc>
              <a:buClr>
                <a:schemeClr val="tx1"/>
              </a:buClr>
            </a:pPr>
            <a:r>
              <a:rPr lang="en-US" sz="2400" dirty="0">
                <a:cs typeface="Calibri"/>
              </a:rPr>
              <a:t>Prognostic information</a:t>
            </a:r>
          </a:p>
          <a:p>
            <a:pPr>
              <a:lnSpc>
                <a:spcPct val="90000"/>
              </a:lnSpc>
              <a:buClr>
                <a:schemeClr val="tx1"/>
              </a:buClr>
            </a:pPr>
            <a:r>
              <a:rPr lang="en-US" sz="2400" dirty="0">
                <a:cs typeface="Calibri"/>
              </a:rPr>
              <a:t>Give bad news sensitively</a:t>
            </a:r>
          </a:p>
          <a:p>
            <a:pPr>
              <a:lnSpc>
                <a:spcPct val="90000"/>
              </a:lnSpc>
              <a:buClr>
                <a:schemeClr val="tx1"/>
              </a:buClr>
            </a:pPr>
            <a:r>
              <a:rPr lang="en-US" sz="2400" dirty="0">
                <a:cs typeface="Calibri"/>
              </a:rPr>
              <a:t>Encourage questions</a:t>
            </a:r>
          </a:p>
          <a:p>
            <a:pPr>
              <a:lnSpc>
                <a:spcPct val="90000"/>
              </a:lnSpc>
              <a:buClr>
                <a:schemeClr val="tx1"/>
              </a:buClr>
            </a:pPr>
            <a:r>
              <a:rPr lang="en-US" sz="2400" dirty="0">
                <a:cs typeface="Calibri"/>
              </a:rPr>
              <a:t>Control over the timing of conversation</a:t>
            </a:r>
          </a:p>
          <a:p>
            <a:pPr>
              <a:lnSpc>
                <a:spcPct val="90000"/>
              </a:lnSpc>
              <a:buClr>
                <a:schemeClr val="tx1"/>
              </a:buClr>
            </a:pPr>
            <a:r>
              <a:rPr lang="en-US" sz="2400" dirty="0">
                <a:cs typeface="Calibri"/>
              </a:rPr>
              <a:t>Being an active participant in decision-making, but want recommendations</a:t>
            </a:r>
          </a:p>
          <a:p>
            <a:pPr marL="0" indent="0">
              <a:buClr>
                <a:schemeClr val="accent2"/>
              </a:buClr>
              <a:buNone/>
            </a:pPr>
            <a:r>
              <a:rPr lang="en-US" sz="1200" dirty="0"/>
              <a:t>                                                 (</a:t>
            </a:r>
            <a:r>
              <a:rPr lang="en-US" sz="1200" dirty="0" err="1"/>
              <a:t>Butow</a:t>
            </a:r>
            <a:r>
              <a:rPr lang="en-US" sz="1200" dirty="0"/>
              <a:t> 2002, Gold 2009, </a:t>
            </a:r>
            <a:r>
              <a:rPr lang="en-US" sz="1200" dirty="0" err="1"/>
              <a:t>Steinhauser</a:t>
            </a:r>
            <a:r>
              <a:rPr lang="en-US" sz="1200" dirty="0"/>
              <a:t> 2001, </a:t>
            </a:r>
            <a:r>
              <a:rPr lang="en-US" sz="1200" dirty="0" err="1"/>
              <a:t>Wenrich</a:t>
            </a:r>
            <a:r>
              <a:rPr lang="en-US" sz="1200" dirty="0"/>
              <a:t> 2001)</a:t>
            </a:r>
          </a:p>
        </p:txBody>
      </p:sp>
      <p:sp>
        <p:nvSpPr>
          <p:cNvPr id="9" name="Slide Number Placeholder 8">
            <a:extLst>
              <a:ext uri="{FF2B5EF4-FFF2-40B4-BE49-F238E27FC236}">
                <a16:creationId xmlns:a16="http://schemas.microsoft.com/office/drawing/2014/main" id="{A43245F4-1E0F-AC43-8540-0563D14CD898}"/>
              </a:ext>
            </a:extLst>
          </p:cNvPr>
          <p:cNvSpPr>
            <a:spLocks noGrp="1"/>
          </p:cNvSpPr>
          <p:nvPr>
            <p:ph type="sldNum" sz="quarter" idx="12"/>
          </p:nvPr>
        </p:nvSpPr>
        <p:spPr/>
        <p:txBody>
          <a:bodyPr/>
          <a:lstStyle/>
          <a:p>
            <a:fld id="{E336767F-FF58-F74E-8990-33BE71820098}" type="slidenum">
              <a:rPr lang="en-US" smtClean="0"/>
              <a:t>8</a:t>
            </a:fld>
            <a:endParaRPr lang="en-US"/>
          </a:p>
        </p:txBody>
      </p:sp>
      <p:pic>
        <p:nvPicPr>
          <p:cNvPr id="14" name="Picture 13" descr="A picture containing person, floor, indoor&#10;&#10;Description automatically generated">
            <a:extLst>
              <a:ext uri="{FF2B5EF4-FFF2-40B4-BE49-F238E27FC236}">
                <a16:creationId xmlns:a16="http://schemas.microsoft.com/office/drawing/2014/main" id="{58E49971-D067-BA4F-910B-94636DC2A00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05600" y="1763217"/>
            <a:ext cx="4977859" cy="3434723"/>
          </a:xfrm>
          <a:prstGeom prst="rect">
            <a:avLst/>
          </a:prstGeom>
        </p:spPr>
      </p:pic>
      <p:sp>
        <p:nvSpPr>
          <p:cNvPr id="15" name="TextBox 14">
            <a:extLst>
              <a:ext uri="{FF2B5EF4-FFF2-40B4-BE49-F238E27FC236}">
                <a16:creationId xmlns:a16="http://schemas.microsoft.com/office/drawing/2014/main" id="{79CE9D7D-334B-834A-BBEB-FF8D006298FD}"/>
              </a:ext>
            </a:extLst>
          </p:cNvPr>
          <p:cNvSpPr txBox="1"/>
          <p:nvPr/>
        </p:nvSpPr>
        <p:spPr>
          <a:xfrm>
            <a:off x="8610600" y="5440602"/>
            <a:ext cx="4083619" cy="230832"/>
          </a:xfrm>
          <a:prstGeom prst="rect">
            <a:avLst/>
          </a:prstGeom>
          <a:noFill/>
        </p:spPr>
        <p:txBody>
          <a:bodyPr wrap="square" rtlCol="0">
            <a:spAutoFit/>
          </a:bodyPr>
          <a:lstStyle/>
          <a:p>
            <a:r>
              <a:rPr lang="en-US" sz="900" dirty="0">
                <a:hlinkClick r:id="rId4" tooltip="https://en.wikipedia.org/wiki/Frailty_syndrome"/>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5" name="Footer Placeholder 4">
            <a:extLst>
              <a:ext uri="{FF2B5EF4-FFF2-40B4-BE49-F238E27FC236}">
                <a16:creationId xmlns:a16="http://schemas.microsoft.com/office/drawing/2014/main" id="{4E9A1DA2-C902-9C41-BDAA-64AD83062BE8}"/>
              </a:ext>
            </a:extLst>
          </p:cNvPr>
          <p:cNvSpPr>
            <a:spLocks noGrp="1"/>
          </p:cNvSpPr>
          <p:nvPr>
            <p:ph type="ftr" sz="quarter" idx="11"/>
          </p:nvPr>
        </p:nvSpPr>
        <p:spPr>
          <a:xfrm>
            <a:off x="4038599" y="6356350"/>
            <a:ext cx="4233203" cy="365125"/>
          </a:xfrm>
        </p:spPr>
        <p:txBody>
          <a:bodyPr/>
          <a:lstStyle/>
          <a:p>
            <a:r>
              <a:rPr lang="en-US" dirty="0"/>
              <a:t>Serious Illness Communication (Part 1).  Property of UC Regents, B. </a:t>
            </a:r>
            <a:r>
              <a:rPr lang="en-US" dirty="0" err="1"/>
              <a:t>Calton</a:t>
            </a:r>
            <a:r>
              <a:rPr lang="en-US" dirty="0"/>
              <a:t>, B. </a:t>
            </a:r>
            <a:r>
              <a:rPr lang="en-US" dirty="0" err="1"/>
              <a:t>Sumser</a:t>
            </a:r>
            <a:r>
              <a:rPr lang="en-US" dirty="0"/>
              <a:t>, N. Saks, T. Reid, N. Shepard-Lopez</a:t>
            </a:r>
          </a:p>
        </p:txBody>
      </p:sp>
    </p:spTree>
    <p:extLst>
      <p:ext uri="{BB962C8B-B14F-4D97-AF65-F5344CB8AC3E}">
        <p14:creationId xmlns:p14="http://schemas.microsoft.com/office/powerpoint/2010/main" val="9064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A6E05-5CCC-EC49-A861-9A4B0D733320}"/>
              </a:ext>
            </a:extLst>
          </p:cNvPr>
          <p:cNvSpPr>
            <a:spLocks noGrp="1"/>
          </p:cNvSpPr>
          <p:nvPr>
            <p:ph type="title"/>
          </p:nvPr>
        </p:nvSpPr>
        <p:spPr/>
        <p:txBody>
          <a:bodyPr/>
          <a:lstStyle/>
          <a:p>
            <a:r>
              <a:rPr lang="en-US" dirty="0"/>
              <a:t>Four Communication Skills to Master</a:t>
            </a:r>
          </a:p>
        </p:txBody>
      </p:sp>
      <p:sp>
        <p:nvSpPr>
          <p:cNvPr id="3" name="Content Placeholder 2">
            <a:extLst>
              <a:ext uri="{FF2B5EF4-FFF2-40B4-BE49-F238E27FC236}">
                <a16:creationId xmlns:a16="http://schemas.microsoft.com/office/drawing/2014/main" id="{41511100-03B3-744E-A88B-C4C8D0AE92A5}"/>
              </a:ext>
            </a:extLst>
          </p:cNvPr>
          <p:cNvSpPr>
            <a:spLocks noGrp="1"/>
          </p:cNvSpPr>
          <p:nvPr>
            <p:ph idx="1"/>
          </p:nvPr>
        </p:nvSpPr>
        <p:spPr>
          <a:xfrm>
            <a:off x="838200" y="2141537"/>
            <a:ext cx="10515600" cy="4351338"/>
          </a:xfrm>
        </p:spPr>
        <p:txBody>
          <a:bodyPr>
            <a:normAutofit/>
          </a:bodyPr>
          <a:lstStyle/>
          <a:p>
            <a:r>
              <a:rPr lang="en-US" sz="3600" dirty="0"/>
              <a:t>Asking for Permission</a:t>
            </a:r>
          </a:p>
          <a:p>
            <a:r>
              <a:rPr lang="en-US" sz="3600" dirty="0"/>
              <a:t>Ask-Tell-Ask</a:t>
            </a:r>
          </a:p>
          <a:p>
            <a:r>
              <a:rPr lang="en-US" sz="3600" dirty="0"/>
              <a:t>“I wish”</a:t>
            </a:r>
          </a:p>
          <a:p>
            <a:r>
              <a:rPr lang="en-US" sz="3600" dirty="0"/>
              <a:t>NURSE for Responding to Emotion</a:t>
            </a:r>
          </a:p>
        </p:txBody>
      </p:sp>
      <p:sp>
        <p:nvSpPr>
          <p:cNvPr id="4" name="Slide Number Placeholder 3">
            <a:extLst>
              <a:ext uri="{FF2B5EF4-FFF2-40B4-BE49-F238E27FC236}">
                <a16:creationId xmlns:a16="http://schemas.microsoft.com/office/drawing/2014/main" id="{1E772EDC-0BC2-0A45-8009-CC8B91BBCD21}"/>
              </a:ext>
            </a:extLst>
          </p:cNvPr>
          <p:cNvSpPr>
            <a:spLocks noGrp="1"/>
          </p:cNvSpPr>
          <p:nvPr>
            <p:ph type="sldNum" sz="quarter" idx="12"/>
          </p:nvPr>
        </p:nvSpPr>
        <p:spPr/>
        <p:txBody>
          <a:bodyPr/>
          <a:lstStyle/>
          <a:p>
            <a:fld id="{E336767F-FF58-F74E-8990-33BE71820098}" type="slidenum">
              <a:rPr lang="en-US" smtClean="0"/>
              <a:t>9</a:t>
            </a:fld>
            <a:endParaRPr lang="en-US"/>
          </a:p>
        </p:txBody>
      </p:sp>
      <p:sp>
        <p:nvSpPr>
          <p:cNvPr id="5" name="Footer Placeholder 4">
            <a:extLst>
              <a:ext uri="{FF2B5EF4-FFF2-40B4-BE49-F238E27FC236}">
                <a16:creationId xmlns:a16="http://schemas.microsoft.com/office/drawing/2014/main" id="{DD7C0B29-4B66-984B-82D5-AE0316083600}"/>
              </a:ext>
            </a:extLst>
          </p:cNvPr>
          <p:cNvSpPr>
            <a:spLocks noGrp="1"/>
          </p:cNvSpPr>
          <p:nvPr>
            <p:ph type="ftr" sz="quarter" idx="11"/>
          </p:nvPr>
        </p:nvSpPr>
        <p:spPr/>
        <p:txBody>
          <a:bodyPr/>
          <a:lstStyle/>
          <a:p>
            <a:r>
              <a:rPr lang="en-US"/>
              <a:t>Serious Illness Communication (Part 1).  Property of UC Regents, B. Calton, B. Sumser, N. Saks, T. Reid, N. Shepard-Lopez</a:t>
            </a:r>
          </a:p>
        </p:txBody>
      </p:sp>
    </p:spTree>
    <p:extLst>
      <p:ext uri="{BB962C8B-B14F-4D97-AF65-F5344CB8AC3E}">
        <p14:creationId xmlns:p14="http://schemas.microsoft.com/office/powerpoint/2010/main" val="1546107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17527</TotalTime>
  <Words>2843</Words>
  <Application>Microsoft Macintosh PowerPoint</Application>
  <PresentationFormat>Widescreen</PresentationFormat>
  <Paragraphs>240</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Gill Sans Std Light</vt:lpstr>
      <vt:lpstr>LucidaGrande</vt:lpstr>
      <vt:lpstr>Times</vt:lpstr>
      <vt:lpstr>Wingdings</vt:lpstr>
      <vt:lpstr>Office Theme</vt:lpstr>
      <vt:lpstr>Primary Palliative Care Education     Serious Illness Communication  (Part 1) </vt:lpstr>
      <vt:lpstr>Module Objectives</vt:lpstr>
      <vt:lpstr>For Reflection  What do you already do well in terms of communication?  </vt:lpstr>
      <vt:lpstr>For Reflection  How does your discipline impact (or not impact) how you view your role in communicating with seriously ill patients and families? </vt:lpstr>
      <vt:lpstr>Guiding Principles and Practices </vt:lpstr>
      <vt:lpstr>The Good News!</vt:lpstr>
      <vt:lpstr>And Some Bad News…</vt:lpstr>
      <vt:lpstr>What Most Patients (and Families) Want</vt:lpstr>
      <vt:lpstr>Four Communication Skills to Master</vt:lpstr>
      <vt:lpstr>Asking for Permission</vt:lpstr>
      <vt:lpstr>Ask-Tell-Ask</vt:lpstr>
      <vt:lpstr>“I Wish”</vt:lpstr>
      <vt:lpstr>Responding to Emotions</vt:lpstr>
      <vt:lpstr>PowerPoint Presentation</vt:lpstr>
      <vt:lpstr>Video Review</vt:lpstr>
      <vt:lpstr>PowerPoint Presentation</vt:lpstr>
      <vt:lpstr>PowerPoint Presentation</vt:lpstr>
      <vt:lpstr>Questions?  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Palliative Care Education     Introduction to Palliative Care </dc:title>
  <dc:creator>Brook Calton</dc:creator>
  <cp:lastModifiedBy>Calton, Brook</cp:lastModifiedBy>
  <cp:revision>34</cp:revision>
  <dcterms:created xsi:type="dcterms:W3CDTF">2021-02-02T20:40:34Z</dcterms:created>
  <dcterms:modified xsi:type="dcterms:W3CDTF">2022-04-13T16:48:48Z</dcterms:modified>
</cp:coreProperties>
</file>