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5" r:id="rId1"/>
  </p:sldMasterIdLst>
  <p:notesMasterIdLst>
    <p:notesMasterId r:id="rId21"/>
  </p:notesMasterIdLst>
  <p:sldIdLst>
    <p:sldId id="277" r:id="rId2"/>
    <p:sldId id="279" r:id="rId3"/>
    <p:sldId id="311" r:id="rId4"/>
    <p:sldId id="293" r:id="rId5"/>
    <p:sldId id="324" r:id="rId6"/>
    <p:sldId id="284" r:id="rId7"/>
    <p:sldId id="325" r:id="rId8"/>
    <p:sldId id="323" r:id="rId9"/>
    <p:sldId id="317" r:id="rId10"/>
    <p:sldId id="326" r:id="rId11"/>
    <p:sldId id="297" r:id="rId12"/>
    <p:sldId id="333" r:id="rId13"/>
    <p:sldId id="334" r:id="rId14"/>
    <p:sldId id="336" r:id="rId15"/>
    <p:sldId id="319" r:id="rId16"/>
    <p:sldId id="335" r:id="rId17"/>
    <p:sldId id="289" r:id="rId18"/>
    <p:sldId id="295" r:id="rId19"/>
    <p:sldId id="33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lton, Brook" initials="CB" lastIdx="6" clrIdx="0">
    <p:extLst>
      <p:ext uri="{19B8F6BF-5375-455C-9EA6-DF929625EA0E}">
        <p15:presenceInfo xmlns:p15="http://schemas.microsoft.com/office/powerpoint/2012/main" userId="S::brook.calton@ucsf.edu::2b97c058-8a14-4a63-b2aa-7c473714690f" providerId="AD"/>
      </p:ext>
    </p:extLst>
  </p:cmAuthor>
  <p:cmAuthor id="2" name="Brook Calton" initials="BC" lastIdx="11" clrIdx="1">
    <p:extLst>
      <p:ext uri="{19B8F6BF-5375-455C-9EA6-DF929625EA0E}">
        <p15:presenceInfo xmlns:p15="http://schemas.microsoft.com/office/powerpoint/2012/main" userId="37714ef2381bc9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99"/>
    <p:restoredTop sz="72664"/>
  </p:normalViewPr>
  <p:slideViewPr>
    <p:cSldViewPr snapToGrid="0" snapToObjects="1">
      <p:cViewPr varScale="1">
        <p:scale>
          <a:sx n="78" d="100"/>
          <a:sy n="78" d="100"/>
        </p:scale>
        <p:origin x="13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2-02T14:34:57.290" idx="8">
    <p:pos x="7523" y="3723"/>
    <p:text>Check reference; bullets to black</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772908-4868-49EC-9440-5327939698A6}"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AD8ACC92-9599-4131-B063-16F1008C8191}">
      <dgm:prSet phldrT="[Text]"/>
      <dgm:spPr/>
      <dgm:t>
        <a:bodyPr/>
        <a:lstStyle/>
        <a:p>
          <a:r>
            <a:rPr lang="en-US"/>
            <a:t>1. Know Your Patient</a:t>
          </a:r>
        </a:p>
      </dgm:t>
    </dgm:pt>
    <dgm:pt modelId="{12674F70-9072-49EB-A0D6-A403C3A4E184}" type="parTrans" cxnId="{E4450C2C-552B-4045-B648-6B4BEF1409B4}">
      <dgm:prSet/>
      <dgm:spPr/>
      <dgm:t>
        <a:bodyPr/>
        <a:lstStyle/>
        <a:p>
          <a:endParaRPr lang="en-US"/>
        </a:p>
      </dgm:t>
    </dgm:pt>
    <dgm:pt modelId="{40B7498C-B6AD-4C2B-AD70-A2B086DB88BD}" type="sibTrans" cxnId="{E4450C2C-552B-4045-B648-6B4BEF1409B4}">
      <dgm:prSet/>
      <dgm:spPr/>
      <dgm:t>
        <a:bodyPr/>
        <a:lstStyle/>
        <a:p>
          <a:endParaRPr lang="en-US"/>
        </a:p>
      </dgm:t>
    </dgm:pt>
    <dgm:pt modelId="{568508C7-756D-4DA7-9761-A89DE3116AE4}">
      <dgm:prSet phldrT="[Text]"/>
      <dgm:spPr/>
      <dgm:t>
        <a:bodyPr/>
        <a:lstStyle/>
        <a:p>
          <a:r>
            <a:rPr lang="en-US"/>
            <a:t>2. Ask for Permission</a:t>
          </a:r>
        </a:p>
      </dgm:t>
    </dgm:pt>
    <dgm:pt modelId="{019B2948-7D50-41B7-B9B6-495CBFF267AA}" type="parTrans" cxnId="{4789FC48-B382-4131-B434-06C87DFD1E37}">
      <dgm:prSet/>
      <dgm:spPr/>
      <dgm:t>
        <a:bodyPr/>
        <a:lstStyle/>
        <a:p>
          <a:endParaRPr lang="en-US"/>
        </a:p>
      </dgm:t>
    </dgm:pt>
    <dgm:pt modelId="{EAE66B45-FAAB-48D7-9F08-93C02251256E}" type="sibTrans" cxnId="{4789FC48-B382-4131-B434-06C87DFD1E37}">
      <dgm:prSet/>
      <dgm:spPr/>
      <dgm:t>
        <a:bodyPr/>
        <a:lstStyle/>
        <a:p>
          <a:endParaRPr lang="en-US"/>
        </a:p>
      </dgm:t>
    </dgm:pt>
    <dgm:pt modelId="{00A3FBDC-FEE9-4446-8D70-9333F633639F}">
      <dgm:prSet phldrT="[Text]"/>
      <dgm:spPr/>
      <dgm:t>
        <a:bodyPr/>
        <a:lstStyle/>
        <a:p>
          <a:r>
            <a:rPr lang="en-US"/>
            <a:t>3. Identify a Surrogate</a:t>
          </a:r>
        </a:p>
      </dgm:t>
    </dgm:pt>
    <dgm:pt modelId="{D750540E-5D36-4F7B-B334-52FC02F50D42}" type="parTrans" cxnId="{DDE49A4D-C519-41E2-B922-ADF7D00C9EC5}">
      <dgm:prSet/>
      <dgm:spPr/>
      <dgm:t>
        <a:bodyPr/>
        <a:lstStyle/>
        <a:p>
          <a:endParaRPr lang="en-US"/>
        </a:p>
      </dgm:t>
    </dgm:pt>
    <dgm:pt modelId="{A4754B71-DB52-4452-B7CF-82280264B9A6}" type="sibTrans" cxnId="{DDE49A4D-C519-41E2-B922-ADF7D00C9EC5}">
      <dgm:prSet/>
      <dgm:spPr/>
      <dgm:t>
        <a:bodyPr/>
        <a:lstStyle/>
        <a:p>
          <a:endParaRPr lang="en-US"/>
        </a:p>
      </dgm:t>
    </dgm:pt>
    <dgm:pt modelId="{B6480657-B075-4271-8687-0605BD378516}">
      <dgm:prSet phldrT="[Text]"/>
      <dgm:spPr/>
      <dgm:t>
        <a:bodyPr/>
        <a:lstStyle/>
        <a:p>
          <a:r>
            <a:rPr lang="en-US"/>
            <a:t>4. Shared Decision-Making</a:t>
          </a:r>
        </a:p>
      </dgm:t>
    </dgm:pt>
    <dgm:pt modelId="{51E56FED-0426-4C7F-B3ED-C1A6753CE4A2}" type="parTrans" cxnId="{EAAF6637-5C50-4E5C-A392-8C6DE683716D}">
      <dgm:prSet/>
      <dgm:spPr/>
      <dgm:t>
        <a:bodyPr/>
        <a:lstStyle/>
        <a:p>
          <a:endParaRPr lang="en-US"/>
        </a:p>
      </dgm:t>
    </dgm:pt>
    <dgm:pt modelId="{FC8A4D81-D697-46DB-B07F-20BC97CB4F06}" type="sibTrans" cxnId="{EAAF6637-5C50-4E5C-A392-8C6DE683716D}">
      <dgm:prSet/>
      <dgm:spPr/>
      <dgm:t>
        <a:bodyPr/>
        <a:lstStyle/>
        <a:p>
          <a:endParaRPr lang="en-US"/>
        </a:p>
      </dgm:t>
    </dgm:pt>
    <dgm:pt modelId="{BC8A7EEC-5516-4605-A2AD-BD62237DFD55}">
      <dgm:prSet phldrT="[Text]"/>
      <dgm:spPr/>
      <dgm:t>
        <a:bodyPr/>
        <a:lstStyle/>
        <a:p>
          <a:r>
            <a:rPr lang="en-US"/>
            <a:t>5. Goals &amp; Values</a:t>
          </a:r>
        </a:p>
      </dgm:t>
    </dgm:pt>
    <dgm:pt modelId="{EBC777F2-00CD-4D4B-9FE0-2845A0FA14AF}" type="parTrans" cxnId="{0CBB852F-56F7-48D9-8C0F-2BA41EDC06D5}">
      <dgm:prSet/>
      <dgm:spPr/>
      <dgm:t>
        <a:bodyPr/>
        <a:lstStyle/>
        <a:p>
          <a:endParaRPr lang="en-US"/>
        </a:p>
      </dgm:t>
    </dgm:pt>
    <dgm:pt modelId="{DF3FB1A2-A2F1-4D47-9926-D7E0001909B0}" type="sibTrans" cxnId="{0CBB852F-56F7-48D9-8C0F-2BA41EDC06D5}">
      <dgm:prSet/>
      <dgm:spPr/>
      <dgm:t>
        <a:bodyPr/>
        <a:lstStyle/>
        <a:p>
          <a:endParaRPr lang="en-US"/>
        </a:p>
      </dgm:t>
    </dgm:pt>
    <dgm:pt modelId="{B333A3E3-2898-47E4-AC90-49AC4144C66D}">
      <dgm:prSet phldrT="[Text]"/>
      <dgm:spPr/>
      <dgm:t>
        <a:bodyPr/>
        <a:lstStyle/>
        <a:p>
          <a:r>
            <a:rPr lang="en-US"/>
            <a:t>6. Experience with Illness</a:t>
          </a:r>
        </a:p>
      </dgm:t>
    </dgm:pt>
    <dgm:pt modelId="{49D8E58B-EDFA-4660-A838-B153B1455AF9}" type="parTrans" cxnId="{3D2CACA1-9E05-49E3-9A9C-4E6AF9C614EC}">
      <dgm:prSet/>
      <dgm:spPr/>
      <dgm:t>
        <a:bodyPr/>
        <a:lstStyle/>
        <a:p>
          <a:endParaRPr lang="en-US"/>
        </a:p>
      </dgm:t>
    </dgm:pt>
    <dgm:pt modelId="{31C66ADC-9D38-451C-AF07-7477ABFE7C2E}" type="sibTrans" cxnId="{3D2CACA1-9E05-49E3-9A9C-4E6AF9C614EC}">
      <dgm:prSet/>
      <dgm:spPr/>
      <dgm:t>
        <a:bodyPr/>
        <a:lstStyle/>
        <a:p>
          <a:endParaRPr lang="en-US"/>
        </a:p>
      </dgm:t>
    </dgm:pt>
    <dgm:pt modelId="{ED3B13D6-563D-4088-888E-16A48BAB4670}">
      <dgm:prSet phldrT="[Text]"/>
      <dgm:spPr/>
      <dgm:t>
        <a:bodyPr/>
        <a:lstStyle/>
        <a:p>
          <a:r>
            <a:rPr lang="en-US"/>
            <a:t>7. Communicate &amp; Document</a:t>
          </a:r>
        </a:p>
      </dgm:t>
    </dgm:pt>
    <dgm:pt modelId="{CB9977EC-2A44-486B-929C-827674484AAE}" type="parTrans" cxnId="{DA5A02C3-2C46-4821-8F46-A8939817E41F}">
      <dgm:prSet/>
      <dgm:spPr/>
      <dgm:t>
        <a:bodyPr/>
        <a:lstStyle/>
        <a:p>
          <a:endParaRPr lang="en-US"/>
        </a:p>
      </dgm:t>
    </dgm:pt>
    <dgm:pt modelId="{31D7CCC3-3A68-4AE7-ADEA-9A3407447259}" type="sibTrans" cxnId="{DA5A02C3-2C46-4821-8F46-A8939817E41F}">
      <dgm:prSet/>
      <dgm:spPr/>
      <dgm:t>
        <a:bodyPr/>
        <a:lstStyle/>
        <a:p>
          <a:endParaRPr lang="en-US"/>
        </a:p>
      </dgm:t>
    </dgm:pt>
    <dgm:pt modelId="{C4AC2B1F-309C-5B45-B6B2-D232DE884033}" type="pres">
      <dgm:prSet presAssocID="{1F772908-4868-49EC-9440-5327939698A6}" presName="vert0" presStyleCnt="0">
        <dgm:presLayoutVars>
          <dgm:dir/>
          <dgm:animOne val="branch"/>
          <dgm:animLvl val="lvl"/>
        </dgm:presLayoutVars>
      </dgm:prSet>
      <dgm:spPr/>
    </dgm:pt>
    <dgm:pt modelId="{F05FC049-D925-FF44-8011-D172F44DC9F6}" type="pres">
      <dgm:prSet presAssocID="{AD8ACC92-9599-4131-B063-16F1008C8191}" presName="thickLine" presStyleLbl="alignNode1" presStyleIdx="0" presStyleCnt="7"/>
      <dgm:spPr/>
    </dgm:pt>
    <dgm:pt modelId="{C34643E9-0B05-594E-95B0-111E23C8009B}" type="pres">
      <dgm:prSet presAssocID="{AD8ACC92-9599-4131-B063-16F1008C8191}" presName="horz1" presStyleCnt="0"/>
      <dgm:spPr/>
    </dgm:pt>
    <dgm:pt modelId="{A7F2E85E-16F9-6242-9AD6-991A506FD7FB}" type="pres">
      <dgm:prSet presAssocID="{AD8ACC92-9599-4131-B063-16F1008C8191}" presName="tx1" presStyleLbl="revTx" presStyleIdx="0" presStyleCnt="7"/>
      <dgm:spPr/>
    </dgm:pt>
    <dgm:pt modelId="{B074F24E-2EC1-B048-8CA0-51393839EE74}" type="pres">
      <dgm:prSet presAssocID="{AD8ACC92-9599-4131-B063-16F1008C8191}" presName="vert1" presStyleCnt="0"/>
      <dgm:spPr/>
    </dgm:pt>
    <dgm:pt modelId="{B17B8ACF-5BFD-B049-8DCC-7AB2275FABA4}" type="pres">
      <dgm:prSet presAssocID="{568508C7-756D-4DA7-9761-A89DE3116AE4}" presName="thickLine" presStyleLbl="alignNode1" presStyleIdx="1" presStyleCnt="7"/>
      <dgm:spPr/>
    </dgm:pt>
    <dgm:pt modelId="{DE15ABED-FD92-A144-812F-F79BB85E665B}" type="pres">
      <dgm:prSet presAssocID="{568508C7-756D-4DA7-9761-A89DE3116AE4}" presName="horz1" presStyleCnt="0"/>
      <dgm:spPr/>
    </dgm:pt>
    <dgm:pt modelId="{012A1E49-810F-474E-91A7-66F37354C683}" type="pres">
      <dgm:prSet presAssocID="{568508C7-756D-4DA7-9761-A89DE3116AE4}" presName="tx1" presStyleLbl="revTx" presStyleIdx="1" presStyleCnt="7"/>
      <dgm:spPr/>
    </dgm:pt>
    <dgm:pt modelId="{080EAB9D-FC6A-5141-9211-F8B7BF03915C}" type="pres">
      <dgm:prSet presAssocID="{568508C7-756D-4DA7-9761-A89DE3116AE4}" presName="vert1" presStyleCnt="0"/>
      <dgm:spPr/>
    </dgm:pt>
    <dgm:pt modelId="{A21EFF36-FE36-334B-96D4-AF219D841A31}" type="pres">
      <dgm:prSet presAssocID="{00A3FBDC-FEE9-4446-8D70-9333F633639F}" presName="thickLine" presStyleLbl="alignNode1" presStyleIdx="2" presStyleCnt="7"/>
      <dgm:spPr/>
    </dgm:pt>
    <dgm:pt modelId="{479280ED-CFFC-CE42-B725-77333E67B10A}" type="pres">
      <dgm:prSet presAssocID="{00A3FBDC-FEE9-4446-8D70-9333F633639F}" presName="horz1" presStyleCnt="0"/>
      <dgm:spPr/>
    </dgm:pt>
    <dgm:pt modelId="{F5C9A226-EF52-7743-97FB-D33CF651F83D}" type="pres">
      <dgm:prSet presAssocID="{00A3FBDC-FEE9-4446-8D70-9333F633639F}" presName="tx1" presStyleLbl="revTx" presStyleIdx="2" presStyleCnt="7"/>
      <dgm:spPr/>
    </dgm:pt>
    <dgm:pt modelId="{B48043D8-8A88-9441-8057-1980ED66DDF6}" type="pres">
      <dgm:prSet presAssocID="{00A3FBDC-FEE9-4446-8D70-9333F633639F}" presName="vert1" presStyleCnt="0"/>
      <dgm:spPr/>
    </dgm:pt>
    <dgm:pt modelId="{64239D48-CAC9-414E-B023-674A08439DBC}" type="pres">
      <dgm:prSet presAssocID="{B6480657-B075-4271-8687-0605BD378516}" presName="thickLine" presStyleLbl="alignNode1" presStyleIdx="3" presStyleCnt="7"/>
      <dgm:spPr/>
    </dgm:pt>
    <dgm:pt modelId="{6BDB6D36-156D-BB43-9964-40D9DD394253}" type="pres">
      <dgm:prSet presAssocID="{B6480657-B075-4271-8687-0605BD378516}" presName="horz1" presStyleCnt="0"/>
      <dgm:spPr/>
    </dgm:pt>
    <dgm:pt modelId="{7F5AB4C3-7563-DE41-95DC-D1C687F9007B}" type="pres">
      <dgm:prSet presAssocID="{B6480657-B075-4271-8687-0605BD378516}" presName="tx1" presStyleLbl="revTx" presStyleIdx="3" presStyleCnt="7"/>
      <dgm:spPr/>
    </dgm:pt>
    <dgm:pt modelId="{A8A5A49D-22E9-2140-997D-25C5A64914D6}" type="pres">
      <dgm:prSet presAssocID="{B6480657-B075-4271-8687-0605BD378516}" presName="vert1" presStyleCnt="0"/>
      <dgm:spPr/>
    </dgm:pt>
    <dgm:pt modelId="{B410FFB9-CD9E-634A-A3FB-D607502CE61B}" type="pres">
      <dgm:prSet presAssocID="{BC8A7EEC-5516-4605-A2AD-BD62237DFD55}" presName="thickLine" presStyleLbl="alignNode1" presStyleIdx="4" presStyleCnt="7"/>
      <dgm:spPr/>
    </dgm:pt>
    <dgm:pt modelId="{902B57BD-70D8-D143-B3FD-08A8FF2246B4}" type="pres">
      <dgm:prSet presAssocID="{BC8A7EEC-5516-4605-A2AD-BD62237DFD55}" presName="horz1" presStyleCnt="0"/>
      <dgm:spPr/>
    </dgm:pt>
    <dgm:pt modelId="{E5416080-E7BA-A147-9707-F9A114A54B01}" type="pres">
      <dgm:prSet presAssocID="{BC8A7EEC-5516-4605-A2AD-BD62237DFD55}" presName="tx1" presStyleLbl="revTx" presStyleIdx="4" presStyleCnt="7"/>
      <dgm:spPr/>
    </dgm:pt>
    <dgm:pt modelId="{4890E236-61C6-5F4E-AD36-61DE3ED38F54}" type="pres">
      <dgm:prSet presAssocID="{BC8A7EEC-5516-4605-A2AD-BD62237DFD55}" presName="vert1" presStyleCnt="0"/>
      <dgm:spPr/>
    </dgm:pt>
    <dgm:pt modelId="{5C38BF44-CB92-D84B-A9F7-B76694B0A9F5}" type="pres">
      <dgm:prSet presAssocID="{B333A3E3-2898-47E4-AC90-49AC4144C66D}" presName="thickLine" presStyleLbl="alignNode1" presStyleIdx="5" presStyleCnt="7"/>
      <dgm:spPr/>
    </dgm:pt>
    <dgm:pt modelId="{2AEE652D-3480-4D4F-993E-5438AE36DF6F}" type="pres">
      <dgm:prSet presAssocID="{B333A3E3-2898-47E4-AC90-49AC4144C66D}" presName="horz1" presStyleCnt="0"/>
      <dgm:spPr/>
    </dgm:pt>
    <dgm:pt modelId="{A71C6E7C-063F-094C-B5D0-18CCCAFD3ECB}" type="pres">
      <dgm:prSet presAssocID="{B333A3E3-2898-47E4-AC90-49AC4144C66D}" presName="tx1" presStyleLbl="revTx" presStyleIdx="5" presStyleCnt="7"/>
      <dgm:spPr/>
    </dgm:pt>
    <dgm:pt modelId="{03F1F39C-8F18-614B-8704-73E8F0AA1CB3}" type="pres">
      <dgm:prSet presAssocID="{B333A3E3-2898-47E4-AC90-49AC4144C66D}" presName="vert1" presStyleCnt="0"/>
      <dgm:spPr/>
    </dgm:pt>
    <dgm:pt modelId="{1C39D899-3849-024C-889B-448CC4453DCA}" type="pres">
      <dgm:prSet presAssocID="{ED3B13D6-563D-4088-888E-16A48BAB4670}" presName="thickLine" presStyleLbl="alignNode1" presStyleIdx="6" presStyleCnt="7"/>
      <dgm:spPr/>
    </dgm:pt>
    <dgm:pt modelId="{DDF923B4-F8E1-1147-B1B9-419C3E594F13}" type="pres">
      <dgm:prSet presAssocID="{ED3B13D6-563D-4088-888E-16A48BAB4670}" presName="horz1" presStyleCnt="0"/>
      <dgm:spPr/>
    </dgm:pt>
    <dgm:pt modelId="{15A04063-E825-AC4F-A1A3-F98E310DD8D2}" type="pres">
      <dgm:prSet presAssocID="{ED3B13D6-563D-4088-888E-16A48BAB4670}" presName="tx1" presStyleLbl="revTx" presStyleIdx="6" presStyleCnt="7"/>
      <dgm:spPr/>
    </dgm:pt>
    <dgm:pt modelId="{60E0963E-3775-D048-927C-86988C935C6D}" type="pres">
      <dgm:prSet presAssocID="{ED3B13D6-563D-4088-888E-16A48BAB4670}" presName="vert1" presStyleCnt="0"/>
      <dgm:spPr/>
    </dgm:pt>
  </dgm:ptLst>
  <dgm:cxnLst>
    <dgm:cxn modelId="{FBE3440C-CFB3-964A-BF63-75D4F21A62E3}" type="presOf" srcId="{1F772908-4868-49EC-9440-5327939698A6}" destId="{C4AC2B1F-309C-5B45-B6B2-D232DE884033}" srcOrd="0" destOrd="0" presId="urn:microsoft.com/office/officeart/2008/layout/LinedList"/>
    <dgm:cxn modelId="{9073AC14-8625-DA47-B75C-7EAAEE09D2F9}" type="presOf" srcId="{568508C7-756D-4DA7-9761-A89DE3116AE4}" destId="{012A1E49-810F-474E-91A7-66F37354C683}" srcOrd="0" destOrd="0" presId="urn:microsoft.com/office/officeart/2008/layout/LinedList"/>
    <dgm:cxn modelId="{F59A9E20-2822-0343-A680-C3F97DFB9A6C}" type="presOf" srcId="{B333A3E3-2898-47E4-AC90-49AC4144C66D}" destId="{A71C6E7C-063F-094C-B5D0-18CCCAFD3ECB}" srcOrd="0" destOrd="0" presId="urn:microsoft.com/office/officeart/2008/layout/LinedList"/>
    <dgm:cxn modelId="{E4450C2C-552B-4045-B648-6B4BEF1409B4}" srcId="{1F772908-4868-49EC-9440-5327939698A6}" destId="{AD8ACC92-9599-4131-B063-16F1008C8191}" srcOrd="0" destOrd="0" parTransId="{12674F70-9072-49EB-A0D6-A403C3A4E184}" sibTransId="{40B7498C-B6AD-4C2B-AD70-A2B086DB88BD}"/>
    <dgm:cxn modelId="{ABFE9E2D-DE3C-B746-9A8F-A9DAB5BD624B}" type="presOf" srcId="{ED3B13D6-563D-4088-888E-16A48BAB4670}" destId="{15A04063-E825-AC4F-A1A3-F98E310DD8D2}" srcOrd="0" destOrd="0" presId="urn:microsoft.com/office/officeart/2008/layout/LinedList"/>
    <dgm:cxn modelId="{0CBB852F-56F7-48D9-8C0F-2BA41EDC06D5}" srcId="{1F772908-4868-49EC-9440-5327939698A6}" destId="{BC8A7EEC-5516-4605-A2AD-BD62237DFD55}" srcOrd="4" destOrd="0" parTransId="{EBC777F2-00CD-4D4B-9FE0-2845A0FA14AF}" sibTransId="{DF3FB1A2-A2F1-4D47-9926-D7E0001909B0}"/>
    <dgm:cxn modelId="{EAAF6637-5C50-4E5C-A392-8C6DE683716D}" srcId="{1F772908-4868-49EC-9440-5327939698A6}" destId="{B6480657-B075-4271-8687-0605BD378516}" srcOrd="3" destOrd="0" parTransId="{51E56FED-0426-4C7F-B3ED-C1A6753CE4A2}" sibTransId="{FC8A4D81-D697-46DB-B07F-20BC97CB4F06}"/>
    <dgm:cxn modelId="{4789FC48-B382-4131-B434-06C87DFD1E37}" srcId="{1F772908-4868-49EC-9440-5327939698A6}" destId="{568508C7-756D-4DA7-9761-A89DE3116AE4}" srcOrd="1" destOrd="0" parTransId="{019B2948-7D50-41B7-B9B6-495CBFF267AA}" sibTransId="{EAE66B45-FAAB-48D7-9F08-93C02251256E}"/>
    <dgm:cxn modelId="{DDE49A4D-C519-41E2-B922-ADF7D00C9EC5}" srcId="{1F772908-4868-49EC-9440-5327939698A6}" destId="{00A3FBDC-FEE9-4446-8D70-9333F633639F}" srcOrd="2" destOrd="0" parTransId="{D750540E-5D36-4F7B-B334-52FC02F50D42}" sibTransId="{A4754B71-DB52-4452-B7CF-82280264B9A6}"/>
    <dgm:cxn modelId="{EF34F953-73E8-E44D-98D0-8648BD693AAE}" type="presOf" srcId="{B6480657-B075-4271-8687-0605BD378516}" destId="{7F5AB4C3-7563-DE41-95DC-D1C687F9007B}" srcOrd="0" destOrd="0" presId="urn:microsoft.com/office/officeart/2008/layout/LinedList"/>
    <dgm:cxn modelId="{FAA13164-0FCC-4046-8FFB-6F31A4203BC8}" type="presOf" srcId="{BC8A7EEC-5516-4605-A2AD-BD62237DFD55}" destId="{E5416080-E7BA-A147-9707-F9A114A54B01}" srcOrd="0" destOrd="0" presId="urn:microsoft.com/office/officeart/2008/layout/LinedList"/>
    <dgm:cxn modelId="{2FAB5987-3DED-2D4C-99C0-C3357D4A5313}" type="presOf" srcId="{AD8ACC92-9599-4131-B063-16F1008C8191}" destId="{A7F2E85E-16F9-6242-9AD6-991A506FD7FB}" srcOrd="0" destOrd="0" presId="urn:microsoft.com/office/officeart/2008/layout/LinedList"/>
    <dgm:cxn modelId="{3D2CACA1-9E05-49E3-9A9C-4E6AF9C614EC}" srcId="{1F772908-4868-49EC-9440-5327939698A6}" destId="{B333A3E3-2898-47E4-AC90-49AC4144C66D}" srcOrd="5" destOrd="0" parTransId="{49D8E58B-EDFA-4660-A838-B153B1455AF9}" sibTransId="{31C66ADC-9D38-451C-AF07-7477ABFE7C2E}"/>
    <dgm:cxn modelId="{E2041AB4-EFAF-3944-8A69-E8916D363C54}" type="presOf" srcId="{00A3FBDC-FEE9-4446-8D70-9333F633639F}" destId="{F5C9A226-EF52-7743-97FB-D33CF651F83D}" srcOrd="0" destOrd="0" presId="urn:microsoft.com/office/officeart/2008/layout/LinedList"/>
    <dgm:cxn modelId="{DA5A02C3-2C46-4821-8F46-A8939817E41F}" srcId="{1F772908-4868-49EC-9440-5327939698A6}" destId="{ED3B13D6-563D-4088-888E-16A48BAB4670}" srcOrd="6" destOrd="0" parTransId="{CB9977EC-2A44-486B-929C-827674484AAE}" sibTransId="{31D7CCC3-3A68-4AE7-ADEA-9A3407447259}"/>
    <dgm:cxn modelId="{D3EF79D0-5CD3-DD48-A1AE-DCDC84C2DD23}" type="presParOf" srcId="{C4AC2B1F-309C-5B45-B6B2-D232DE884033}" destId="{F05FC049-D925-FF44-8011-D172F44DC9F6}" srcOrd="0" destOrd="0" presId="urn:microsoft.com/office/officeart/2008/layout/LinedList"/>
    <dgm:cxn modelId="{86B4E5AE-EDBC-E848-B26F-BBC630CCF969}" type="presParOf" srcId="{C4AC2B1F-309C-5B45-B6B2-D232DE884033}" destId="{C34643E9-0B05-594E-95B0-111E23C8009B}" srcOrd="1" destOrd="0" presId="urn:microsoft.com/office/officeart/2008/layout/LinedList"/>
    <dgm:cxn modelId="{6B4CDD30-6EB3-1E42-A396-B4CC2CB1D26B}" type="presParOf" srcId="{C34643E9-0B05-594E-95B0-111E23C8009B}" destId="{A7F2E85E-16F9-6242-9AD6-991A506FD7FB}" srcOrd="0" destOrd="0" presId="urn:microsoft.com/office/officeart/2008/layout/LinedList"/>
    <dgm:cxn modelId="{E2E71F94-F545-B14C-B514-A55841A8D4AD}" type="presParOf" srcId="{C34643E9-0B05-594E-95B0-111E23C8009B}" destId="{B074F24E-2EC1-B048-8CA0-51393839EE74}" srcOrd="1" destOrd="0" presId="urn:microsoft.com/office/officeart/2008/layout/LinedList"/>
    <dgm:cxn modelId="{8F3F8452-09C4-1843-875A-A5BE1B2942F8}" type="presParOf" srcId="{C4AC2B1F-309C-5B45-B6B2-D232DE884033}" destId="{B17B8ACF-5BFD-B049-8DCC-7AB2275FABA4}" srcOrd="2" destOrd="0" presId="urn:microsoft.com/office/officeart/2008/layout/LinedList"/>
    <dgm:cxn modelId="{790EAE14-012C-2745-BD30-3E3729506B19}" type="presParOf" srcId="{C4AC2B1F-309C-5B45-B6B2-D232DE884033}" destId="{DE15ABED-FD92-A144-812F-F79BB85E665B}" srcOrd="3" destOrd="0" presId="urn:microsoft.com/office/officeart/2008/layout/LinedList"/>
    <dgm:cxn modelId="{D4CFCA10-7A1E-2B42-899D-36BC8000631B}" type="presParOf" srcId="{DE15ABED-FD92-A144-812F-F79BB85E665B}" destId="{012A1E49-810F-474E-91A7-66F37354C683}" srcOrd="0" destOrd="0" presId="urn:microsoft.com/office/officeart/2008/layout/LinedList"/>
    <dgm:cxn modelId="{5B231D81-585A-3243-B8EE-E35ACDAE16D1}" type="presParOf" srcId="{DE15ABED-FD92-A144-812F-F79BB85E665B}" destId="{080EAB9D-FC6A-5141-9211-F8B7BF03915C}" srcOrd="1" destOrd="0" presId="urn:microsoft.com/office/officeart/2008/layout/LinedList"/>
    <dgm:cxn modelId="{8249E195-DEB3-404D-B59F-87219E4A1F31}" type="presParOf" srcId="{C4AC2B1F-309C-5B45-B6B2-D232DE884033}" destId="{A21EFF36-FE36-334B-96D4-AF219D841A31}" srcOrd="4" destOrd="0" presId="urn:microsoft.com/office/officeart/2008/layout/LinedList"/>
    <dgm:cxn modelId="{6A0937FB-796A-7547-AF33-8C08AABD2D99}" type="presParOf" srcId="{C4AC2B1F-309C-5B45-B6B2-D232DE884033}" destId="{479280ED-CFFC-CE42-B725-77333E67B10A}" srcOrd="5" destOrd="0" presId="urn:microsoft.com/office/officeart/2008/layout/LinedList"/>
    <dgm:cxn modelId="{4941C064-F9A2-A844-8FB6-159D37EE0143}" type="presParOf" srcId="{479280ED-CFFC-CE42-B725-77333E67B10A}" destId="{F5C9A226-EF52-7743-97FB-D33CF651F83D}" srcOrd="0" destOrd="0" presId="urn:microsoft.com/office/officeart/2008/layout/LinedList"/>
    <dgm:cxn modelId="{AD8922B0-6508-7E47-B29E-356BA287B426}" type="presParOf" srcId="{479280ED-CFFC-CE42-B725-77333E67B10A}" destId="{B48043D8-8A88-9441-8057-1980ED66DDF6}" srcOrd="1" destOrd="0" presId="urn:microsoft.com/office/officeart/2008/layout/LinedList"/>
    <dgm:cxn modelId="{6C0C9E57-4FE4-584B-B02A-21CECEEEDA4F}" type="presParOf" srcId="{C4AC2B1F-309C-5B45-B6B2-D232DE884033}" destId="{64239D48-CAC9-414E-B023-674A08439DBC}" srcOrd="6" destOrd="0" presId="urn:microsoft.com/office/officeart/2008/layout/LinedList"/>
    <dgm:cxn modelId="{8A28E1AC-DA59-2E4F-BC35-FB718F7C2C71}" type="presParOf" srcId="{C4AC2B1F-309C-5B45-B6B2-D232DE884033}" destId="{6BDB6D36-156D-BB43-9964-40D9DD394253}" srcOrd="7" destOrd="0" presId="urn:microsoft.com/office/officeart/2008/layout/LinedList"/>
    <dgm:cxn modelId="{7B5CDDCC-C664-314D-B48A-79A2A59DE120}" type="presParOf" srcId="{6BDB6D36-156D-BB43-9964-40D9DD394253}" destId="{7F5AB4C3-7563-DE41-95DC-D1C687F9007B}" srcOrd="0" destOrd="0" presId="urn:microsoft.com/office/officeart/2008/layout/LinedList"/>
    <dgm:cxn modelId="{A12B5DC7-95F4-E349-8FDD-83448D2399AD}" type="presParOf" srcId="{6BDB6D36-156D-BB43-9964-40D9DD394253}" destId="{A8A5A49D-22E9-2140-997D-25C5A64914D6}" srcOrd="1" destOrd="0" presId="urn:microsoft.com/office/officeart/2008/layout/LinedList"/>
    <dgm:cxn modelId="{68B09E16-D319-5A47-B2B9-CBFC37D280A6}" type="presParOf" srcId="{C4AC2B1F-309C-5B45-B6B2-D232DE884033}" destId="{B410FFB9-CD9E-634A-A3FB-D607502CE61B}" srcOrd="8" destOrd="0" presId="urn:microsoft.com/office/officeart/2008/layout/LinedList"/>
    <dgm:cxn modelId="{94DAFBD4-04A3-5B4D-94BB-E1227B35C3CE}" type="presParOf" srcId="{C4AC2B1F-309C-5B45-B6B2-D232DE884033}" destId="{902B57BD-70D8-D143-B3FD-08A8FF2246B4}" srcOrd="9" destOrd="0" presId="urn:microsoft.com/office/officeart/2008/layout/LinedList"/>
    <dgm:cxn modelId="{5EDB736C-B750-CC4C-9970-C1CC2F88FC75}" type="presParOf" srcId="{902B57BD-70D8-D143-B3FD-08A8FF2246B4}" destId="{E5416080-E7BA-A147-9707-F9A114A54B01}" srcOrd="0" destOrd="0" presId="urn:microsoft.com/office/officeart/2008/layout/LinedList"/>
    <dgm:cxn modelId="{A24380C9-9E9A-F343-84FE-C434DDFF1AFE}" type="presParOf" srcId="{902B57BD-70D8-D143-B3FD-08A8FF2246B4}" destId="{4890E236-61C6-5F4E-AD36-61DE3ED38F54}" srcOrd="1" destOrd="0" presId="urn:microsoft.com/office/officeart/2008/layout/LinedList"/>
    <dgm:cxn modelId="{43984680-B99A-7444-8DBD-15777682EEDC}" type="presParOf" srcId="{C4AC2B1F-309C-5B45-B6B2-D232DE884033}" destId="{5C38BF44-CB92-D84B-A9F7-B76694B0A9F5}" srcOrd="10" destOrd="0" presId="urn:microsoft.com/office/officeart/2008/layout/LinedList"/>
    <dgm:cxn modelId="{D98F41C9-F9E6-BE41-824F-5ECE97C73A2A}" type="presParOf" srcId="{C4AC2B1F-309C-5B45-B6B2-D232DE884033}" destId="{2AEE652D-3480-4D4F-993E-5438AE36DF6F}" srcOrd="11" destOrd="0" presId="urn:microsoft.com/office/officeart/2008/layout/LinedList"/>
    <dgm:cxn modelId="{CCEA2E04-E22B-9146-8792-5D1C06C7FC7E}" type="presParOf" srcId="{2AEE652D-3480-4D4F-993E-5438AE36DF6F}" destId="{A71C6E7C-063F-094C-B5D0-18CCCAFD3ECB}" srcOrd="0" destOrd="0" presId="urn:microsoft.com/office/officeart/2008/layout/LinedList"/>
    <dgm:cxn modelId="{3B852A93-A894-A348-BA7E-FE21EFDCCA40}" type="presParOf" srcId="{2AEE652D-3480-4D4F-993E-5438AE36DF6F}" destId="{03F1F39C-8F18-614B-8704-73E8F0AA1CB3}" srcOrd="1" destOrd="0" presId="urn:microsoft.com/office/officeart/2008/layout/LinedList"/>
    <dgm:cxn modelId="{3EE8197B-B0C3-C04E-AAD8-2E6ED450A20E}" type="presParOf" srcId="{C4AC2B1F-309C-5B45-B6B2-D232DE884033}" destId="{1C39D899-3849-024C-889B-448CC4453DCA}" srcOrd="12" destOrd="0" presId="urn:microsoft.com/office/officeart/2008/layout/LinedList"/>
    <dgm:cxn modelId="{5EF84D7B-6675-F44D-AC6C-C02274673380}" type="presParOf" srcId="{C4AC2B1F-309C-5B45-B6B2-D232DE884033}" destId="{DDF923B4-F8E1-1147-B1B9-419C3E594F13}" srcOrd="13" destOrd="0" presId="urn:microsoft.com/office/officeart/2008/layout/LinedList"/>
    <dgm:cxn modelId="{C964B700-B574-CF4E-990B-E5EBA10720BA}" type="presParOf" srcId="{DDF923B4-F8E1-1147-B1B9-419C3E594F13}" destId="{15A04063-E825-AC4F-A1A3-F98E310DD8D2}" srcOrd="0" destOrd="0" presId="urn:microsoft.com/office/officeart/2008/layout/LinedList"/>
    <dgm:cxn modelId="{414722B7-EDEE-024E-AE29-9E09C51950B2}" type="presParOf" srcId="{DDF923B4-F8E1-1147-B1B9-419C3E594F13}" destId="{60E0963E-3775-D048-927C-86988C935C6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9A87BA-B8B9-419B-93C5-E49499B91737}" type="doc">
      <dgm:prSet loTypeId="urn:microsoft.com/office/officeart/2005/8/layout/default" loCatId="list" qsTypeId="urn:microsoft.com/office/officeart/2005/8/quickstyle/simple4" qsCatId="simple" csTypeId="urn:microsoft.com/office/officeart/2005/8/colors/accent6_4" csCatId="accent6" phldr="1"/>
      <dgm:spPr/>
      <dgm:t>
        <a:bodyPr/>
        <a:lstStyle/>
        <a:p>
          <a:endParaRPr lang="en-US"/>
        </a:p>
      </dgm:t>
    </dgm:pt>
    <dgm:pt modelId="{AF6F132B-995A-46D5-8023-176672246300}">
      <dgm:prSet phldrT="[Text]"/>
      <dgm:spPr>
        <a:solidFill>
          <a:schemeClr val="tx1">
            <a:lumMod val="50000"/>
            <a:lumOff val="50000"/>
          </a:schemeClr>
        </a:solidFill>
      </dgm:spPr>
      <dgm:t>
        <a:bodyPr/>
        <a:lstStyle/>
        <a:p>
          <a:r>
            <a:rPr lang="en-US" dirty="0">
              <a:solidFill>
                <a:schemeClr val="bg1"/>
              </a:solidFill>
            </a:rPr>
            <a:t>Advance</a:t>
          </a:r>
          <a:r>
            <a:rPr lang="en-US" baseline="0" dirty="0">
              <a:solidFill>
                <a:schemeClr val="bg1"/>
              </a:solidFill>
            </a:rPr>
            <a:t> Care Planning</a:t>
          </a:r>
          <a:endParaRPr lang="en-US" dirty="0">
            <a:solidFill>
              <a:schemeClr val="bg1"/>
            </a:solidFill>
          </a:endParaRPr>
        </a:p>
      </dgm:t>
    </dgm:pt>
    <dgm:pt modelId="{9A57A81A-AA37-4429-BD7B-F8A9F8149942}" type="parTrans" cxnId="{BA632E92-F2CE-49EA-ACB9-AEC899928703}">
      <dgm:prSet/>
      <dgm:spPr/>
      <dgm:t>
        <a:bodyPr/>
        <a:lstStyle/>
        <a:p>
          <a:endParaRPr lang="en-US"/>
        </a:p>
      </dgm:t>
    </dgm:pt>
    <dgm:pt modelId="{E4D30F6F-6E38-4D4A-A9C1-2E3949F5E4CA}" type="sibTrans" cxnId="{BA632E92-F2CE-49EA-ACB9-AEC899928703}">
      <dgm:prSet/>
      <dgm:spPr/>
      <dgm:t>
        <a:bodyPr/>
        <a:lstStyle/>
        <a:p>
          <a:endParaRPr lang="en-US"/>
        </a:p>
      </dgm:t>
    </dgm:pt>
    <dgm:pt modelId="{CBA64F75-AC86-45FF-935C-587028A2EE0D}">
      <dgm:prSet phldrT="[Text]"/>
      <dgm:spPr>
        <a:solidFill>
          <a:schemeClr val="accent1">
            <a:lumMod val="60000"/>
            <a:lumOff val="40000"/>
          </a:schemeClr>
        </a:solidFill>
      </dgm:spPr>
      <dgm:t>
        <a:bodyPr/>
        <a:lstStyle/>
        <a:p>
          <a:r>
            <a:rPr lang="en-US" dirty="0">
              <a:solidFill>
                <a:schemeClr val="bg1"/>
              </a:solidFill>
            </a:rPr>
            <a:t>Advance Directive</a:t>
          </a:r>
        </a:p>
      </dgm:t>
    </dgm:pt>
    <dgm:pt modelId="{277D9559-BD43-4A13-AFFB-9FAA2BAC25E5}" type="parTrans" cxnId="{10176FC0-9AB0-4AED-89E4-3B484644EB02}">
      <dgm:prSet/>
      <dgm:spPr/>
      <dgm:t>
        <a:bodyPr/>
        <a:lstStyle/>
        <a:p>
          <a:endParaRPr lang="en-US"/>
        </a:p>
      </dgm:t>
    </dgm:pt>
    <dgm:pt modelId="{BC94DC27-8660-4326-ABC6-9D27845D7636}" type="sibTrans" cxnId="{10176FC0-9AB0-4AED-89E4-3B484644EB02}">
      <dgm:prSet/>
      <dgm:spPr/>
      <dgm:t>
        <a:bodyPr/>
        <a:lstStyle/>
        <a:p>
          <a:endParaRPr lang="en-US"/>
        </a:p>
      </dgm:t>
    </dgm:pt>
    <dgm:pt modelId="{B30AE4C0-AE9E-4F37-B455-52561A77945D}">
      <dgm:prSet phldrT="[Text]"/>
      <dgm:spPr>
        <a:solidFill>
          <a:schemeClr val="accent2">
            <a:lumMod val="60000"/>
            <a:lumOff val="40000"/>
          </a:schemeClr>
        </a:solidFill>
      </dgm:spPr>
      <dgm:t>
        <a:bodyPr/>
        <a:lstStyle/>
        <a:p>
          <a:r>
            <a:rPr lang="en-US" dirty="0"/>
            <a:t>Living Will</a:t>
          </a:r>
        </a:p>
      </dgm:t>
    </dgm:pt>
    <dgm:pt modelId="{AACED1C8-5319-4D45-A8CC-24F5D9022C42}" type="parTrans" cxnId="{81EA45C4-279E-47CF-8390-0B9AB3A66556}">
      <dgm:prSet/>
      <dgm:spPr/>
      <dgm:t>
        <a:bodyPr/>
        <a:lstStyle/>
        <a:p>
          <a:endParaRPr lang="en-US"/>
        </a:p>
      </dgm:t>
    </dgm:pt>
    <dgm:pt modelId="{EA0E3C3F-F84F-4612-8532-57C555638CB4}" type="sibTrans" cxnId="{81EA45C4-279E-47CF-8390-0B9AB3A66556}">
      <dgm:prSet/>
      <dgm:spPr/>
      <dgm:t>
        <a:bodyPr/>
        <a:lstStyle/>
        <a:p>
          <a:endParaRPr lang="en-US"/>
        </a:p>
      </dgm:t>
    </dgm:pt>
    <dgm:pt modelId="{5B1CA27B-D18B-4FA8-81F1-32BF5E7C3BED}">
      <dgm:prSet phldrT="[Text]"/>
      <dgm:spPr>
        <a:solidFill>
          <a:schemeClr val="accent1">
            <a:lumMod val="75000"/>
          </a:schemeClr>
        </a:solidFill>
      </dgm:spPr>
      <dgm:t>
        <a:bodyPr/>
        <a:lstStyle/>
        <a:p>
          <a:r>
            <a:rPr lang="en-US" dirty="0">
              <a:solidFill>
                <a:schemeClr val="bg1"/>
              </a:solidFill>
            </a:rPr>
            <a:t>POLST/Code Status</a:t>
          </a:r>
        </a:p>
      </dgm:t>
    </dgm:pt>
    <dgm:pt modelId="{C92B7BDD-17C0-486C-BD19-C51F144E3BFE}" type="parTrans" cxnId="{AC65804E-7592-409F-AB87-23012274085A}">
      <dgm:prSet/>
      <dgm:spPr/>
      <dgm:t>
        <a:bodyPr/>
        <a:lstStyle/>
        <a:p>
          <a:endParaRPr lang="en-US"/>
        </a:p>
      </dgm:t>
    </dgm:pt>
    <dgm:pt modelId="{8225AEAC-7AAB-4FFD-A8B5-8B49E0F81E71}" type="sibTrans" cxnId="{AC65804E-7592-409F-AB87-23012274085A}">
      <dgm:prSet/>
      <dgm:spPr/>
      <dgm:t>
        <a:bodyPr/>
        <a:lstStyle/>
        <a:p>
          <a:endParaRPr lang="en-US"/>
        </a:p>
      </dgm:t>
    </dgm:pt>
    <dgm:pt modelId="{CD5353BA-292E-4E61-AE14-7439C918F071}">
      <dgm:prSet phldrT="[Text]"/>
      <dgm:spPr>
        <a:solidFill>
          <a:schemeClr val="accent2">
            <a:lumMod val="75000"/>
          </a:schemeClr>
        </a:solidFill>
      </dgm:spPr>
      <dgm:t>
        <a:bodyPr/>
        <a:lstStyle/>
        <a:p>
          <a:r>
            <a:rPr lang="en-US" dirty="0"/>
            <a:t>DPOA-HC</a:t>
          </a:r>
        </a:p>
      </dgm:t>
    </dgm:pt>
    <dgm:pt modelId="{37E83D40-2587-4BB9-AB75-57635C61993C}" type="parTrans" cxnId="{4182DF96-3B41-427F-AF1D-D16022E209B9}">
      <dgm:prSet/>
      <dgm:spPr/>
      <dgm:t>
        <a:bodyPr/>
        <a:lstStyle/>
        <a:p>
          <a:endParaRPr lang="en-US"/>
        </a:p>
      </dgm:t>
    </dgm:pt>
    <dgm:pt modelId="{B121F053-649A-41A4-9BE9-39944C338F5B}" type="sibTrans" cxnId="{4182DF96-3B41-427F-AF1D-D16022E209B9}">
      <dgm:prSet/>
      <dgm:spPr/>
      <dgm:t>
        <a:bodyPr/>
        <a:lstStyle/>
        <a:p>
          <a:endParaRPr lang="en-US"/>
        </a:p>
      </dgm:t>
    </dgm:pt>
    <dgm:pt modelId="{BE8AD9ED-3F9D-4A81-9F7C-3D2389B041E5}">
      <dgm:prSet phldrT="[Text]"/>
      <dgm:spPr>
        <a:solidFill>
          <a:schemeClr val="tx2">
            <a:lumMod val="75000"/>
            <a:lumOff val="25000"/>
          </a:schemeClr>
        </a:solidFill>
      </dgm:spPr>
      <dgm:t>
        <a:bodyPr/>
        <a:lstStyle/>
        <a:p>
          <a:r>
            <a:rPr lang="en-US" dirty="0"/>
            <a:t>Surrogate Decision Maker</a:t>
          </a:r>
        </a:p>
      </dgm:t>
    </dgm:pt>
    <dgm:pt modelId="{06846462-2416-497E-8605-E4A7087E09FA}" type="parTrans" cxnId="{FCD61B75-625C-4600-8B5E-779716189E6D}">
      <dgm:prSet/>
      <dgm:spPr/>
      <dgm:t>
        <a:bodyPr/>
        <a:lstStyle/>
        <a:p>
          <a:endParaRPr lang="en-US"/>
        </a:p>
      </dgm:t>
    </dgm:pt>
    <dgm:pt modelId="{BA1B407A-A33D-49F4-92AA-37356AE62B82}" type="sibTrans" cxnId="{FCD61B75-625C-4600-8B5E-779716189E6D}">
      <dgm:prSet/>
      <dgm:spPr/>
      <dgm:t>
        <a:bodyPr/>
        <a:lstStyle/>
        <a:p>
          <a:endParaRPr lang="en-US"/>
        </a:p>
      </dgm:t>
    </dgm:pt>
    <dgm:pt modelId="{3E13BDA0-D377-4E3B-B532-2F184BC954A9}" type="pres">
      <dgm:prSet presAssocID="{169A87BA-B8B9-419B-93C5-E49499B91737}" presName="diagram" presStyleCnt="0">
        <dgm:presLayoutVars>
          <dgm:dir/>
          <dgm:resizeHandles val="exact"/>
        </dgm:presLayoutVars>
      </dgm:prSet>
      <dgm:spPr/>
    </dgm:pt>
    <dgm:pt modelId="{760F588F-0B6B-4E08-A732-40BEAA80ED13}" type="pres">
      <dgm:prSet presAssocID="{AF6F132B-995A-46D5-8023-176672246300}" presName="node" presStyleLbl="node1" presStyleIdx="0" presStyleCnt="6" custLinFactNeighborX="129" custLinFactNeighborY="358">
        <dgm:presLayoutVars>
          <dgm:bulletEnabled val="1"/>
        </dgm:presLayoutVars>
      </dgm:prSet>
      <dgm:spPr/>
    </dgm:pt>
    <dgm:pt modelId="{3A47E653-5C44-43B9-A632-3603E78A547C}" type="pres">
      <dgm:prSet presAssocID="{E4D30F6F-6E38-4D4A-A9C1-2E3949F5E4CA}" presName="sibTrans" presStyleCnt="0"/>
      <dgm:spPr/>
    </dgm:pt>
    <dgm:pt modelId="{383C20DF-8BEA-4C81-B049-827F764A273C}" type="pres">
      <dgm:prSet presAssocID="{CBA64F75-AC86-45FF-935C-587028A2EE0D}" presName="node" presStyleLbl="node1" presStyleIdx="1" presStyleCnt="6">
        <dgm:presLayoutVars>
          <dgm:bulletEnabled val="1"/>
        </dgm:presLayoutVars>
      </dgm:prSet>
      <dgm:spPr/>
    </dgm:pt>
    <dgm:pt modelId="{14EE6657-BD14-403E-A51F-D7DC9B0EBDE5}" type="pres">
      <dgm:prSet presAssocID="{BC94DC27-8660-4326-ABC6-9D27845D7636}" presName="sibTrans" presStyleCnt="0"/>
      <dgm:spPr/>
    </dgm:pt>
    <dgm:pt modelId="{46053C71-DB93-4BEB-A7D0-28C0C3FD96EB}" type="pres">
      <dgm:prSet presAssocID="{B30AE4C0-AE9E-4F37-B455-52561A77945D}" presName="node" presStyleLbl="node1" presStyleIdx="2" presStyleCnt="6">
        <dgm:presLayoutVars>
          <dgm:bulletEnabled val="1"/>
        </dgm:presLayoutVars>
      </dgm:prSet>
      <dgm:spPr/>
    </dgm:pt>
    <dgm:pt modelId="{48DA8708-44C5-482F-A3F7-222BB886CBE7}" type="pres">
      <dgm:prSet presAssocID="{EA0E3C3F-F84F-4612-8532-57C555638CB4}" presName="sibTrans" presStyleCnt="0"/>
      <dgm:spPr/>
    </dgm:pt>
    <dgm:pt modelId="{764804A3-86B9-4563-B9EB-277FF810A582}" type="pres">
      <dgm:prSet presAssocID="{5B1CA27B-D18B-4FA8-81F1-32BF5E7C3BED}" presName="node" presStyleLbl="node1" presStyleIdx="3" presStyleCnt="6">
        <dgm:presLayoutVars>
          <dgm:bulletEnabled val="1"/>
        </dgm:presLayoutVars>
      </dgm:prSet>
      <dgm:spPr/>
    </dgm:pt>
    <dgm:pt modelId="{9846B615-49F0-4A57-A254-7565A6E65E30}" type="pres">
      <dgm:prSet presAssocID="{8225AEAC-7AAB-4FFD-A8B5-8B49E0F81E71}" presName="sibTrans" presStyleCnt="0"/>
      <dgm:spPr/>
    </dgm:pt>
    <dgm:pt modelId="{502EE48B-1951-4323-B8DC-2B3347A9C0F2}" type="pres">
      <dgm:prSet presAssocID="{CD5353BA-292E-4E61-AE14-7439C918F071}" presName="node" presStyleLbl="node1" presStyleIdx="4" presStyleCnt="6" custLinFactX="11537" custLinFactNeighborX="100000" custLinFactNeighborY="-5388">
        <dgm:presLayoutVars>
          <dgm:bulletEnabled val="1"/>
        </dgm:presLayoutVars>
      </dgm:prSet>
      <dgm:spPr/>
    </dgm:pt>
    <dgm:pt modelId="{47600635-5B21-4399-B79A-9F2D65D96A85}" type="pres">
      <dgm:prSet presAssocID="{B121F053-649A-41A4-9BE9-39944C338F5B}" presName="sibTrans" presStyleCnt="0"/>
      <dgm:spPr/>
    </dgm:pt>
    <dgm:pt modelId="{167049BE-95B0-4790-8769-462CCEA5DA1B}" type="pres">
      <dgm:prSet presAssocID="{BE8AD9ED-3F9D-4A81-9F7C-3D2389B041E5}" presName="node" presStyleLbl="node1" presStyleIdx="5" presStyleCnt="6" custLinFactX="-9382" custLinFactNeighborX="-100000" custLinFactNeighborY="-3592">
        <dgm:presLayoutVars>
          <dgm:bulletEnabled val="1"/>
        </dgm:presLayoutVars>
      </dgm:prSet>
      <dgm:spPr/>
    </dgm:pt>
  </dgm:ptLst>
  <dgm:cxnLst>
    <dgm:cxn modelId="{45C31418-D7BC-40E9-9C31-7B562486C45E}" type="presOf" srcId="{CD5353BA-292E-4E61-AE14-7439C918F071}" destId="{502EE48B-1951-4323-B8DC-2B3347A9C0F2}" srcOrd="0" destOrd="0" presId="urn:microsoft.com/office/officeart/2005/8/layout/default"/>
    <dgm:cxn modelId="{FF2F2D4B-DFBD-4093-BE4A-19609F89AA54}" type="presOf" srcId="{5B1CA27B-D18B-4FA8-81F1-32BF5E7C3BED}" destId="{764804A3-86B9-4563-B9EB-277FF810A582}" srcOrd="0" destOrd="0" presId="urn:microsoft.com/office/officeart/2005/8/layout/default"/>
    <dgm:cxn modelId="{AC65804E-7592-409F-AB87-23012274085A}" srcId="{169A87BA-B8B9-419B-93C5-E49499B91737}" destId="{5B1CA27B-D18B-4FA8-81F1-32BF5E7C3BED}" srcOrd="3" destOrd="0" parTransId="{C92B7BDD-17C0-486C-BD19-C51F144E3BFE}" sibTransId="{8225AEAC-7AAB-4FFD-A8B5-8B49E0F81E71}"/>
    <dgm:cxn modelId="{07FBD259-68D5-4BAA-8BA6-439010C11E33}" type="presOf" srcId="{CBA64F75-AC86-45FF-935C-587028A2EE0D}" destId="{383C20DF-8BEA-4C81-B049-827F764A273C}" srcOrd="0" destOrd="0" presId="urn:microsoft.com/office/officeart/2005/8/layout/default"/>
    <dgm:cxn modelId="{2BA9275E-7366-4F7E-B0C9-4B717294097E}" type="presOf" srcId="{BE8AD9ED-3F9D-4A81-9F7C-3D2389B041E5}" destId="{167049BE-95B0-4790-8769-462CCEA5DA1B}" srcOrd="0" destOrd="0" presId="urn:microsoft.com/office/officeart/2005/8/layout/default"/>
    <dgm:cxn modelId="{FCD61B75-625C-4600-8B5E-779716189E6D}" srcId="{169A87BA-B8B9-419B-93C5-E49499B91737}" destId="{BE8AD9ED-3F9D-4A81-9F7C-3D2389B041E5}" srcOrd="5" destOrd="0" parTransId="{06846462-2416-497E-8605-E4A7087E09FA}" sibTransId="{BA1B407A-A33D-49F4-92AA-37356AE62B82}"/>
    <dgm:cxn modelId="{BA632E92-F2CE-49EA-ACB9-AEC899928703}" srcId="{169A87BA-B8B9-419B-93C5-E49499B91737}" destId="{AF6F132B-995A-46D5-8023-176672246300}" srcOrd="0" destOrd="0" parTransId="{9A57A81A-AA37-4429-BD7B-F8A9F8149942}" sibTransId="{E4D30F6F-6E38-4D4A-A9C1-2E3949F5E4CA}"/>
    <dgm:cxn modelId="{4182DF96-3B41-427F-AF1D-D16022E209B9}" srcId="{169A87BA-B8B9-419B-93C5-E49499B91737}" destId="{CD5353BA-292E-4E61-AE14-7439C918F071}" srcOrd="4" destOrd="0" parTransId="{37E83D40-2587-4BB9-AB75-57635C61993C}" sibTransId="{B121F053-649A-41A4-9BE9-39944C338F5B}"/>
    <dgm:cxn modelId="{0A186BBA-34D8-4DDA-858E-28A7EA2DA25B}" type="presOf" srcId="{AF6F132B-995A-46D5-8023-176672246300}" destId="{760F588F-0B6B-4E08-A732-40BEAA80ED13}" srcOrd="0" destOrd="0" presId="urn:microsoft.com/office/officeart/2005/8/layout/default"/>
    <dgm:cxn modelId="{10176FC0-9AB0-4AED-89E4-3B484644EB02}" srcId="{169A87BA-B8B9-419B-93C5-E49499B91737}" destId="{CBA64F75-AC86-45FF-935C-587028A2EE0D}" srcOrd="1" destOrd="0" parTransId="{277D9559-BD43-4A13-AFFB-9FAA2BAC25E5}" sibTransId="{BC94DC27-8660-4326-ABC6-9D27845D7636}"/>
    <dgm:cxn modelId="{81EA45C4-279E-47CF-8390-0B9AB3A66556}" srcId="{169A87BA-B8B9-419B-93C5-E49499B91737}" destId="{B30AE4C0-AE9E-4F37-B455-52561A77945D}" srcOrd="2" destOrd="0" parTransId="{AACED1C8-5319-4D45-A8CC-24F5D9022C42}" sibTransId="{EA0E3C3F-F84F-4612-8532-57C555638CB4}"/>
    <dgm:cxn modelId="{DD78C2CD-5C80-4B2E-9946-47C7D3B17D30}" type="presOf" srcId="{169A87BA-B8B9-419B-93C5-E49499B91737}" destId="{3E13BDA0-D377-4E3B-B532-2F184BC954A9}" srcOrd="0" destOrd="0" presId="urn:microsoft.com/office/officeart/2005/8/layout/default"/>
    <dgm:cxn modelId="{B5475EE8-5A56-4E42-A066-0CFDF747733E}" type="presOf" srcId="{B30AE4C0-AE9E-4F37-B455-52561A77945D}" destId="{46053C71-DB93-4BEB-A7D0-28C0C3FD96EB}" srcOrd="0" destOrd="0" presId="urn:microsoft.com/office/officeart/2005/8/layout/default"/>
    <dgm:cxn modelId="{38321C41-41B8-4EA4-9B9C-B5768771C66F}" type="presParOf" srcId="{3E13BDA0-D377-4E3B-B532-2F184BC954A9}" destId="{760F588F-0B6B-4E08-A732-40BEAA80ED13}" srcOrd="0" destOrd="0" presId="urn:microsoft.com/office/officeart/2005/8/layout/default"/>
    <dgm:cxn modelId="{1966EA55-A3D2-4BB0-A3E2-6054A0FD31DF}" type="presParOf" srcId="{3E13BDA0-D377-4E3B-B532-2F184BC954A9}" destId="{3A47E653-5C44-43B9-A632-3603E78A547C}" srcOrd="1" destOrd="0" presId="urn:microsoft.com/office/officeart/2005/8/layout/default"/>
    <dgm:cxn modelId="{3A74B5ED-2D4E-45A1-93A9-8A600913716C}" type="presParOf" srcId="{3E13BDA0-D377-4E3B-B532-2F184BC954A9}" destId="{383C20DF-8BEA-4C81-B049-827F764A273C}" srcOrd="2" destOrd="0" presId="urn:microsoft.com/office/officeart/2005/8/layout/default"/>
    <dgm:cxn modelId="{8239591F-3C34-4322-A8CB-B4D5C8022683}" type="presParOf" srcId="{3E13BDA0-D377-4E3B-B532-2F184BC954A9}" destId="{14EE6657-BD14-403E-A51F-D7DC9B0EBDE5}" srcOrd="3" destOrd="0" presId="urn:microsoft.com/office/officeart/2005/8/layout/default"/>
    <dgm:cxn modelId="{5B7831EC-4E45-4881-AB5A-28A33D8837AF}" type="presParOf" srcId="{3E13BDA0-D377-4E3B-B532-2F184BC954A9}" destId="{46053C71-DB93-4BEB-A7D0-28C0C3FD96EB}" srcOrd="4" destOrd="0" presId="urn:microsoft.com/office/officeart/2005/8/layout/default"/>
    <dgm:cxn modelId="{0A1EA6D6-15E1-4A6C-A414-C362D24BA716}" type="presParOf" srcId="{3E13BDA0-D377-4E3B-B532-2F184BC954A9}" destId="{48DA8708-44C5-482F-A3F7-222BB886CBE7}" srcOrd="5" destOrd="0" presId="urn:microsoft.com/office/officeart/2005/8/layout/default"/>
    <dgm:cxn modelId="{72E2A139-BB32-4F9A-82D6-924E4899D0C7}" type="presParOf" srcId="{3E13BDA0-D377-4E3B-B532-2F184BC954A9}" destId="{764804A3-86B9-4563-B9EB-277FF810A582}" srcOrd="6" destOrd="0" presId="urn:microsoft.com/office/officeart/2005/8/layout/default"/>
    <dgm:cxn modelId="{BA686731-9797-4F16-B7AA-CE76B0874ABE}" type="presParOf" srcId="{3E13BDA0-D377-4E3B-B532-2F184BC954A9}" destId="{9846B615-49F0-4A57-A254-7565A6E65E30}" srcOrd="7" destOrd="0" presId="urn:microsoft.com/office/officeart/2005/8/layout/default"/>
    <dgm:cxn modelId="{6C8388FA-BA73-4E76-B4AC-84547CB0AE88}" type="presParOf" srcId="{3E13BDA0-D377-4E3B-B532-2F184BC954A9}" destId="{502EE48B-1951-4323-B8DC-2B3347A9C0F2}" srcOrd="8" destOrd="0" presId="urn:microsoft.com/office/officeart/2005/8/layout/default"/>
    <dgm:cxn modelId="{2F773BC3-442B-451E-84F9-AA70E27AE88C}" type="presParOf" srcId="{3E13BDA0-D377-4E3B-B532-2F184BC954A9}" destId="{47600635-5B21-4399-B79A-9F2D65D96A85}" srcOrd="9" destOrd="0" presId="urn:microsoft.com/office/officeart/2005/8/layout/default"/>
    <dgm:cxn modelId="{47A81601-D563-4725-AC72-959A8670D695}" type="presParOf" srcId="{3E13BDA0-D377-4E3B-B532-2F184BC954A9}" destId="{167049BE-95B0-4790-8769-462CCEA5DA1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FC049-D925-FF44-8011-D172F44DC9F6}">
      <dsp:nvSpPr>
        <dsp:cNvPr id="0" name=""/>
        <dsp:cNvSpPr/>
      </dsp:nvSpPr>
      <dsp:spPr>
        <a:xfrm>
          <a:off x="0" y="671"/>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F2E85E-16F9-6242-9AD6-991A506FD7FB}">
      <dsp:nvSpPr>
        <dsp:cNvPr id="0" name=""/>
        <dsp:cNvSpPr/>
      </dsp:nvSpPr>
      <dsp:spPr>
        <a:xfrm>
          <a:off x="0" y="671"/>
          <a:ext cx="6263640" cy="7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1. Know Your Patient</a:t>
          </a:r>
        </a:p>
      </dsp:txBody>
      <dsp:txXfrm>
        <a:off x="0" y="671"/>
        <a:ext cx="6263640" cy="786192"/>
      </dsp:txXfrm>
    </dsp:sp>
    <dsp:sp modelId="{B17B8ACF-5BFD-B049-8DCC-7AB2275FABA4}">
      <dsp:nvSpPr>
        <dsp:cNvPr id="0" name=""/>
        <dsp:cNvSpPr/>
      </dsp:nvSpPr>
      <dsp:spPr>
        <a:xfrm>
          <a:off x="0" y="786863"/>
          <a:ext cx="62636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2A1E49-810F-474E-91A7-66F37354C683}">
      <dsp:nvSpPr>
        <dsp:cNvPr id="0" name=""/>
        <dsp:cNvSpPr/>
      </dsp:nvSpPr>
      <dsp:spPr>
        <a:xfrm>
          <a:off x="0" y="786863"/>
          <a:ext cx="6263640" cy="7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2. Ask for Permission</a:t>
          </a:r>
        </a:p>
      </dsp:txBody>
      <dsp:txXfrm>
        <a:off x="0" y="786863"/>
        <a:ext cx="6263640" cy="786192"/>
      </dsp:txXfrm>
    </dsp:sp>
    <dsp:sp modelId="{A21EFF36-FE36-334B-96D4-AF219D841A31}">
      <dsp:nvSpPr>
        <dsp:cNvPr id="0" name=""/>
        <dsp:cNvSpPr/>
      </dsp:nvSpPr>
      <dsp:spPr>
        <a:xfrm>
          <a:off x="0" y="1573055"/>
          <a:ext cx="626364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C9A226-EF52-7743-97FB-D33CF651F83D}">
      <dsp:nvSpPr>
        <dsp:cNvPr id="0" name=""/>
        <dsp:cNvSpPr/>
      </dsp:nvSpPr>
      <dsp:spPr>
        <a:xfrm>
          <a:off x="0" y="1573055"/>
          <a:ext cx="6263640" cy="7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3. Identify a Surrogate</a:t>
          </a:r>
        </a:p>
      </dsp:txBody>
      <dsp:txXfrm>
        <a:off x="0" y="1573055"/>
        <a:ext cx="6263640" cy="786192"/>
      </dsp:txXfrm>
    </dsp:sp>
    <dsp:sp modelId="{64239D48-CAC9-414E-B023-674A08439DBC}">
      <dsp:nvSpPr>
        <dsp:cNvPr id="0" name=""/>
        <dsp:cNvSpPr/>
      </dsp:nvSpPr>
      <dsp:spPr>
        <a:xfrm>
          <a:off x="0" y="2359247"/>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5AB4C3-7563-DE41-95DC-D1C687F9007B}">
      <dsp:nvSpPr>
        <dsp:cNvPr id="0" name=""/>
        <dsp:cNvSpPr/>
      </dsp:nvSpPr>
      <dsp:spPr>
        <a:xfrm>
          <a:off x="0" y="2359247"/>
          <a:ext cx="6263640" cy="7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4. Shared Decision-Making</a:t>
          </a:r>
        </a:p>
      </dsp:txBody>
      <dsp:txXfrm>
        <a:off x="0" y="2359247"/>
        <a:ext cx="6263640" cy="786192"/>
      </dsp:txXfrm>
    </dsp:sp>
    <dsp:sp modelId="{B410FFB9-CD9E-634A-A3FB-D607502CE61B}">
      <dsp:nvSpPr>
        <dsp:cNvPr id="0" name=""/>
        <dsp:cNvSpPr/>
      </dsp:nvSpPr>
      <dsp:spPr>
        <a:xfrm>
          <a:off x="0" y="3145440"/>
          <a:ext cx="626364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416080-E7BA-A147-9707-F9A114A54B01}">
      <dsp:nvSpPr>
        <dsp:cNvPr id="0" name=""/>
        <dsp:cNvSpPr/>
      </dsp:nvSpPr>
      <dsp:spPr>
        <a:xfrm>
          <a:off x="0" y="3145440"/>
          <a:ext cx="6263640" cy="7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5. Goals &amp; Values</a:t>
          </a:r>
        </a:p>
      </dsp:txBody>
      <dsp:txXfrm>
        <a:off x="0" y="3145440"/>
        <a:ext cx="6263640" cy="786192"/>
      </dsp:txXfrm>
    </dsp:sp>
    <dsp:sp modelId="{5C38BF44-CB92-D84B-A9F7-B76694B0A9F5}">
      <dsp:nvSpPr>
        <dsp:cNvPr id="0" name=""/>
        <dsp:cNvSpPr/>
      </dsp:nvSpPr>
      <dsp:spPr>
        <a:xfrm>
          <a:off x="0" y="3931632"/>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1C6E7C-063F-094C-B5D0-18CCCAFD3ECB}">
      <dsp:nvSpPr>
        <dsp:cNvPr id="0" name=""/>
        <dsp:cNvSpPr/>
      </dsp:nvSpPr>
      <dsp:spPr>
        <a:xfrm>
          <a:off x="0" y="3931632"/>
          <a:ext cx="6263640" cy="7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6. Experience with Illness</a:t>
          </a:r>
        </a:p>
      </dsp:txBody>
      <dsp:txXfrm>
        <a:off x="0" y="3931632"/>
        <a:ext cx="6263640" cy="786192"/>
      </dsp:txXfrm>
    </dsp:sp>
    <dsp:sp modelId="{1C39D899-3849-024C-889B-448CC4453DCA}">
      <dsp:nvSpPr>
        <dsp:cNvPr id="0" name=""/>
        <dsp:cNvSpPr/>
      </dsp:nvSpPr>
      <dsp:spPr>
        <a:xfrm>
          <a:off x="0" y="4717824"/>
          <a:ext cx="62636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A04063-E825-AC4F-A1A3-F98E310DD8D2}">
      <dsp:nvSpPr>
        <dsp:cNvPr id="0" name=""/>
        <dsp:cNvSpPr/>
      </dsp:nvSpPr>
      <dsp:spPr>
        <a:xfrm>
          <a:off x="0" y="4717824"/>
          <a:ext cx="6263640" cy="7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7. Communicate &amp; Document</a:t>
          </a:r>
        </a:p>
      </dsp:txBody>
      <dsp:txXfrm>
        <a:off x="0" y="4717824"/>
        <a:ext cx="6263640" cy="7861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F588F-0B6B-4E08-A732-40BEAA80ED13}">
      <dsp:nvSpPr>
        <dsp:cNvPr id="0" name=""/>
        <dsp:cNvSpPr/>
      </dsp:nvSpPr>
      <dsp:spPr>
        <a:xfrm>
          <a:off x="2925" y="739586"/>
          <a:ext cx="2268140" cy="1360884"/>
        </a:xfrm>
        <a:prstGeom prst="rect">
          <a:avLst/>
        </a:prstGeom>
        <a:solidFill>
          <a:schemeClr val="tx1">
            <a:lumMod val="50000"/>
            <a:lumOff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bg1"/>
              </a:solidFill>
            </a:rPr>
            <a:t>Advance</a:t>
          </a:r>
          <a:r>
            <a:rPr lang="en-US" sz="2700" kern="1200" baseline="0" dirty="0">
              <a:solidFill>
                <a:schemeClr val="bg1"/>
              </a:solidFill>
            </a:rPr>
            <a:t> Care Planning</a:t>
          </a:r>
          <a:endParaRPr lang="en-US" sz="2700" kern="1200" dirty="0">
            <a:solidFill>
              <a:schemeClr val="bg1"/>
            </a:solidFill>
          </a:endParaRPr>
        </a:p>
      </dsp:txBody>
      <dsp:txXfrm>
        <a:off x="2925" y="739586"/>
        <a:ext cx="2268140" cy="1360884"/>
      </dsp:txXfrm>
    </dsp:sp>
    <dsp:sp modelId="{383C20DF-8BEA-4C81-B049-827F764A273C}">
      <dsp:nvSpPr>
        <dsp:cNvPr id="0" name=""/>
        <dsp:cNvSpPr/>
      </dsp:nvSpPr>
      <dsp:spPr>
        <a:xfrm>
          <a:off x="2494954" y="734714"/>
          <a:ext cx="2268140" cy="1360884"/>
        </a:xfrm>
        <a:prstGeom prst="rect">
          <a:avLst/>
        </a:prstGeom>
        <a:solidFill>
          <a:schemeClr val="accent1">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bg1"/>
              </a:solidFill>
            </a:rPr>
            <a:t>Advance Directive</a:t>
          </a:r>
        </a:p>
      </dsp:txBody>
      <dsp:txXfrm>
        <a:off x="2494954" y="734714"/>
        <a:ext cx="2268140" cy="1360884"/>
      </dsp:txXfrm>
    </dsp:sp>
    <dsp:sp modelId="{46053C71-DB93-4BEB-A7D0-28C0C3FD96EB}">
      <dsp:nvSpPr>
        <dsp:cNvPr id="0" name=""/>
        <dsp:cNvSpPr/>
      </dsp:nvSpPr>
      <dsp:spPr>
        <a:xfrm>
          <a:off x="4989908" y="734714"/>
          <a:ext cx="2268140" cy="1360884"/>
        </a:xfrm>
        <a:prstGeom prst="rect">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Living Will</a:t>
          </a:r>
        </a:p>
      </dsp:txBody>
      <dsp:txXfrm>
        <a:off x="4989908" y="734714"/>
        <a:ext cx="2268140" cy="1360884"/>
      </dsp:txXfrm>
    </dsp:sp>
    <dsp:sp modelId="{764804A3-86B9-4563-B9EB-277FF810A582}">
      <dsp:nvSpPr>
        <dsp:cNvPr id="0" name=""/>
        <dsp:cNvSpPr/>
      </dsp:nvSpPr>
      <dsp:spPr>
        <a:xfrm>
          <a:off x="0" y="2322413"/>
          <a:ext cx="2268140" cy="1360884"/>
        </a:xfrm>
        <a:prstGeom prst="rect">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bg1"/>
              </a:solidFill>
            </a:rPr>
            <a:t>POLST/Code Status</a:t>
          </a:r>
        </a:p>
      </dsp:txBody>
      <dsp:txXfrm>
        <a:off x="0" y="2322413"/>
        <a:ext cx="2268140" cy="1360884"/>
      </dsp:txXfrm>
    </dsp:sp>
    <dsp:sp modelId="{502EE48B-1951-4323-B8DC-2B3347A9C0F2}">
      <dsp:nvSpPr>
        <dsp:cNvPr id="0" name=""/>
        <dsp:cNvSpPr/>
      </dsp:nvSpPr>
      <dsp:spPr>
        <a:xfrm>
          <a:off x="4989908" y="2249088"/>
          <a:ext cx="2268140" cy="1360884"/>
        </a:xfrm>
        <a:prstGeom prst="rect">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DPOA-HC</a:t>
          </a:r>
        </a:p>
      </dsp:txBody>
      <dsp:txXfrm>
        <a:off x="4989908" y="2249088"/>
        <a:ext cx="2268140" cy="1360884"/>
      </dsp:txXfrm>
    </dsp:sp>
    <dsp:sp modelId="{167049BE-95B0-4790-8769-462CCEA5DA1B}">
      <dsp:nvSpPr>
        <dsp:cNvPr id="0" name=""/>
        <dsp:cNvSpPr/>
      </dsp:nvSpPr>
      <dsp:spPr>
        <a:xfrm>
          <a:off x="2508971" y="2273530"/>
          <a:ext cx="2268140" cy="1360884"/>
        </a:xfrm>
        <a:prstGeom prst="rect">
          <a:avLst/>
        </a:prstGeom>
        <a:solidFill>
          <a:schemeClr val="tx2">
            <a:lumMod val="75000"/>
            <a:lumOff val="2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Surrogate Decision Maker</a:t>
          </a:r>
        </a:p>
      </dsp:txBody>
      <dsp:txXfrm>
        <a:off x="2508971" y="2273530"/>
        <a:ext cx="2268140" cy="136088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F89251-C293-814E-8293-FC1B4865461A}" type="datetimeFigureOut">
              <a:rPr lang="en-US" smtClean="0"/>
              <a:t>4/18/22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39942-5C08-A24F-A725-39226FEB8FEB}" type="slidenum">
              <a:rPr lang="en-US" smtClean="0"/>
              <a:t>‹#›</a:t>
            </a:fld>
            <a:endParaRPr lang="en-US"/>
          </a:p>
        </p:txBody>
      </p:sp>
    </p:spTree>
    <p:extLst>
      <p:ext uri="{BB962C8B-B14F-4D97-AF65-F5344CB8AC3E}">
        <p14:creationId xmlns:p14="http://schemas.microsoft.com/office/powerpoint/2010/main" val="269970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 1-2: 2 MINUTES</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615080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None/>
              <a:tabLst/>
              <a:defRPr/>
            </a:pPr>
            <a:r>
              <a:rPr lang="en-US" dirty="0"/>
              <a:t>SLIDES 10-13: 10 MINUTES</a:t>
            </a:r>
          </a:p>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None/>
              <a:tabLst/>
              <a:defRPr/>
            </a:pPr>
            <a:r>
              <a:rPr lang="en-US" dirty="0"/>
              <a:t>Briefly introduce the complete framework</a:t>
            </a:r>
            <a:r>
              <a:rPr lang="en-US" baseline="0" dirty="0"/>
              <a:t> for ACP discussions but note that in the module today we will only go into detail regarding: 1. Know Your Patient; 2. Identify Surrogate; 5. Goals and Values; and 7. Communicate and Document. </a:t>
            </a:r>
            <a:endParaRPr lang="en-US" dirty="0"/>
          </a:p>
        </p:txBody>
      </p:sp>
      <p:sp>
        <p:nvSpPr>
          <p:cNvPr id="4" name="Slide Number Placeholder 3"/>
          <p:cNvSpPr>
            <a:spLocks noGrp="1"/>
          </p:cNvSpPr>
          <p:nvPr>
            <p:ph type="sldNum" sz="quarter" idx="10"/>
          </p:nvPr>
        </p:nvSpPr>
        <p:spPr/>
        <p:txBody>
          <a:bodyPr/>
          <a:lstStyle/>
          <a:p>
            <a:fld id="{E1B967F1-4AA9-8748-AAF1-FCCFCD68702D}" type="slidenum">
              <a:rPr lang="en-US" smtClean="0"/>
              <a:t>10</a:t>
            </a:fld>
            <a:endParaRPr lang="en-US"/>
          </a:p>
        </p:txBody>
      </p:sp>
    </p:spTree>
    <p:extLst>
      <p:ext uri="{BB962C8B-B14F-4D97-AF65-F5344CB8AC3E}">
        <p14:creationId xmlns:p14="http://schemas.microsoft.com/office/powerpoint/2010/main" val="3672412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What does it really mean to get to know your patient? Brief discussion. Offer a bit more direction. What matters to you? What would you be doing if you weren’t here?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Encourage learners to share their own questions/ways they do or might solicit this from patients and families/caregivers</a:t>
            </a:r>
          </a:p>
          <a:p>
            <a:endParaRPr lang="en-US" dirty="0"/>
          </a:p>
        </p:txBody>
      </p:sp>
      <p:sp>
        <p:nvSpPr>
          <p:cNvPr id="4" name="Slide Number Placeholder 3"/>
          <p:cNvSpPr>
            <a:spLocks noGrp="1"/>
          </p:cNvSpPr>
          <p:nvPr>
            <p:ph type="sldNum" sz="quarter" idx="10"/>
          </p:nvPr>
        </p:nvSpPr>
        <p:spPr/>
        <p:txBody>
          <a:bodyPr/>
          <a:lstStyle/>
          <a:p>
            <a:fld id="{A383F609-FD12-8D4F-B258-FD622987DB73}" type="slidenum">
              <a:rPr lang="en-US" smtClean="0"/>
              <a:pPr/>
              <a:t>11</a:t>
            </a:fld>
            <a:endParaRPr lang="en-US"/>
          </a:p>
        </p:txBody>
      </p:sp>
    </p:spTree>
    <p:extLst>
      <p:ext uri="{BB962C8B-B14F-4D97-AF65-F5344CB8AC3E}">
        <p14:creationId xmlns:p14="http://schemas.microsoft.com/office/powerpoint/2010/main" val="2524350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83F609-FD12-8D4F-B258-FD622987DB73}" type="slidenum">
              <a:rPr lang="en-US" smtClean="0"/>
              <a:pPr/>
              <a:t>12</a:t>
            </a:fld>
            <a:endParaRPr lang="en-US"/>
          </a:p>
        </p:txBody>
      </p:sp>
    </p:spTree>
    <p:extLst>
      <p:ext uri="{BB962C8B-B14F-4D97-AF65-F5344CB8AC3E}">
        <p14:creationId xmlns:p14="http://schemas.microsoft.com/office/powerpoint/2010/main" val="2224357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Value: something</a:t>
            </a:r>
            <a:r>
              <a:rPr lang="en-US" baseline="0" dirty="0"/>
              <a:t> held in high importance and of worth</a:t>
            </a:r>
            <a:endParaRPr lang="en-US" dirty="0"/>
          </a:p>
          <a:p>
            <a:r>
              <a:rPr lang="en-US" dirty="0"/>
              <a:t>Ask group: What</a:t>
            </a:r>
            <a:r>
              <a:rPr lang="en-US" baseline="0" dirty="0"/>
              <a:t> do we ask and watch for to learn about patient’s goals and values?</a:t>
            </a:r>
          </a:p>
          <a:p>
            <a:r>
              <a:rPr lang="en-US" baseline="0" dirty="0"/>
              <a:t>Point out that specific medical treatment decisions are not central to discussing goals and values. These are included after values are identified. </a:t>
            </a:r>
            <a:endParaRPr lang="en-US" dirty="0"/>
          </a:p>
          <a:p>
            <a:endParaRPr lang="en-US" dirty="0"/>
          </a:p>
        </p:txBody>
      </p:sp>
      <p:sp>
        <p:nvSpPr>
          <p:cNvPr id="4" name="Slide Number Placeholder 3"/>
          <p:cNvSpPr>
            <a:spLocks noGrp="1"/>
          </p:cNvSpPr>
          <p:nvPr>
            <p:ph type="sldNum" sz="quarter" idx="10"/>
          </p:nvPr>
        </p:nvSpPr>
        <p:spPr/>
        <p:txBody>
          <a:bodyPr/>
          <a:lstStyle/>
          <a:p>
            <a:fld id="{A383F609-FD12-8D4F-B258-FD622987DB73}" type="slidenum">
              <a:rPr lang="en-US" smtClean="0"/>
              <a:pPr/>
              <a:t>13</a:t>
            </a:fld>
            <a:endParaRPr lang="en-US"/>
          </a:p>
        </p:txBody>
      </p:sp>
    </p:spTree>
    <p:extLst>
      <p:ext uri="{BB962C8B-B14F-4D97-AF65-F5344CB8AC3E}">
        <p14:creationId xmlns:p14="http://schemas.microsoft.com/office/powerpoint/2010/main" val="893450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Group discussion, introducing the idea that these</a:t>
            </a:r>
            <a:r>
              <a:rPr lang="en-US" baseline="0" dirty="0"/>
              <a:t> conversations are different for each person-timing, delivery method, etc. needs to be adapted to social and cultural preferences. The </a:t>
            </a:r>
            <a:r>
              <a:rPr lang="en-US" dirty="0"/>
              <a:t>second question is meant to elicit learners unique</a:t>
            </a:r>
            <a:r>
              <a:rPr lang="en-US" baseline="0" dirty="0"/>
              <a:t> cultural experiences in their own families as a method to recognize planning differences. </a:t>
            </a:r>
            <a:endParaRPr lang="en-US" dirty="0"/>
          </a:p>
          <a:p>
            <a:endParaRPr lang="en-US" dirty="0"/>
          </a:p>
          <a:p>
            <a:pPr algn="ctr">
              <a:buClr>
                <a:schemeClr val="accent1"/>
              </a:buClr>
            </a:pPr>
            <a:endParaRPr lang="en-US" sz="120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14</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638597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 15-16: 5 MINUTES</a:t>
            </a:r>
          </a:p>
          <a:p>
            <a:endParaRPr lang="en-US" dirty="0"/>
          </a:p>
          <a:p>
            <a:r>
              <a:rPr lang="en-US" dirty="0"/>
              <a:t>Brief introduction and clarification of planning documents. Ask participants to choose document to be defined. </a:t>
            </a:r>
          </a:p>
          <a:p>
            <a:r>
              <a:rPr lang="en-US" b="1" dirty="0"/>
              <a:t>Advance Care Planning: </a:t>
            </a:r>
            <a:r>
              <a:rPr lang="en-US" dirty="0"/>
              <a:t>Process of planning focused on conversation around future health care decisions, and recording this process with Advance Directive or other documents.</a:t>
            </a:r>
          </a:p>
          <a:p>
            <a:r>
              <a:rPr lang="en-US" b="1" dirty="0"/>
              <a:t>Advance Directive: </a:t>
            </a:r>
            <a:r>
              <a:rPr lang="en-US" dirty="0"/>
              <a:t>A person’s wishes in specific situations in the future, many forms paper, online etc. </a:t>
            </a:r>
          </a:p>
          <a:p>
            <a:r>
              <a:rPr lang="en-US" b="1" dirty="0"/>
              <a:t>Living Will: </a:t>
            </a:r>
            <a:r>
              <a:rPr lang="en-US" dirty="0"/>
              <a:t>Legal term for: An advance directive created by an attorney and/or legally binding, most often includes code status preferences but can include other preferences.</a:t>
            </a:r>
          </a:p>
          <a:p>
            <a:r>
              <a:rPr lang="en-US" b="1" dirty="0"/>
              <a:t>POLST: </a:t>
            </a:r>
            <a:r>
              <a:rPr lang="en-US" dirty="0"/>
              <a:t>“Physician Orders for Life Sustaining Treatment”, it’s an actual order, outpatient vs inpatient, follows patient, can be signed by DPOA/Surrogate</a:t>
            </a:r>
          </a:p>
          <a:p>
            <a:r>
              <a:rPr lang="en-US" b="1" dirty="0"/>
              <a:t>Surrogate Decision Maker</a:t>
            </a:r>
            <a:r>
              <a:rPr lang="en-US" b="0" dirty="0"/>
              <a:t>:</a:t>
            </a:r>
            <a:r>
              <a:rPr lang="en-US" dirty="0"/>
              <a:t> setting specific, 60 days or length of current treatment or admission, invalid after death, discussion centered, no hierarchy in CA. </a:t>
            </a:r>
          </a:p>
          <a:p>
            <a:r>
              <a:rPr lang="en-US" b="1" dirty="0"/>
              <a:t>DPOA-HC: </a:t>
            </a:r>
            <a:r>
              <a:rPr lang="en-US" dirty="0"/>
              <a:t>Legally documented durable power of attorney for health care, can include funeral arrangements and caring for body after death. No financial power.</a:t>
            </a:r>
          </a:p>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15</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242030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Quick mention of growing number of online decision aides.   One example is </a:t>
            </a:r>
            <a:r>
              <a:rPr lang="en-US" altLang="en-US" dirty="0" err="1"/>
              <a:t>Prepareforyourcare.org</a:t>
            </a:r>
            <a:r>
              <a:rPr lang="en-US" altLang="en-US" dirty="0"/>
              <a:t> that is focused on walking older adults through the steps involved in advance care planning.  It is available in several languages.</a:t>
            </a:r>
          </a:p>
          <a:p>
            <a:endParaRPr lang="en-US" dirty="0"/>
          </a:p>
        </p:txBody>
      </p:sp>
      <p:sp>
        <p:nvSpPr>
          <p:cNvPr id="4" name="Slide Number Placeholder 3"/>
          <p:cNvSpPr>
            <a:spLocks noGrp="1"/>
          </p:cNvSpPr>
          <p:nvPr>
            <p:ph type="sldNum" sz="quarter" idx="5"/>
          </p:nvPr>
        </p:nvSpPr>
        <p:spPr/>
        <p:txBody>
          <a:bodyPr/>
          <a:lstStyle/>
          <a:p>
            <a:fld id="{96639942-5C08-A24F-A725-39226FEB8FEB}" type="slidenum">
              <a:rPr lang="en-US" smtClean="0"/>
              <a:t>16</a:t>
            </a:fld>
            <a:endParaRPr lang="en-US"/>
          </a:p>
        </p:txBody>
      </p:sp>
    </p:spTree>
    <p:extLst>
      <p:ext uri="{BB962C8B-B14F-4D97-AF65-F5344CB8AC3E}">
        <p14:creationId xmlns:p14="http://schemas.microsoft.com/office/powerpoint/2010/main" val="3638136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dirty="0"/>
              <a:t>5 MINUTES</a:t>
            </a:r>
          </a:p>
          <a:p>
            <a:pPr marL="0" indent="0">
              <a:buNone/>
            </a:pPr>
            <a:endParaRPr lang="en-US" dirty="0"/>
          </a:p>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None/>
              <a:tabLst/>
              <a:defRPr/>
            </a:pPr>
            <a:r>
              <a:rPr lang="en-US" dirty="0"/>
              <a:t>Depending</a:t>
            </a:r>
            <a:r>
              <a:rPr lang="en-US" baseline="0" dirty="0"/>
              <a:t> on amount of time available, have a few learners share their responses OR go around in a circle and ask everyone to share</a:t>
            </a:r>
          </a:p>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None/>
              <a:tabLst/>
              <a:defRPr/>
            </a:pPr>
            <a:r>
              <a:rPr lang="en-US" baseline="0" dirty="0"/>
              <a:t>what they are taking away from the module today.</a:t>
            </a:r>
          </a:p>
          <a:p>
            <a:pPr marL="0" indent="0">
              <a:buNone/>
            </a:pPr>
            <a:endParaRPr lang="en-US" baseline="0"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17</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263964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None/>
              <a:tabLst/>
              <a:defRPr/>
            </a:pPr>
            <a:r>
              <a:rPr lang="en-US" dirty="0"/>
              <a:t>Take a few minutes for questions/concerns/observations</a:t>
            </a:r>
          </a:p>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None/>
              <a:tabLst/>
              <a:defRPr/>
            </a:pPr>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18</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53710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977457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MINUTES</a:t>
            </a:r>
          </a:p>
          <a:p>
            <a:endParaRPr lang="en-US" dirty="0"/>
          </a:p>
          <a:p>
            <a:r>
              <a:rPr lang="en-US" dirty="0"/>
              <a:t>You can stay as one small group or do pair-share.</a:t>
            </a:r>
          </a:p>
          <a:p>
            <a:pPr algn="ctr">
              <a:buClr>
                <a:schemeClr val="accent1"/>
              </a:buClr>
            </a:pPr>
            <a:endParaRPr lang="en-US" sz="120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3</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936553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SLIDES 4-8: 13 MINUTES</a:t>
            </a:r>
          </a:p>
          <a:p>
            <a:pPr marL="0" indent="0">
              <a:buFontTx/>
              <a:buNone/>
            </a:pPr>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4</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249333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114300"/>
            <a:r>
              <a:rPr lang="en-US" baseline="0" dirty="0"/>
              <a:t>Briefly review definition. Highlight that ACP can occur at any age or stage, values, life goals and preferences for future medical care. </a:t>
            </a:r>
          </a:p>
          <a:p>
            <a:pPr marL="114300" indent="-114300"/>
            <a:r>
              <a:rPr lang="en-US" baseline="0" dirty="0"/>
              <a:t>Include an example of values and goals. Remind learners that medical interventions such as resuscitation is not a life goal but is a treatment option. Treatment options such as DNR/DNI can be included in the discussion to support the values and goals that people and their caregivers find important. </a:t>
            </a:r>
          </a:p>
          <a:p>
            <a:pPr marL="114300" indent="-114300"/>
            <a:endParaRPr lang="en-US" baseline="0" dirty="0"/>
          </a:p>
          <a:p>
            <a:pPr marL="114300" indent="-114300"/>
            <a:endParaRPr lang="en-US" baseline="0"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5</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220885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defRPr/>
            </a:pPr>
            <a:r>
              <a:rPr lang="en-US" dirty="0"/>
              <a:t>Highlight patient preferences</a:t>
            </a:r>
            <a:r>
              <a:rPr lang="en-US" baseline="0" dirty="0"/>
              <a:t> and benefits</a:t>
            </a:r>
          </a:p>
          <a:p>
            <a:pPr>
              <a:lnSpc>
                <a:spcPct val="80000"/>
              </a:lnSpc>
              <a:defRPr/>
            </a:pPr>
            <a:endParaRPr lang="en-US" baseline="0" dirty="0"/>
          </a:p>
          <a:p>
            <a:pPr>
              <a:lnSpc>
                <a:spcPct val="80000"/>
              </a:lnSpc>
              <a:defRPr/>
            </a:pPr>
            <a:endParaRPr lang="en-US" dirty="0"/>
          </a:p>
        </p:txBody>
      </p:sp>
      <p:sp>
        <p:nvSpPr>
          <p:cNvPr id="4" name="Slide Number Placeholder 3"/>
          <p:cNvSpPr>
            <a:spLocks noGrp="1"/>
          </p:cNvSpPr>
          <p:nvPr>
            <p:ph type="sldNum" sz="quarter" idx="10"/>
          </p:nvPr>
        </p:nvSpPr>
        <p:spPr/>
        <p:txBody>
          <a:bodyPr/>
          <a:lstStyle/>
          <a:p>
            <a:fld id="{E1B967F1-4AA9-8748-AAF1-FCCFCD68702D}" type="slidenum">
              <a:rPr lang="en-US" smtClean="0"/>
              <a:t>6</a:t>
            </a:fld>
            <a:endParaRPr lang="en-US"/>
          </a:p>
        </p:txBody>
      </p:sp>
    </p:spTree>
    <p:extLst>
      <p:ext uri="{BB962C8B-B14F-4D97-AF65-F5344CB8AC3E}">
        <p14:creationId xmlns:p14="http://schemas.microsoft.com/office/powerpoint/2010/main" val="1404978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patient and surrogate</a:t>
            </a:r>
            <a:r>
              <a:rPr lang="en-US" baseline="0" dirty="0"/>
              <a:t> preferences in support for better decision making.</a:t>
            </a:r>
          </a:p>
          <a:p>
            <a:endParaRPr lang="en-US" baseline="0" dirty="0"/>
          </a:p>
        </p:txBody>
      </p:sp>
      <p:sp>
        <p:nvSpPr>
          <p:cNvPr id="4" name="Slide Number Placeholder 3"/>
          <p:cNvSpPr>
            <a:spLocks noGrp="1"/>
          </p:cNvSpPr>
          <p:nvPr>
            <p:ph type="sldNum" sz="quarter" idx="10"/>
          </p:nvPr>
        </p:nvSpPr>
        <p:spPr/>
        <p:txBody>
          <a:bodyPr/>
          <a:lstStyle/>
          <a:p>
            <a:fld id="{E1B967F1-4AA9-8748-AAF1-FCCFCD68702D}" type="slidenum">
              <a:rPr lang="en-US" smtClean="0"/>
              <a:t>7</a:t>
            </a:fld>
            <a:endParaRPr lang="en-US"/>
          </a:p>
        </p:txBody>
      </p:sp>
    </p:spTree>
    <p:extLst>
      <p:ext uri="{BB962C8B-B14F-4D97-AF65-F5344CB8AC3E}">
        <p14:creationId xmlns:p14="http://schemas.microsoft.com/office/powerpoint/2010/main" val="2505362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3BA5EF-5F2D-8D48-8FF8-61BE9D68CD3F}"/>
              </a:ext>
            </a:extLst>
          </p:cNvPr>
          <p:cNvSpPr>
            <a:spLocks noGrp="1" noRot="1" noChangeAspect="1"/>
          </p:cNvSpPr>
          <p:nvPr>
            <p:ph type="sldImg"/>
          </p:nvPr>
        </p:nvSpPr>
        <p:spPr/>
      </p:sp>
      <p:sp>
        <p:nvSpPr>
          <p:cNvPr id="12291" name="Notes Placeholder 2">
            <a:extLst>
              <a:ext uri="{FF2B5EF4-FFF2-40B4-BE49-F238E27FC236}">
                <a16:creationId xmlns:a16="http://schemas.microsoft.com/office/drawing/2014/main" id="{A8BD45A4-E1B1-514A-8A77-C754D03EFC00}"/>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t>Key focus of</a:t>
            </a:r>
            <a:r>
              <a:rPr lang="en-US" baseline="0" dirty="0"/>
              <a:t> successful discussions in any environment</a:t>
            </a:r>
            <a:endParaRPr lang="en-US" dirty="0"/>
          </a:p>
          <a:p>
            <a:pPr>
              <a:defRPr/>
            </a:pPr>
            <a:r>
              <a:rPr lang="en-US" dirty="0"/>
              <a:t>Advance Care Directives best we have now and imperfect</a:t>
            </a:r>
          </a:p>
          <a:p>
            <a:pPr>
              <a:defRPr/>
            </a:pPr>
            <a:r>
              <a:rPr lang="en-US" dirty="0"/>
              <a:t>5 outcomes for ACP include (1) care consistent with goals, mean 6.70 (±SD 0.31); (2) surrogate designation, 6.68 (0.44); (3) surrogate documentation, 6.48 (0.39); (4) discussions with surrogates, 6.44 (0.33); and (5) identifying values and goals 6.40 (0.62).</a:t>
            </a:r>
            <a:r>
              <a:rPr lang="en-US" baseline="0" dirty="0"/>
              <a:t> </a:t>
            </a:r>
            <a:endParaRPr lang="en-US" sz="1000" dirty="0"/>
          </a:p>
          <a:p>
            <a:pPr>
              <a:defRPr/>
            </a:pPr>
            <a:endParaRPr lang="en-US" sz="1000" dirty="0"/>
          </a:p>
        </p:txBody>
      </p:sp>
      <p:sp>
        <p:nvSpPr>
          <p:cNvPr id="12292" name="Slide Number Placeholder 3">
            <a:extLst>
              <a:ext uri="{FF2B5EF4-FFF2-40B4-BE49-F238E27FC236}">
                <a16:creationId xmlns:a16="http://schemas.microsoft.com/office/drawing/2014/main" id="{4EC6E1DB-DFAA-A74D-9A21-000C4504613B}"/>
              </a:ext>
            </a:extLst>
          </p:cNvPr>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fld id="{517520BB-1C6C-EE44-8705-9300FC18A0E7}" type="slidenum">
              <a:rPr lang="en-US" altLang="en-US" smtClean="0"/>
              <a:pPr>
                <a:defRPr/>
              </a:pPr>
              <a:t>8</a:t>
            </a:fld>
            <a:endParaRPr lang="en-US" altLang="en-US"/>
          </a:p>
        </p:txBody>
      </p:sp>
    </p:spTree>
    <p:extLst>
      <p:ext uri="{BB962C8B-B14F-4D97-AF65-F5344CB8AC3E}">
        <p14:creationId xmlns:p14="http://schemas.microsoft.com/office/powerpoint/2010/main" val="860599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10 MINUTES</a:t>
            </a:r>
          </a:p>
          <a:p>
            <a:pPr marL="0" indent="0">
              <a:buFontTx/>
              <a:buNone/>
            </a:pPr>
            <a:r>
              <a:rPr lang="en-US" baseline="0" dirty="0"/>
              <a:t>Split participants into groups of two, 3 min. each participant. </a:t>
            </a:r>
          </a:p>
          <a:p>
            <a:pPr marL="0" indent="0">
              <a:buFontTx/>
              <a:buNone/>
            </a:pPr>
            <a:r>
              <a:rPr lang="en-US" baseline="0" dirty="0"/>
              <a:t>You are taking care of Mr. M – he has been hospitalized twice for heart failure exacerbation. How would you introduce advance care planning to him and his family?</a:t>
            </a:r>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9</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91033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Advance Care Planning.  Property of UC Regents, B. Calton, B. Sumser, N. Saks, T. Reid, N. Shepard-Lopez</a:t>
            </a:r>
          </a:p>
        </p:txBody>
      </p:sp>
      <p:sp>
        <p:nvSpPr>
          <p:cNvPr id="6" name="Slide Number Placeholder 5"/>
          <p:cNvSpPr>
            <a:spLocks noGrp="1"/>
          </p:cNvSpPr>
          <p:nvPr>
            <p:ph type="sldNum" sz="quarter" idx="12"/>
          </p:nvPr>
        </p:nvSpPr>
        <p:spPr/>
        <p:txBody>
          <a:bodyPr/>
          <a:lstStyle/>
          <a:p>
            <a:fld id="{E336767F-FF58-F74E-8990-33BE71820098}" type="slidenum">
              <a:rPr lang="en-US" smtClean="0"/>
              <a:t>‹#›</a:t>
            </a:fld>
            <a:endParaRPr lang="en-US"/>
          </a:p>
        </p:txBody>
      </p:sp>
    </p:spTree>
    <p:extLst>
      <p:ext uri="{BB962C8B-B14F-4D97-AF65-F5344CB8AC3E}">
        <p14:creationId xmlns:p14="http://schemas.microsoft.com/office/powerpoint/2010/main" val="1204593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Advance Care Planning.  Property of UC Regents, B. Calton, B. Sumser, N. Saks, T. Reid, N. Shepard-Lopez</a:t>
            </a:r>
          </a:p>
        </p:txBody>
      </p:sp>
      <p:sp>
        <p:nvSpPr>
          <p:cNvPr id="6" name="Slide Number Placeholder 5"/>
          <p:cNvSpPr>
            <a:spLocks noGrp="1"/>
          </p:cNvSpPr>
          <p:nvPr>
            <p:ph type="sldNum" sz="quarter" idx="12"/>
          </p:nvPr>
        </p:nvSpPr>
        <p:spPr/>
        <p:txBody>
          <a:bodyPr/>
          <a:lstStyle/>
          <a:p>
            <a:fld id="{E336767F-FF58-F74E-8990-33BE71820098}" type="slidenum">
              <a:rPr lang="en-US" smtClean="0"/>
              <a:t>‹#›</a:t>
            </a:fld>
            <a:endParaRPr lang="en-US"/>
          </a:p>
        </p:txBody>
      </p:sp>
    </p:spTree>
    <p:extLst>
      <p:ext uri="{BB962C8B-B14F-4D97-AF65-F5344CB8AC3E}">
        <p14:creationId xmlns:p14="http://schemas.microsoft.com/office/powerpoint/2010/main" val="2140928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Advance Care Planning.  Property of UC Regents, B. Calton, B. Sumser, N. Saks, T. Reid, N. Shepard-Lopez</a:t>
            </a:r>
          </a:p>
        </p:txBody>
      </p:sp>
      <p:sp>
        <p:nvSpPr>
          <p:cNvPr id="6" name="Slide Number Placeholder 5"/>
          <p:cNvSpPr>
            <a:spLocks noGrp="1"/>
          </p:cNvSpPr>
          <p:nvPr>
            <p:ph type="sldNum" sz="quarter" idx="12"/>
          </p:nvPr>
        </p:nvSpPr>
        <p:spPr/>
        <p:txBody>
          <a:bodyPr/>
          <a:lstStyle/>
          <a:p>
            <a:fld id="{E336767F-FF58-F74E-8990-33BE71820098}" type="slidenum">
              <a:rPr lang="en-US" smtClean="0"/>
              <a:t>‹#›</a:t>
            </a:fld>
            <a:endParaRPr lang="en-US"/>
          </a:p>
        </p:txBody>
      </p:sp>
    </p:spTree>
    <p:extLst>
      <p:ext uri="{BB962C8B-B14F-4D97-AF65-F5344CB8AC3E}">
        <p14:creationId xmlns:p14="http://schemas.microsoft.com/office/powerpoint/2010/main" val="3852518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Advance Care Planning.  Property of UC Regents, B. Calton, B. Sumser, N. Saks, T. Reid, N. Shepard-Lopez</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604780" y="425003"/>
            <a:ext cx="10898107"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609603" y="927657"/>
            <a:ext cx="10893285"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15" name="Text Placeholder 3"/>
          <p:cNvSpPr>
            <a:spLocks noGrp="1"/>
          </p:cNvSpPr>
          <p:nvPr>
            <p:ph idx="1"/>
          </p:nvPr>
        </p:nvSpPr>
        <p:spPr>
          <a:xfrm>
            <a:off x="612915" y="1868558"/>
            <a:ext cx="10850220"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8950150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Advance Care Planning.  Property of UC Regents, B. Calton, B. Sumser, N. Saks, T. Reid, N. Shepard-Lopez</a:t>
            </a:r>
            <a:endParaRPr lang="en-US" dirty="0"/>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583470" y="1908316"/>
            <a:ext cx="10972431"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596899" y="4929107"/>
            <a:ext cx="8685277"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662608" y="4"/>
            <a:ext cx="1431235" cy="1577005"/>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579507" y="353943"/>
            <a:ext cx="1590260"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1" name="Text Placeholder 13"/>
          <p:cNvSpPr>
            <a:spLocks noGrp="1"/>
          </p:cNvSpPr>
          <p:nvPr>
            <p:ph type="body" sz="quarter" idx="15" hasCustomPrompt="1"/>
          </p:nvPr>
        </p:nvSpPr>
        <p:spPr>
          <a:xfrm>
            <a:off x="596899" y="5307938"/>
            <a:ext cx="8685277"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21700053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Advance Care Planning.  Property of UC Regents, B. Calton, B. Sumser, N. Saks, T. Reid, N. Shepard-Lopez</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7" name="Title 15"/>
          <p:cNvSpPr>
            <a:spLocks noGrp="1"/>
          </p:cNvSpPr>
          <p:nvPr>
            <p:ph type="title" hasCustomPrompt="1"/>
          </p:nvPr>
        </p:nvSpPr>
        <p:spPr>
          <a:xfrm>
            <a:off x="604780" y="425003"/>
            <a:ext cx="10898107"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609600" y="1881349"/>
            <a:ext cx="10906539"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609603" y="927657"/>
            <a:ext cx="10893285"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5682823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Advance Care Planning.  Property of UC Regents, B. Calton, B. Sumser, N. Saks, T. Reid, N. Shepard-Lopez</a:t>
            </a:r>
          </a:p>
        </p:txBody>
      </p:sp>
      <p:sp>
        <p:nvSpPr>
          <p:cNvPr id="6" name="Slide Number Placeholder 5"/>
          <p:cNvSpPr>
            <a:spLocks noGrp="1"/>
          </p:cNvSpPr>
          <p:nvPr>
            <p:ph type="sldNum" sz="quarter" idx="12"/>
          </p:nvPr>
        </p:nvSpPr>
        <p:spPr/>
        <p:txBody>
          <a:bodyPr/>
          <a:lstStyle/>
          <a:p>
            <a:fld id="{E336767F-FF58-F74E-8990-33BE71820098}" type="slidenum">
              <a:rPr lang="en-US" smtClean="0"/>
              <a:t>‹#›</a:t>
            </a:fld>
            <a:endParaRPr lang="en-US"/>
          </a:p>
        </p:txBody>
      </p:sp>
    </p:spTree>
    <p:extLst>
      <p:ext uri="{BB962C8B-B14F-4D97-AF65-F5344CB8AC3E}">
        <p14:creationId xmlns:p14="http://schemas.microsoft.com/office/powerpoint/2010/main" val="966075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Advance Care Planning.  Property of UC Regents, B. Calton, B. Sumser, N. Saks, T. Reid, N. Shepard-Lopez</a:t>
            </a:r>
          </a:p>
        </p:txBody>
      </p:sp>
      <p:sp>
        <p:nvSpPr>
          <p:cNvPr id="6" name="Slide Number Placeholder 5"/>
          <p:cNvSpPr>
            <a:spLocks noGrp="1"/>
          </p:cNvSpPr>
          <p:nvPr>
            <p:ph type="sldNum" sz="quarter" idx="12"/>
          </p:nvPr>
        </p:nvSpPr>
        <p:spPr/>
        <p:txBody>
          <a:bodyPr/>
          <a:lstStyle/>
          <a:p>
            <a:fld id="{E336767F-FF58-F74E-8990-33BE71820098}" type="slidenum">
              <a:rPr lang="en-US" smtClean="0"/>
              <a:t>‹#›</a:t>
            </a:fld>
            <a:endParaRPr lang="en-US"/>
          </a:p>
        </p:txBody>
      </p:sp>
    </p:spTree>
    <p:extLst>
      <p:ext uri="{BB962C8B-B14F-4D97-AF65-F5344CB8AC3E}">
        <p14:creationId xmlns:p14="http://schemas.microsoft.com/office/powerpoint/2010/main" val="3321804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Advance Care Planning.  Property of UC Regents, B. Calton, B. Sumser, N. Saks, T. Reid, N. Shepard-Lopez</a:t>
            </a:r>
          </a:p>
        </p:txBody>
      </p:sp>
      <p:sp>
        <p:nvSpPr>
          <p:cNvPr id="7" name="Slide Number Placeholder 6"/>
          <p:cNvSpPr>
            <a:spLocks noGrp="1"/>
          </p:cNvSpPr>
          <p:nvPr>
            <p:ph type="sldNum" sz="quarter" idx="12"/>
          </p:nvPr>
        </p:nvSpPr>
        <p:spPr/>
        <p:txBody>
          <a:bodyPr/>
          <a:lstStyle/>
          <a:p>
            <a:fld id="{E336767F-FF58-F74E-8990-33BE71820098}" type="slidenum">
              <a:rPr lang="en-US" smtClean="0"/>
              <a:t>‹#›</a:t>
            </a:fld>
            <a:endParaRPr lang="en-US"/>
          </a:p>
        </p:txBody>
      </p:sp>
    </p:spTree>
    <p:extLst>
      <p:ext uri="{BB962C8B-B14F-4D97-AF65-F5344CB8AC3E}">
        <p14:creationId xmlns:p14="http://schemas.microsoft.com/office/powerpoint/2010/main" val="748625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Advance Care Planning.  Property of UC Regents, B. Calton, B. Sumser, N. Saks, T. Reid, N. Shepard-Lopez</a:t>
            </a:r>
          </a:p>
        </p:txBody>
      </p:sp>
      <p:sp>
        <p:nvSpPr>
          <p:cNvPr id="9" name="Slide Number Placeholder 8"/>
          <p:cNvSpPr>
            <a:spLocks noGrp="1"/>
          </p:cNvSpPr>
          <p:nvPr>
            <p:ph type="sldNum" sz="quarter" idx="12"/>
          </p:nvPr>
        </p:nvSpPr>
        <p:spPr/>
        <p:txBody>
          <a:bodyPr/>
          <a:lstStyle/>
          <a:p>
            <a:fld id="{E336767F-FF58-F74E-8990-33BE71820098}" type="slidenum">
              <a:rPr lang="en-US" smtClean="0"/>
              <a:t>‹#›</a:t>
            </a:fld>
            <a:endParaRPr lang="en-US"/>
          </a:p>
        </p:txBody>
      </p:sp>
    </p:spTree>
    <p:extLst>
      <p:ext uri="{BB962C8B-B14F-4D97-AF65-F5344CB8AC3E}">
        <p14:creationId xmlns:p14="http://schemas.microsoft.com/office/powerpoint/2010/main" val="264111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Advance Care Planning.  Property of UC Regents, B. Calton, B. Sumser, N. Saks, T. Reid, N. Shepard-Lopez</a:t>
            </a:r>
          </a:p>
        </p:txBody>
      </p:sp>
      <p:sp>
        <p:nvSpPr>
          <p:cNvPr id="5" name="Slide Number Placeholder 4"/>
          <p:cNvSpPr>
            <a:spLocks noGrp="1"/>
          </p:cNvSpPr>
          <p:nvPr>
            <p:ph type="sldNum" sz="quarter" idx="12"/>
          </p:nvPr>
        </p:nvSpPr>
        <p:spPr/>
        <p:txBody>
          <a:bodyPr/>
          <a:lstStyle/>
          <a:p>
            <a:fld id="{E336767F-FF58-F74E-8990-33BE71820098}" type="slidenum">
              <a:rPr lang="en-US" smtClean="0"/>
              <a:t>‹#›</a:t>
            </a:fld>
            <a:endParaRPr lang="en-US"/>
          </a:p>
        </p:txBody>
      </p:sp>
    </p:spTree>
    <p:extLst>
      <p:ext uri="{BB962C8B-B14F-4D97-AF65-F5344CB8AC3E}">
        <p14:creationId xmlns:p14="http://schemas.microsoft.com/office/powerpoint/2010/main" val="1453404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Advance Care Planning.  Property of UC Regents, B. Calton, B. Sumser, N. Saks, T. Reid, N. Shepard-Lopez</a:t>
            </a:r>
          </a:p>
        </p:txBody>
      </p:sp>
      <p:sp>
        <p:nvSpPr>
          <p:cNvPr id="4" name="Slide Number Placeholder 3"/>
          <p:cNvSpPr>
            <a:spLocks noGrp="1"/>
          </p:cNvSpPr>
          <p:nvPr>
            <p:ph type="sldNum" sz="quarter" idx="12"/>
          </p:nvPr>
        </p:nvSpPr>
        <p:spPr/>
        <p:txBody>
          <a:bodyPr/>
          <a:lstStyle/>
          <a:p>
            <a:fld id="{E336767F-FF58-F74E-8990-33BE71820098}" type="slidenum">
              <a:rPr lang="en-US" smtClean="0"/>
              <a:t>‹#›</a:t>
            </a:fld>
            <a:endParaRPr lang="en-US"/>
          </a:p>
        </p:txBody>
      </p:sp>
    </p:spTree>
    <p:extLst>
      <p:ext uri="{BB962C8B-B14F-4D97-AF65-F5344CB8AC3E}">
        <p14:creationId xmlns:p14="http://schemas.microsoft.com/office/powerpoint/2010/main" val="1993878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Advance Care Planning.  Property of UC Regents, B. Calton, B. Sumser, N. Saks, T. Reid, N. Shepard-Lopez</a:t>
            </a:r>
          </a:p>
        </p:txBody>
      </p:sp>
      <p:sp>
        <p:nvSpPr>
          <p:cNvPr id="7" name="Slide Number Placeholder 6"/>
          <p:cNvSpPr>
            <a:spLocks noGrp="1"/>
          </p:cNvSpPr>
          <p:nvPr>
            <p:ph type="sldNum" sz="quarter" idx="12"/>
          </p:nvPr>
        </p:nvSpPr>
        <p:spPr/>
        <p:txBody>
          <a:bodyPr/>
          <a:lstStyle/>
          <a:p>
            <a:fld id="{E336767F-FF58-F74E-8990-33BE71820098}" type="slidenum">
              <a:rPr lang="en-US" smtClean="0"/>
              <a:t>‹#›</a:t>
            </a:fld>
            <a:endParaRPr lang="en-US"/>
          </a:p>
        </p:txBody>
      </p:sp>
    </p:spTree>
    <p:extLst>
      <p:ext uri="{BB962C8B-B14F-4D97-AF65-F5344CB8AC3E}">
        <p14:creationId xmlns:p14="http://schemas.microsoft.com/office/powerpoint/2010/main" val="2533175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Advance Care Planning.  Property of UC Regents, B. Calton, B. Sumser, N. Saks, T. Reid, N. Shepard-Lopez</a:t>
            </a:r>
          </a:p>
        </p:txBody>
      </p:sp>
      <p:sp>
        <p:nvSpPr>
          <p:cNvPr id="7" name="Slide Number Placeholder 6"/>
          <p:cNvSpPr>
            <a:spLocks noGrp="1"/>
          </p:cNvSpPr>
          <p:nvPr>
            <p:ph type="sldNum" sz="quarter" idx="12"/>
          </p:nvPr>
        </p:nvSpPr>
        <p:spPr/>
        <p:txBody>
          <a:bodyPr/>
          <a:lstStyle/>
          <a:p>
            <a:fld id="{E336767F-FF58-F74E-8990-33BE71820098}" type="slidenum">
              <a:rPr lang="en-US" smtClean="0"/>
              <a:t>‹#›</a:t>
            </a:fld>
            <a:endParaRPr lang="en-US"/>
          </a:p>
        </p:txBody>
      </p:sp>
    </p:spTree>
    <p:extLst>
      <p:ext uri="{BB962C8B-B14F-4D97-AF65-F5344CB8AC3E}">
        <p14:creationId xmlns:p14="http://schemas.microsoft.com/office/powerpoint/2010/main" val="423314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Advance Care Planning.  Property of UC Regents, B. Calton, B. Sumser, N. Saks, T. Reid, N. Shepard-Lopez</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36767F-FF58-F74E-8990-33BE71820098}" type="slidenum">
              <a:rPr lang="en-US" smtClean="0"/>
              <a:t>‹#›</a:t>
            </a:fld>
            <a:endParaRPr lang="en-US"/>
          </a:p>
        </p:txBody>
      </p:sp>
    </p:spTree>
    <p:extLst>
      <p:ext uri="{BB962C8B-B14F-4D97-AF65-F5344CB8AC3E}">
        <p14:creationId xmlns:p14="http://schemas.microsoft.com/office/powerpoint/2010/main" val="82984530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678" r:id="rId13"/>
    <p:sldLayoutId id="2147483778"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blogs.ubc.ca/qualresearch/narrative-and-social-change/narrative-therapy/"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www.wallpaperflare.com/balloons-clouds-word-clouds-abstract-dialogue-discussion-wallpaper-afmdc" TargetMode="Externa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www.geripal.org/2013/01/the-official-launch-of-prepare-easy-to.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comments" Target="../comments/comment1.xml"/><Relationship Id="rId5" Type="http://schemas.openxmlformats.org/officeDocument/2006/relationships/hyperlink" Target="https://creativecommons.org/licenses/by/3.0/" TargetMode="External"/><Relationship Id="rId4" Type="http://schemas.openxmlformats.org/officeDocument/2006/relationships/hyperlink" Target="https://ashleytan.wordpress.com/tag/keynot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randomreviewsph.wordpress.com/2013/01/05/adieu-doomsday-bonjour-terrible-two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wallpaperflare.com/balloons-clouds-word-clouds-abstract-dialogue-discussion-wallpaper-afmdc"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hyperlink" Target="https://pixabay.com/en/stickman-stick-figure-man-blue-2557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3" name="Freeform: Shape 22">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 name="Title 3"/>
          <p:cNvSpPr>
            <a:spLocks noGrp="1"/>
          </p:cNvSpPr>
          <p:nvPr>
            <p:ph type="title"/>
          </p:nvPr>
        </p:nvSpPr>
        <p:spPr>
          <a:xfrm>
            <a:off x="3145623" y="2515383"/>
            <a:ext cx="5782716" cy="2150719"/>
          </a:xfrm>
          <a:noFill/>
        </p:spPr>
        <p:txBody>
          <a:bodyPr vert="horz" lIns="91440" tIns="45720" rIns="91440" bIns="45720" rtlCol="0" anchor="ctr">
            <a:normAutofit/>
          </a:bodyPr>
          <a:lstStyle/>
          <a:p>
            <a:pPr algn="ctr"/>
            <a:r>
              <a:rPr lang="en-US" sz="3300" b="1" kern="1200" dirty="0">
                <a:solidFill>
                  <a:srgbClr val="080808"/>
                </a:solidFill>
                <a:latin typeface="+mj-lt"/>
                <a:ea typeface="+mj-ea"/>
                <a:cs typeface="+mj-cs"/>
              </a:rPr>
              <a:t>Primary Palliative Care Education</a:t>
            </a:r>
            <a:br>
              <a:rPr lang="en-US" sz="3300" b="1" i="1" kern="1200" dirty="0">
                <a:solidFill>
                  <a:srgbClr val="080808"/>
                </a:solidFill>
                <a:latin typeface="+mj-lt"/>
                <a:ea typeface="+mj-ea"/>
                <a:cs typeface="+mj-cs"/>
              </a:rPr>
            </a:br>
            <a:br>
              <a:rPr lang="en-US" sz="3300" b="1" kern="1200" dirty="0">
                <a:solidFill>
                  <a:srgbClr val="080808"/>
                </a:solidFill>
                <a:latin typeface="+mj-lt"/>
                <a:ea typeface="+mj-ea"/>
                <a:cs typeface="+mj-cs"/>
              </a:rPr>
            </a:br>
            <a:r>
              <a:rPr lang="en-US" sz="3300" i="1" kern="1200" dirty="0">
                <a:solidFill>
                  <a:srgbClr val="080808"/>
                </a:solidFill>
                <a:latin typeface="+mj-lt"/>
                <a:ea typeface="+mj-ea"/>
                <a:cs typeface="+mj-cs"/>
              </a:rPr>
              <a:t>   Advance Care Planning</a:t>
            </a:r>
            <a:br>
              <a:rPr lang="en-US" sz="3300" kern="1200" dirty="0">
                <a:solidFill>
                  <a:srgbClr val="080808"/>
                </a:solidFill>
                <a:latin typeface="+mj-lt"/>
                <a:ea typeface="+mj-ea"/>
                <a:cs typeface="+mj-cs"/>
              </a:rPr>
            </a:br>
            <a:endParaRPr lang="en-US" sz="3300" kern="1200" dirty="0">
              <a:solidFill>
                <a:srgbClr val="080808"/>
              </a:solidFill>
              <a:latin typeface="+mj-lt"/>
              <a:ea typeface="+mj-ea"/>
              <a:cs typeface="+mj-cs"/>
            </a:endParaRPr>
          </a:p>
        </p:txBody>
      </p:sp>
      <p:sp>
        <p:nvSpPr>
          <p:cNvPr id="27" name="Freeform: Shape 26">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lide Number Placeholder 2">
            <a:extLst>
              <a:ext uri="{FF2B5EF4-FFF2-40B4-BE49-F238E27FC236}">
                <a16:creationId xmlns:a16="http://schemas.microsoft.com/office/drawing/2014/main" id="{997EE09E-650B-B348-82C7-E1BE85047111}"/>
              </a:ext>
            </a:extLst>
          </p:cNvPr>
          <p:cNvSpPr>
            <a:spLocks noGrp="1"/>
          </p:cNvSpPr>
          <p:nvPr>
            <p:ph type="sldNum" sz="quarter" idx="12"/>
          </p:nvPr>
        </p:nvSpPr>
        <p:spPr/>
        <p:txBody>
          <a:bodyPr/>
          <a:lstStyle/>
          <a:p>
            <a:fld id="{E336767F-FF58-F74E-8990-33BE71820098}" type="slidenum">
              <a:rPr lang="en-US" smtClean="0"/>
              <a:t>1</a:t>
            </a:fld>
            <a:endParaRPr lang="en-US"/>
          </a:p>
        </p:txBody>
      </p:sp>
      <p:sp>
        <p:nvSpPr>
          <p:cNvPr id="2" name="Footer Placeholder 1">
            <a:extLst>
              <a:ext uri="{FF2B5EF4-FFF2-40B4-BE49-F238E27FC236}">
                <a16:creationId xmlns:a16="http://schemas.microsoft.com/office/drawing/2014/main" id="{20C0B13D-CEB3-FA4B-A6C2-3CC415842895}"/>
              </a:ext>
            </a:extLst>
          </p:cNvPr>
          <p:cNvSpPr>
            <a:spLocks noGrp="1"/>
          </p:cNvSpPr>
          <p:nvPr>
            <p:ph type="ftr" sz="quarter" idx="11"/>
          </p:nvPr>
        </p:nvSpPr>
        <p:spPr/>
        <p:txBody>
          <a:bodyPr/>
          <a:lstStyle/>
          <a:p>
            <a:r>
              <a:rPr lang="en-US"/>
              <a:t>Advance Care Planning.  Property of UC Regents, B. Calton, B. Sumser, N. Saks, T. Reid, N. Shepard-Lopez</a:t>
            </a:r>
          </a:p>
        </p:txBody>
      </p:sp>
    </p:spTree>
    <p:extLst>
      <p:ext uri="{BB962C8B-B14F-4D97-AF65-F5344CB8AC3E}">
        <p14:creationId xmlns:p14="http://schemas.microsoft.com/office/powerpoint/2010/main" val="383610680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7189"/>
            <a:ext cx="3374136" cy="5567891"/>
          </a:xfrm>
        </p:spPr>
        <p:txBody>
          <a:bodyPr>
            <a:normAutofit/>
          </a:bodyPr>
          <a:lstStyle/>
          <a:p>
            <a:r>
              <a:rPr lang="en-US" sz="5200" b="1"/>
              <a:t>Suggested Framework</a:t>
            </a:r>
          </a:p>
        </p:txBody>
      </p:sp>
      <p:sp>
        <p:nvSpPr>
          <p:cNvPr id="6" name="Slide Number Placeholder 5"/>
          <p:cNvSpPr>
            <a:spLocks noGrp="1"/>
          </p:cNvSpPr>
          <p:nvPr>
            <p:ph type="sldNum" sz="quarter" idx="12"/>
          </p:nvPr>
        </p:nvSpPr>
        <p:spPr>
          <a:xfrm>
            <a:off x="8610600" y="6356350"/>
            <a:ext cx="2743200" cy="365125"/>
          </a:xfrm>
        </p:spPr>
        <p:txBody>
          <a:bodyPr>
            <a:normAutofit/>
          </a:bodyPr>
          <a:lstStyle/>
          <a:p>
            <a:pPr>
              <a:spcAft>
                <a:spcPts val="600"/>
              </a:spcAft>
            </a:pPr>
            <a:fld id="{CE06F5F0-0522-B14D-8DDF-B86B09D9094E}" type="slidenum">
              <a:rPr lang="en-US"/>
              <a:pPr>
                <a:spcAft>
                  <a:spcPts val="600"/>
                </a:spcAft>
              </a:pPr>
              <a:t>10</a:t>
            </a:fld>
            <a:endParaRPr lang="en-US"/>
          </a:p>
        </p:txBody>
      </p:sp>
      <p:graphicFrame>
        <p:nvGraphicFramePr>
          <p:cNvPr id="9" name="Diagram 8"/>
          <p:cNvGraphicFramePr/>
          <p:nvPr>
            <p:extLst>
              <p:ext uri="{D42A27DB-BD31-4B8C-83A1-F6EECF244321}">
                <p14:modId xmlns:p14="http://schemas.microsoft.com/office/powerpoint/2010/main" val="2334487084"/>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46E1DBA4-1BE2-8846-A650-4E2DC9B204FA}"/>
              </a:ext>
            </a:extLst>
          </p:cNvPr>
          <p:cNvSpPr>
            <a:spLocks noGrp="1"/>
          </p:cNvSpPr>
          <p:nvPr>
            <p:ph type="ftr" sz="quarter" idx="11"/>
          </p:nvPr>
        </p:nvSpPr>
        <p:spPr/>
        <p:txBody>
          <a:bodyPr/>
          <a:lstStyle/>
          <a:p>
            <a:r>
              <a:rPr lang="en-US"/>
              <a:t>Advance Care Planning.  Property of UC Regents, B. Calton, B. Sumser, N. Saks, T. Reid, N. Shepard-Lopez</a:t>
            </a:r>
          </a:p>
        </p:txBody>
      </p:sp>
    </p:spTree>
    <p:extLst>
      <p:ext uri="{BB962C8B-B14F-4D97-AF65-F5344CB8AC3E}">
        <p14:creationId xmlns:p14="http://schemas.microsoft.com/office/powerpoint/2010/main" val="781669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text, indoor, tableware&#10;&#10;Description automatically generated">
            <a:extLst>
              <a:ext uri="{FF2B5EF4-FFF2-40B4-BE49-F238E27FC236}">
                <a16:creationId xmlns:a16="http://schemas.microsoft.com/office/drawing/2014/main" id="{25A7121F-6A44-A940-BF78-3AD6B47B95D6}"/>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8752" r="6649"/>
          <a:stretch/>
        </p:blipFill>
        <p:spPr>
          <a:xfrm>
            <a:off x="22431" y="-7678"/>
            <a:ext cx="9669642" cy="6857990"/>
          </a:xfrm>
          <a:prstGeom prst="rect">
            <a:avLst/>
          </a:prstGeom>
        </p:spPr>
      </p:pic>
      <p:sp>
        <p:nvSpPr>
          <p:cNvPr id="21"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3">
            <a:extLst>
              <a:ext uri="{FF2B5EF4-FFF2-40B4-BE49-F238E27FC236}">
                <a16:creationId xmlns:a16="http://schemas.microsoft.com/office/drawing/2014/main" id="{8B1087A3-6C57-594D-9D9F-88DAE3B04A67}"/>
              </a:ext>
            </a:extLst>
          </p:cNvPr>
          <p:cNvSpPr>
            <a:spLocks noGrp="1"/>
          </p:cNvSpPr>
          <p:nvPr>
            <p:ph type="title"/>
          </p:nvPr>
        </p:nvSpPr>
        <p:spPr>
          <a:xfrm>
            <a:off x="7531610" y="365125"/>
            <a:ext cx="3822189" cy="1899912"/>
          </a:xfrm>
        </p:spPr>
        <p:txBody>
          <a:bodyPr>
            <a:normAutofit/>
          </a:bodyPr>
          <a:lstStyle/>
          <a:p>
            <a:r>
              <a:rPr lang="en-US" sz="4000" b="1"/>
              <a:t>Know Your Patient</a:t>
            </a:r>
          </a:p>
        </p:txBody>
      </p:sp>
      <p:sp>
        <p:nvSpPr>
          <p:cNvPr id="3" name="Content Placeholder 2"/>
          <p:cNvSpPr>
            <a:spLocks noGrp="1"/>
          </p:cNvSpPr>
          <p:nvPr>
            <p:ph idx="1"/>
          </p:nvPr>
        </p:nvSpPr>
        <p:spPr>
          <a:xfrm>
            <a:off x="7531610" y="2434201"/>
            <a:ext cx="3822189" cy="3742762"/>
          </a:xfrm>
        </p:spPr>
        <p:txBody>
          <a:bodyPr>
            <a:normAutofit/>
          </a:bodyPr>
          <a:lstStyle/>
          <a:p>
            <a:pPr>
              <a:buClr>
                <a:schemeClr val="tx1"/>
              </a:buClr>
            </a:pPr>
            <a:r>
              <a:rPr lang="en-US" sz="2000" dirty="0"/>
              <a:t>“Can you tell me about life before X?”</a:t>
            </a:r>
          </a:p>
          <a:p>
            <a:pPr>
              <a:buClr>
                <a:schemeClr val="tx1"/>
              </a:buClr>
            </a:pPr>
            <a:r>
              <a:rPr lang="en-US" sz="2000" dirty="0"/>
              <a:t>“How do you spend your days?”</a:t>
            </a:r>
          </a:p>
          <a:p>
            <a:pPr>
              <a:buClr>
                <a:schemeClr val="tx1"/>
              </a:buClr>
            </a:pPr>
            <a:r>
              <a:rPr lang="en-US" sz="2000" dirty="0"/>
              <a:t>“What brings you joy?”</a:t>
            </a:r>
          </a:p>
          <a:p>
            <a:pPr>
              <a:buClr>
                <a:schemeClr val="tx1"/>
              </a:buClr>
            </a:pPr>
            <a:r>
              <a:rPr lang="en-US" sz="2000" dirty="0"/>
              <a:t>“How would you describe your quality of life?”</a:t>
            </a:r>
          </a:p>
          <a:p>
            <a:pPr>
              <a:buClr>
                <a:schemeClr val="tx1"/>
              </a:buClr>
            </a:pPr>
            <a:r>
              <a:rPr lang="en-US" sz="2000" dirty="0"/>
              <a:t>“What experiences/activities are most important for your happiness?”</a:t>
            </a:r>
          </a:p>
        </p:txBody>
      </p:sp>
      <p:sp>
        <p:nvSpPr>
          <p:cNvPr id="6" name="Slide Number Placeholder 5"/>
          <p:cNvSpPr>
            <a:spLocks noGrp="1"/>
          </p:cNvSpPr>
          <p:nvPr>
            <p:ph type="sldNum" sz="quarter" idx="12"/>
          </p:nvPr>
        </p:nvSpPr>
        <p:spPr>
          <a:xfrm>
            <a:off x="8610600" y="6356350"/>
            <a:ext cx="2743200" cy="365125"/>
          </a:xfrm>
        </p:spPr>
        <p:txBody>
          <a:bodyPr>
            <a:normAutofit/>
          </a:bodyPr>
          <a:lstStyle/>
          <a:p>
            <a:pPr>
              <a:spcAft>
                <a:spcPts val="600"/>
              </a:spcAft>
            </a:pPr>
            <a:fld id="{CE06F5F0-0522-B14D-8DDF-B86B09D9094E}" type="slidenum">
              <a:rPr lang="en-US" smtClean="0"/>
              <a:pPr>
                <a:spcAft>
                  <a:spcPts val="600"/>
                </a:spcAft>
              </a:pPr>
              <a:t>11</a:t>
            </a:fld>
            <a:endParaRPr lang="en-US"/>
          </a:p>
        </p:txBody>
      </p:sp>
      <p:sp>
        <p:nvSpPr>
          <p:cNvPr id="14" name="TextBox 13">
            <a:extLst>
              <a:ext uri="{FF2B5EF4-FFF2-40B4-BE49-F238E27FC236}">
                <a16:creationId xmlns:a16="http://schemas.microsoft.com/office/drawing/2014/main" id="{D5F8384D-0B9D-9644-8B71-919CEBB2F7CA}"/>
              </a:ext>
            </a:extLst>
          </p:cNvPr>
          <p:cNvSpPr txBox="1"/>
          <p:nvPr/>
        </p:nvSpPr>
        <p:spPr>
          <a:xfrm>
            <a:off x="22431" y="6678447"/>
            <a:ext cx="2440091"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blogs.ubc.ca/qualresearch/narrative-and-social-change/narrative-therapy/">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dirty="0">
              <a:solidFill>
                <a:srgbClr val="FFFFFF"/>
              </a:solidFill>
            </a:endParaRPr>
          </a:p>
        </p:txBody>
      </p:sp>
      <p:sp>
        <p:nvSpPr>
          <p:cNvPr id="15" name="Footer Placeholder 14">
            <a:extLst>
              <a:ext uri="{FF2B5EF4-FFF2-40B4-BE49-F238E27FC236}">
                <a16:creationId xmlns:a16="http://schemas.microsoft.com/office/drawing/2014/main" id="{8F4F9855-2D5F-0044-B5D3-A37AB5F6CE05}"/>
              </a:ext>
            </a:extLst>
          </p:cNvPr>
          <p:cNvSpPr>
            <a:spLocks noGrp="1"/>
          </p:cNvSpPr>
          <p:nvPr>
            <p:ph type="ftr" sz="quarter" idx="11"/>
          </p:nvPr>
        </p:nvSpPr>
        <p:spPr>
          <a:xfrm>
            <a:off x="7924800" y="6424612"/>
            <a:ext cx="4114800" cy="365125"/>
          </a:xfrm>
        </p:spPr>
        <p:txBody>
          <a:bodyPr/>
          <a:lstStyle/>
          <a:p>
            <a:r>
              <a:rPr lang="en-US"/>
              <a:t>Advance Care Planning.  Property of UC Regents, B. Calton, B. Sumser, N. Saks, T. Reid, N. Shepard-Lopez</a:t>
            </a:r>
            <a:endParaRPr lang="en-US" dirty="0"/>
          </a:p>
        </p:txBody>
      </p:sp>
    </p:spTree>
    <p:extLst>
      <p:ext uri="{BB962C8B-B14F-4D97-AF65-F5344CB8AC3E}">
        <p14:creationId xmlns:p14="http://schemas.microsoft.com/office/powerpoint/2010/main" val="306212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1666967"/>
            <a:ext cx="10058400" cy="4519853"/>
          </a:xfrm>
        </p:spPr>
        <p:txBody>
          <a:bodyPr>
            <a:noAutofit/>
          </a:bodyPr>
          <a:lstStyle/>
          <a:p>
            <a:pPr marL="0" indent="0">
              <a:buClr>
                <a:schemeClr val="tx1"/>
              </a:buClr>
              <a:buNone/>
            </a:pPr>
            <a:r>
              <a:rPr lang="en-US" sz="3200" dirty="0"/>
              <a:t>A good surrogate decision maker:</a:t>
            </a:r>
          </a:p>
          <a:p>
            <a:pPr lvl="1">
              <a:buClr>
                <a:schemeClr val="tx1"/>
              </a:buClr>
              <a:buSzPct val="80000"/>
            </a:pPr>
            <a:r>
              <a:rPr lang="en-US" sz="3200" dirty="0"/>
              <a:t>Is willing and available</a:t>
            </a:r>
          </a:p>
          <a:p>
            <a:pPr lvl="1">
              <a:buClr>
                <a:schemeClr val="tx1"/>
              </a:buClr>
              <a:buSzPct val="80000"/>
            </a:pPr>
            <a:r>
              <a:rPr lang="en-US" sz="3200" dirty="0"/>
              <a:t>Can make decisions under pressure</a:t>
            </a:r>
          </a:p>
          <a:p>
            <a:pPr lvl="1">
              <a:buClr>
                <a:schemeClr val="tx1"/>
              </a:buClr>
              <a:buSzPct val="80000"/>
            </a:pPr>
            <a:r>
              <a:rPr lang="en-US" sz="3200" dirty="0"/>
              <a:t>Understands your patient’s values</a:t>
            </a:r>
          </a:p>
          <a:p>
            <a:pPr lvl="1">
              <a:buClr>
                <a:schemeClr val="tx1"/>
              </a:buClr>
              <a:buSzPct val="80000"/>
            </a:pPr>
            <a:r>
              <a:rPr lang="en-US" sz="3200" dirty="0"/>
              <a:t>Will honor the person’s wishes (use substituted judgment)</a:t>
            </a:r>
          </a:p>
          <a:p>
            <a:pPr marL="0" indent="0">
              <a:buClr>
                <a:schemeClr val="tx1"/>
              </a:buClr>
              <a:buNone/>
            </a:pPr>
            <a:endParaRPr lang="en-US" dirty="0"/>
          </a:p>
        </p:txBody>
      </p:sp>
      <p:sp>
        <p:nvSpPr>
          <p:cNvPr id="6" name="Slide Number Placeholder 5"/>
          <p:cNvSpPr>
            <a:spLocks noGrp="1"/>
          </p:cNvSpPr>
          <p:nvPr>
            <p:ph type="sldNum" sz="quarter" idx="12"/>
          </p:nvPr>
        </p:nvSpPr>
        <p:spPr/>
        <p:txBody>
          <a:bodyPr/>
          <a:lstStyle/>
          <a:p>
            <a:fld id="{CE06F5F0-0522-B14D-8DDF-B86B09D9094E}" type="slidenum">
              <a:rPr lang="en-US" smtClean="0"/>
              <a:t>12</a:t>
            </a:fld>
            <a:endParaRPr lang="en-US"/>
          </a:p>
        </p:txBody>
      </p:sp>
      <p:sp>
        <p:nvSpPr>
          <p:cNvPr id="10" name="Title 3">
            <a:extLst>
              <a:ext uri="{FF2B5EF4-FFF2-40B4-BE49-F238E27FC236}">
                <a16:creationId xmlns:a16="http://schemas.microsoft.com/office/drawing/2014/main" id="{8B1087A3-6C57-594D-9D9F-88DAE3B04A67}"/>
              </a:ext>
            </a:extLst>
          </p:cNvPr>
          <p:cNvSpPr>
            <a:spLocks noGrp="1"/>
          </p:cNvSpPr>
          <p:nvPr>
            <p:ph type="title"/>
          </p:nvPr>
        </p:nvSpPr>
        <p:spPr>
          <a:xfrm>
            <a:off x="624840" y="581931"/>
            <a:ext cx="5242561" cy="611449"/>
          </a:xfrm>
        </p:spPr>
        <p:txBody>
          <a:bodyPr>
            <a:normAutofit fontScale="90000"/>
          </a:bodyPr>
          <a:lstStyle/>
          <a:p>
            <a:r>
              <a:rPr lang="en-US" b="1" dirty="0"/>
              <a:t>Identify a Surrogate</a:t>
            </a:r>
          </a:p>
        </p:txBody>
      </p:sp>
      <p:sp>
        <p:nvSpPr>
          <p:cNvPr id="2" name="Footer Placeholder 1">
            <a:extLst>
              <a:ext uri="{FF2B5EF4-FFF2-40B4-BE49-F238E27FC236}">
                <a16:creationId xmlns:a16="http://schemas.microsoft.com/office/drawing/2014/main" id="{90F2A8F5-6602-AD47-B811-4E99A75C052A}"/>
              </a:ext>
            </a:extLst>
          </p:cNvPr>
          <p:cNvSpPr>
            <a:spLocks noGrp="1"/>
          </p:cNvSpPr>
          <p:nvPr>
            <p:ph type="ftr" sz="quarter" idx="11"/>
          </p:nvPr>
        </p:nvSpPr>
        <p:spPr/>
        <p:txBody>
          <a:bodyPr/>
          <a:lstStyle/>
          <a:p>
            <a:r>
              <a:rPr lang="en-US"/>
              <a:t>Advance Care Planning.  Property of UC Regents, B. Calton, B. Sumser, N. Saks, T. Reid, N. Shepard-Lopez</a:t>
            </a:r>
          </a:p>
        </p:txBody>
      </p:sp>
    </p:spTree>
    <p:extLst>
      <p:ext uri="{BB962C8B-B14F-4D97-AF65-F5344CB8AC3E}">
        <p14:creationId xmlns:p14="http://schemas.microsoft.com/office/powerpoint/2010/main" val="2415058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1666967"/>
            <a:ext cx="10058400" cy="4519853"/>
          </a:xfrm>
        </p:spPr>
        <p:txBody>
          <a:bodyPr>
            <a:noAutofit/>
          </a:bodyPr>
          <a:lstStyle/>
          <a:p>
            <a:r>
              <a:rPr lang="en-US" sz="3200" dirty="0"/>
              <a:t>“What are you hoping for?”</a:t>
            </a:r>
            <a:endParaRPr lang="en-US" sz="1100" dirty="0"/>
          </a:p>
          <a:p>
            <a:r>
              <a:rPr lang="en-US" sz="3200" dirty="0"/>
              <a:t>“Thinking about the future, what worries you most?”</a:t>
            </a:r>
            <a:endParaRPr lang="en-US" sz="1100" dirty="0"/>
          </a:p>
          <a:p>
            <a:r>
              <a:rPr lang="en-US" sz="3200" dirty="0"/>
              <a:t>“If time were shorter than we hope, what would be most important to you then?”</a:t>
            </a:r>
            <a:endParaRPr lang="en-US" sz="1100" dirty="0"/>
          </a:p>
          <a:p>
            <a:r>
              <a:rPr lang="en-US" sz="3200" dirty="0"/>
              <a:t>“Some people have beliefs such religion or philosophies of life that influence how they make decisions. Do you have beliefs that influence how you think about your health and life?”</a:t>
            </a:r>
          </a:p>
          <a:p>
            <a:pPr marL="0" indent="0">
              <a:buClr>
                <a:schemeClr val="tx1"/>
              </a:buClr>
              <a:buNone/>
            </a:pPr>
            <a:endParaRPr lang="en-US" dirty="0"/>
          </a:p>
        </p:txBody>
      </p:sp>
      <p:sp>
        <p:nvSpPr>
          <p:cNvPr id="6" name="Slide Number Placeholder 5"/>
          <p:cNvSpPr>
            <a:spLocks noGrp="1"/>
          </p:cNvSpPr>
          <p:nvPr>
            <p:ph type="sldNum" sz="quarter" idx="12"/>
          </p:nvPr>
        </p:nvSpPr>
        <p:spPr/>
        <p:txBody>
          <a:bodyPr/>
          <a:lstStyle/>
          <a:p>
            <a:fld id="{CE06F5F0-0522-B14D-8DDF-B86B09D9094E}" type="slidenum">
              <a:rPr lang="en-US" smtClean="0"/>
              <a:t>13</a:t>
            </a:fld>
            <a:endParaRPr lang="en-US"/>
          </a:p>
        </p:txBody>
      </p:sp>
      <p:sp>
        <p:nvSpPr>
          <p:cNvPr id="10" name="Title 3">
            <a:extLst>
              <a:ext uri="{FF2B5EF4-FFF2-40B4-BE49-F238E27FC236}">
                <a16:creationId xmlns:a16="http://schemas.microsoft.com/office/drawing/2014/main" id="{8B1087A3-6C57-594D-9D9F-88DAE3B04A67}"/>
              </a:ext>
            </a:extLst>
          </p:cNvPr>
          <p:cNvSpPr>
            <a:spLocks noGrp="1"/>
          </p:cNvSpPr>
          <p:nvPr>
            <p:ph type="title"/>
          </p:nvPr>
        </p:nvSpPr>
        <p:spPr>
          <a:xfrm>
            <a:off x="624840" y="581931"/>
            <a:ext cx="5242561" cy="611449"/>
          </a:xfrm>
        </p:spPr>
        <p:txBody>
          <a:bodyPr>
            <a:normAutofit fontScale="90000"/>
          </a:bodyPr>
          <a:lstStyle/>
          <a:p>
            <a:r>
              <a:rPr lang="en-US" b="1" dirty="0"/>
              <a:t>Goals and Values</a:t>
            </a:r>
          </a:p>
        </p:txBody>
      </p:sp>
      <p:sp>
        <p:nvSpPr>
          <p:cNvPr id="2" name="Footer Placeholder 1">
            <a:extLst>
              <a:ext uri="{FF2B5EF4-FFF2-40B4-BE49-F238E27FC236}">
                <a16:creationId xmlns:a16="http://schemas.microsoft.com/office/drawing/2014/main" id="{9C64B643-4B88-C547-A5DA-28CCFB36E342}"/>
              </a:ext>
            </a:extLst>
          </p:cNvPr>
          <p:cNvSpPr>
            <a:spLocks noGrp="1"/>
          </p:cNvSpPr>
          <p:nvPr>
            <p:ph type="ftr" sz="quarter" idx="11"/>
          </p:nvPr>
        </p:nvSpPr>
        <p:spPr/>
        <p:txBody>
          <a:bodyPr/>
          <a:lstStyle/>
          <a:p>
            <a:r>
              <a:rPr lang="en-US"/>
              <a:t>Advance Care Planning.  Property of UC Regents, B. Calton, B. Sumser, N. Saks, T. Reid, N. Shepard-Lopez</a:t>
            </a:r>
          </a:p>
        </p:txBody>
      </p:sp>
    </p:spTree>
    <p:extLst>
      <p:ext uri="{BB962C8B-B14F-4D97-AF65-F5344CB8AC3E}">
        <p14:creationId xmlns:p14="http://schemas.microsoft.com/office/powerpoint/2010/main" val="251154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idx="4294967295"/>
          </p:nvPr>
        </p:nvSpPr>
        <p:spPr>
          <a:xfrm>
            <a:off x="1028700" y="1967266"/>
            <a:ext cx="2628900" cy="2547257"/>
          </a:xfrm>
          <a:noFill/>
        </p:spPr>
        <p:txBody>
          <a:bodyPr vert="horz" lIns="91440" tIns="45720" rIns="91440" bIns="45720" rtlCol="0" anchor="ctr">
            <a:noAutofit/>
          </a:bodyPr>
          <a:lstStyle/>
          <a:p>
            <a:pPr algn="ctr"/>
            <a:r>
              <a:rPr lang="en-US" sz="1600" kern="1200" dirty="0">
                <a:solidFill>
                  <a:srgbClr val="FFFFFF"/>
                </a:solidFill>
                <a:latin typeface="+mj-lt"/>
                <a:ea typeface="+mj-ea"/>
                <a:cs typeface="+mj-cs"/>
              </a:rPr>
              <a:t>For Reflection</a:t>
            </a: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r>
              <a:rPr lang="en-US" sz="1600" kern="1200" dirty="0">
                <a:solidFill>
                  <a:srgbClr val="FFFFFF"/>
                </a:solidFill>
                <a:latin typeface="+mj-lt"/>
                <a:ea typeface="+mj-ea"/>
                <a:cs typeface="+mj-cs"/>
              </a:rPr>
              <a:t>How do we engage people, families, and cultures in advance care planning when they may have diverse ways of communicating and decision making?</a:t>
            </a: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r>
              <a:rPr lang="en-US" sz="1600" kern="1200" dirty="0">
                <a:solidFill>
                  <a:srgbClr val="FFFFFF"/>
                </a:solidFill>
                <a:latin typeface="+mj-lt"/>
                <a:ea typeface="+mj-ea"/>
                <a:cs typeface="+mj-cs"/>
              </a:rPr>
              <a:t>What kind of conversation would be most useful for you or your family?</a:t>
            </a:r>
            <a:br>
              <a:rPr lang="en-US" sz="1600" kern="1200" dirty="0">
                <a:solidFill>
                  <a:srgbClr val="FFFFFF"/>
                </a:solidFill>
                <a:latin typeface="+mj-lt"/>
                <a:ea typeface="+mj-ea"/>
                <a:cs typeface="+mj-cs"/>
              </a:rPr>
            </a:br>
            <a:br>
              <a:rPr lang="en-US" sz="1600" kern="1200" dirty="0">
                <a:solidFill>
                  <a:srgbClr val="FFFFFF"/>
                </a:solidFill>
                <a:latin typeface="+mj-lt"/>
                <a:ea typeface="+mj-ea"/>
                <a:cs typeface="+mj-cs"/>
              </a:rPr>
            </a:br>
            <a:endParaRPr lang="en-US" sz="1600" kern="1200" dirty="0">
              <a:solidFill>
                <a:srgbClr val="FFFFFF"/>
              </a:solidFill>
              <a:latin typeface="+mj-lt"/>
              <a:ea typeface="+mj-ea"/>
              <a:cs typeface="+mj-cs"/>
            </a:endParaRPr>
          </a:p>
        </p:txBody>
      </p:sp>
      <p:pic>
        <p:nvPicPr>
          <p:cNvPr id="6" name="Picture 5" descr="Logo, company name&#10;&#10;Description automatically generated">
            <a:extLst>
              <a:ext uri="{FF2B5EF4-FFF2-40B4-BE49-F238E27FC236}">
                <a16:creationId xmlns:a16="http://schemas.microsoft.com/office/drawing/2014/main" id="{2129B688-97EE-7642-BAA2-D23A0F9F790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777316" y="1164777"/>
            <a:ext cx="6780700" cy="4526117"/>
          </a:xfrm>
          <a:prstGeom prst="rect">
            <a:avLst/>
          </a:prstGeom>
        </p:spPr>
      </p:pic>
      <p:sp>
        <p:nvSpPr>
          <p:cNvPr id="3" name="Slide Number Placeholder 2"/>
          <p:cNvSpPr>
            <a:spLocks noGrp="1"/>
          </p:cNvSpPr>
          <p:nvPr>
            <p:ph type="sldNum" sz="quarter" idx="12"/>
          </p:nvPr>
        </p:nvSpPr>
        <p:spPr>
          <a:xfrm>
            <a:off x="11034184" y="6356350"/>
            <a:ext cx="514349" cy="365125"/>
          </a:xfrm>
        </p:spPr>
        <p:txBody>
          <a:bodyPr vert="horz" lIns="91440" tIns="45720" rIns="91440" bIns="45720" rtlCol="0" anchor="ctr">
            <a:normAutofit/>
          </a:bodyPr>
          <a:lstStyle/>
          <a:p>
            <a:pPr defTabSz="914400">
              <a:spcAft>
                <a:spcPts val="600"/>
              </a:spcAft>
            </a:pPr>
            <a:fld id="{7BCC8D0D-EAEC-449D-9161-023DFF90F2E2}" type="slidenum">
              <a:rPr lang="en-US">
                <a:solidFill>
                  <a:schemeClr val="tx1">
                    <a:alpha val="80000"/>
                  </a:schemeClr>
                </a:solidFill>
              </a:rPr>
              <a:pPr defTabSz="914400">
                <a:spcAft>
                  <a:spcPts val="600"/>
                </a:spcAft>
              </a:pPr>
              <a:t>14</a:t>
            </a:fld>
            <a:endParaRPr lang="en-US">
              <a:solidFill>
                <a:schemeClr val="tx1">
                  <a:alpha val="80000"/>
                </a:schemeClr>
              </a:solidFill>
            </a:endParaRPr>
          </a:p>
        </p:txBody>
      </p:sp>
      <p:sp>
        <p:nvSpPr>
          <p:cNvPr id="2" name="Footer Placeholder 1">
            <a:extLst>
              <a:ext uri="{FF2B5EF4-FFF2-40B4-BE49-F238E27FC236}">
                <a16:creationId xmlns:a16="http://schemas.microsoft.com/office/drawing/2014/main" id="{87B8E0AC-9018-1148-AD34-CDC39286EF88}"/>
              </a:ext>
            </a:extLst>
          </p:cNvPr>
          <p:cNvSpPr>
            <a:spLocks noGrp="1"/>
          </p:cNvSpPr>
          <p:nvPr>
            <p:ph type="ftr" sz="quarter" idx="11"/>
          </p:nvPr>
        </p:nvSpPr>
        <p:spPr/>
        <p:txBody>
          <a:bodyPr/>
          <a:lstStyle/>
          <a:p>
            <a:r>
              <a:rPr lang="en-US"/>
              <a:t>Advance Care Planning.  Property of UC Regents, B. Calton, B. Sumser, N. Saks, T. Reid, N. Shepard-Lopez</a:t>
            </a:r>
          </a:p>
        </p:txBody>
      </p:sp>
    </p:spTree>
    <p:extLst>
      <p:ext uri="{BB962C8B-B14F-4D97-AF65-F5344CB8AC3E}">
        <p14:creationId xmlns:p14="http://schemas.microsoft.com/office/powerpoint/2010/main" val="3766293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A04B33E-CC2B-6049-B971-791331EEC686}" type="slidenum">
              <a:rPr lang="en-US" smtClean="0"/>
              <a:pPr/>
              <a:t>15</a:t>
            </a:fld>
            <a:endParaRPr lang="en-US" dirty="0"/>
          </a:p>
        </p:txBody>
      </p:sp>
      <p:graphicFrame>
        <p:nvGraphicFramePr>
          <p:cNvPr id="13" name="Content Placeholder 12"/>
          <p:cNvGraphicFramePr>
            <a:graphicFrameLocks noGrp="1"/>
          </p:cNvGraphicFramePr>
          <p:nvPr>
            <p:ph sz="half" idx="2"/>
            <p:extLst>
              <p:ext uri="{D42A27DB-BD31-4B8C-83A1-F6EECF244321}">
                <p14:modId xmlns:p14="http://schemas.microsoft.com/office/powerpoint/2010/main" val="1260867386"/>
              </p:ext>
            </p:extLst>
          </p:nvPr>
        </p:nvGraphicFramePr>
        <p:xfrm>
          <a:off x="2238376" y="1450658"/>
          <a:ext cx="7258049" cy="4418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3">
            <a:extLst>
              <a:ext uri="{FF2B5EF4-FFF2-40B4-BE49-F238E27FC236}">
                <a16:creationId xmlns:a16="http://schemas.microsoft.com/office/drawing/2014/main" id="{344679DE-C6D8-8F41-9F73-46FB450AABAB}"/>
              </a:ext>
            </a:extLst>
          </p:cNvPr>
          <p:cNvSpPr txBox="1">
            <a:spLocks/>
          </p:cNvSpPr>
          <p:nvPr/>
        </p:nvSpPr>
        <p:spPr>
          <a:xfrm>
            <a:off x="624840" y="581931"/>
            <a:ext cx="5242561" cy="611449"/>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Communicate &amp; Document</a:t>
            </a:r>
          </a:p>
        </p:txBody>
      </p:sp>
      <p:sp>
        <p:nvSpPr>
          <p:cNvPr id="10" name="Footer Placeholder 9">
            <a:extLst>
              <a:ext uri="{FF2B5EF4-FFF2-40B4-BE49-F238E27FC236}">
                <a16:creationId xmlns:a16="http://schemas.microsoft.com/office/drawing/2014/main" id="{EEAFA1CA-78DB-B14C-A88B-93DD56633904}"/>
              </a:ext>
            </a:extLst>
          </p:cNvPr>
          <p:cNvSpPr>
            <a:spLocks noGrp="1"/>
          </p:cNvSpPr>
          <p:nvPr>
            <p:ph type="ftr" sz="quarter" idx="11"/>
          </p:nvPr>
        </p:nvSpPr>
        <p:spPr/>
        <p:txBody>
          <a:bodyPr/>
          <a:lstStyle/>
          <a:p>
            <a:r>
              <a:rPr lang="en-US"/>
              <a:t>Advance Care Planning.  Property of UC Regents, B. Calton, B. Sumser, N. Saks, T. Reid, N. Shepard-Lopez</a:t>
            </a:r>
          </a:p>
        </p:txBody>
      </p:sp>
    </p:spTree>
    <p:extLst>
      <p:ext uri="{BB962C8B-B14F-4D97-AF65-F5344CB8AC3E}">
        <p14:creationId xmlns:p14="http://schemas.microsoft.com/office/powerpoint/2010/main" val="2467072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Graphical user interface, application, website&#10;&#10;Description automatically generated">
            <a:extLst>
              <a:ext uri="{FF2B5EF4-FFF2-40B4-BE49-F238E27FC236}">
                <a16:creationId xmlns:a16="http://schemas.microsoft.com/office/drawing/2014/main" id="{E4005488-F992-9E40-85E6-2E58B031213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964023" y="848533"/>
            <a:ext cx="7187880" cy="4423555"/>
          </a:xfrm>
          <a:prstGeom prst="rect">
            <a:avLst/>
          </a:prstGeom>
        </p:spPr>
      </p:pic>
      <p:sp>
        <p:nvSpPr>
          <p:cNvPr id="9" name="TextBox 8">
            <a:extLst>
              <a:ext uri="{FF2B5EF4-FFF2-40B4-BE49-F238E27FC236}">
                <a16:creationId xmlns:a16="http://schemas.microsoft.com/office/drawing/2014/main" id="{9342245C-A993-454F-A563-CBC8EB4ABABE}"/>
              </a:ext>
            </a:extLst>
          </p:cNvPr>
          <p:cNvSpPr txBox="1"/>
          <p:nvPr/>
        </p:nvSpPr>
        <p:spPr>
          <a:xfrm>
            <a:off x="3965290" y="5265125"/>
            <a:ext cx="7186613" cy="365125"/>
          </a:xfrm>
          <a:prstGeom prst="rect">
            <a:avLst/>
          </a:prstGeom>
          <a:solidFill>
            <a:srgbClr val="000000">
              <a:alpha val="50000"/>
            </a:srgbClr>
          </a:solidFill>
          <a:ln>
            <a:noFill/>
          </a:ln>
        </p:spPr>
        <p:txBody>
          <a:bodyPr wrap="square" rtlCol="0" anchor="ctr">
            <a:noAutofit/>
          </a:bodyPr>
          <a:lstStyle/>
          <a:p>
            <a:pPr algn="ctr">
              <a:spcAft>
                <a:spcPts val="600"/>
              </a:spcAft>
            </a:pPr>
            <a:r>
              <a:rPr lang="en-US" sz="1300" dirty="0">
                <a:solidFill>
                  <a:srgbClr val="FFFFFF"/>
                </a:solidFill>
                <a:hlinkClick r:id="rId4" tooltip="http://www.geripal.org/2013/01/the-official-launch-of-prepare-easy-to.html">
                  <a:extLst>
                    <a:ext uri="{A12FA001-AC4F-418D-AE19-62706E023703}">
                      <ahyp:hlinkClr xmlns:ahyp="http://schemas.microsoft.com/office/drawing/2018/hyperlinkcolor" val="tx"/>
                    </a:ext>
                  </a:extLst>
                </a:hlinkClick>
              </a:rPr>
              <a:t>This Photo</a:t>
            </a:r>
            <a:r>
              <a:rPr lang="en-US" sz="1300" dirty="0">
                <a:solidFill>
                  <a:srgbClr val="FFFFFF"/>
                </a:solidFill>
              </a:rPr>
              <a:t> by Unknown Author is licensed under </a:t>
            </a:r>
            <a:r>
              <a:rPr lang="en-US" sz="1300" dirty="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1300" dirty="0">
              <a:solidFill>
                <a:srgbClr val="FFFFFF"/>
              </a:solidFill>
            </a:endParaRPr>
          </a:p>
        </p:txBody>
      </p:sp>
      <p:sp>
        <p:nvSpPr>
          <p:cNvPr id="2" name="Title 1">
            <a:extLst>
              <a:ext uri="{FF2B5EF4-FFF2-40B4-BE49-F238E27FC236}">
                <a16:creationId xmlns:a16="http://schemas.microsoft.com/office/drawing/2014/main" id="{408E32EA-1A0B-7141-AE66-03DDD9398238}"/>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b="1" kern="1200">
                <a:solidFill>
                  <a:schemeClr val="bg1"/>
                </a:solidFill>
                <a:latin typeface="+mj-lt"/>
                <a:ea typeface="+mj-ea"/>
                <a:cs typeface="+mj-cs"/>
              </a:rPr>
              <a:t>Decision Aids</a:t>
            </a:r>
          </a:p>
        </p:txBody>
      </p:sp>
      <p:sp>
        <p:nvSpPr>
          <p:cNvPr id="6" name="Slide Number Placeholder 5">
            <a:extLst>
              <a:ext uri="{FF2B5EF4-FFF2-40B4-BE49-F238E27FC236}">
                <a16:creationId xmlns:a16="http://schemas.microsoft.com/office/drawing/2014/main" id="{5104A9DC-21FF-7244-8126-8CE1D349CB4E}"/>
              </a:ext>
            </a:extLst>
          </p:cNvPr>
          <p:cNvSpPr>
            <a:spLocks noGrp="1"/>
          </p:cNvSpPr>
          <p:nvPr>
            <p:ph type="sldNum" sz="quarter" idx="12"/>
          </p:nvPr>
        </p:nvSpPr>
        <p:spPr>
          <a:xfrm>
            <a:off x="9679020" y="6356350"/>
            <a:ext cx="1674779" cy="365125"/>
          </a:xfrm>
        </p:spPr>
        <p:txBody>
          <a:bodyPr vert="horz" lIns="91440" tIns="45720" rIns="91440" bIns="45720" rtlCol="0" anchor="ctr">
            <a:normAutofit/>
          </a:bodyPr>
          <a:lstStyle/>
          <a:p>
            <a:pPr defTabSz="914400">
              <a:spcAft>
                <a:spcPts val="600"/>
              </a:spcAft>
            </a:pPr>
            <a:fld id="{E336767F-FF58-F74E-8990-33BE71820098}" type="slidenum">
              <a:rPr lang="en-US" smtClean="0"/>
              <a:pPr defTabSz="914400">
                <a:spcAft>
                  <a:spcPts val="600"/>
                </a:spcAft>
              </a:pPr>
              <a:t>16</a:t>
            </a:fld>
            <a:endParaRPr lang="en-US"/>
          </a:p>
        </p:txBody>
      </p:sp>
      <p:sp>
        <p:nvSpPr>
          <p:cNvPr id="10" name="Footer Placeholder 9">
            <a:extLst>
              <a:ext uri="{FF2B5EF4-FFF2-40B4-BE49-F238E27FC236}">
                <a16:creationId xmlns:a16="http://schemas.microsoft.com/office/drawing/2014/main" id="{34F7E8E3-7D8C-1645-95A9-DC5471DCCBB8}"/>
              </a:ext>
            </a:extLst>
          </p:cNvPr>
          <p:cNvSpPr>
            <a:spLocks noGrp="1"/>
          </p:cNvSpPr>
          <p:nvPr>
            <p:ph type="ftr" sz="quarter" idx="11"/>
          </p:nvPr>
        </p:nvSpPr>
        <p:spPr/>
        <p:txBody>
          <a:bodyPr/>
          <a:lstStyle/>
          <a:p>
            <a:r>
              <a:rPr lang="en-US"/>
              <a:t>Advance Care Planning.  Property of UC Regents, B. Calton, B. Sumser, N. Saks, T. Reid, N. Shepard-Lopez</a:t>
            </a:r>
          </a:p>
        </p:txBody>
      </p:sp>
    </p:spTree>
    <p:extLst>
      <p:ext uri="{BB962C8B-B14F-4D97-AF65-F5344CB8AC3E}">
        <p14:creationId xmlns:p14="http://schemas.microsoft.com/office/powerpoint/2010/main" val="1317106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CC8D0D-EAEC-449D-9161-023DFF90F2E2}" type="slidenum">
              <a:rPr lang="en-US" smtClean="0"/>
              <a:pPr/>
              <a:t>17</a:t>
            </a:fld>
            <a:endParaRPr lang="en-US" dirty="0"/>
          </a:p>
        </p:txBody>
      </p:sp>
      <p:sp>
        <p:nvSpPr>
          <p:cNvPr id="4" name="Title 1"/>
          <p:cNvSpPr txBox="1">
            <a:spLocks/>
          </p:cNvSpPr>
          <p:nvPr/>
        </p:nvSpPr>
        <p:spPr bwMode="auto">
          <a:xfrm>
            <a:off x="2000250" y="363538"/>
            <a:ext cx="8229600" cy="868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Font typeface="Arial" pitchFamily="34" charset="0"/>
              <a:buChar char="•"/>
              <a:defRPr sz="3200">
                <a:solidFill>
                  <a:schemeClr val="tx1"/>
                </a:solidFill>
                <a:latin typeface="Arial" pitchFamily="34" charset="0"/>
                <a:ea typeface="MS PGothic" pitchFamily="34" charset="-128"/>
                <a:cs typeface="Arial" pitchFamily="34" charset="0"/>
              </a:defRPr>
            </a:lvl1pPr>
            <a:lvl2pPr marL="742950" indent="-285750" defTabSz="457200" eaLnBrk="0" hangingPunct="0">
              <a:spcBef>
                <a:spcPct val="20000"/>
              </a:spcBef>
              <a:buFont typeface="Arial" pitchFamily="34" charset="0"/>
              <a:buChar char="–"/>
              <a:defRPr sz="2800">
                <a:solidFill>
                  <a:schemeClr val="tx1"/>
                </a:solidFill>
                <a:latin typeface="Arial" pitchFamily="34" charset="0"/>
                <a:ea typeface="MS PGothic" pitchFamily="34" charset="-128"/>
                <a:cs typeface="Arial" pitchFamily="34" charset="0"/>
              </a:defRPr>
            </a:lvl2pPr>
            <a:lvl3pPr marL="1143000" indent="-228600" defTabSz="457200" eaLnBrk="0" hangingPunct="0">
              <a:spcBef>
                <a:spcPct val="20000"/>
              </a:spcBef>
              <a:buFont typeface="Arial" pitchFamily="34" charset="0"/>
              <a:buChar char="•"/>
              <a:defRPr sz="2400">
                <a:solidFill>
                  <a:schemeClr val="tx1"/>
                </a:solidFill>
                <a:latin typeface="Arial" pitchFamily="34" charset="0"/>
                <a:ea typeface="MS PGothic" pitchFamily="34" charset="-128"/>
                <a:cs typeface="Arial" pitchFamily="34" charset="0"/>
              </a:defRPr>
            </a:lvl3pPr>
            <a:lvl4pPr marL="1600200" indent="-228600" defTabSz="457200" eaLnBrk="0" hangingPunct="0">
              <a:spcBef>
                <a:spcPct val="20000"/>
              </a:spcBef>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defTabSz="457200" eaLnBrk="0" hangingPunct="0">
              <a:spcBef>
                <a:spcPct val="20000"/>
              </a:spcBef>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algn="ctr" fontAlgn="base">
              <a:spcBef>
                <a:spcPct val="0"/>
              </a:spcBef>
              <a:spcAft>
                <a:spcPct val="0"/>
              </a:spcAft>
              <a:buFontTx/>
              <a:buNone/>
            </a:pPr>
            <a:r>
              <a:rPr lang="en-US" altLang="en-US" sz="4400" dirty="0">
                <a:latin typeface="Calibri" panose="020F0502020204030204" pitchFamily="34" charset="0"/>
                <a:cs typeface="Calibri" panose="020F0502020204030204" pitchFamily="34" charset="0"/>
              </a:rPr>
              <a:t>Takeaways</a:t>
            </a:r>
          </a:p>
        </p:txBody>
      </p:sp>
      <p:sp>
        <p:nvSpPr>
          <p:cNvPr id="6" name="Content Placeholder 2"/>
          <p:cNvSpPr txBox="1">
            <a:spLocks/>
          </p:cNvSpPr>
          <p:nvPr/>
        </p:nvSpPr>
        <p:spPr>
          <a:xfrm>
            <a:off x="518536" y="2443241"/>
            <a:ext cx="5731889" cy="3646238"/>
          </a:xfrm>
          <a:prstGeom prst="rect">
            <a:avLst/>
          </a:prstGeom>
        </p:spPr>
        <p:txBody>
          <a:bodyPr vert="horz" lIns="91435" tIns="45718" rIns="91435" bIns="45718" rtlCol="0">
            <a:normAutofit/>
          </a:bodyPr>
          <a:lstStyle>
            <a:lvl1pPr marL="295268" indent="-295268" algn="l" defTabSz="640064" rtl="0" eaLnBrk="1" latinLnBrk="0" hangingPunct="1">
              <a:lnSpc>
                <a:spcPct val="100000"/>
              </a:lnSpc>
              <a:spcBef>
                <a:spcPts val="0"/>
              </a:spcBef>
              <a:spcAft>
                <a:spcPts val="10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10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10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10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100000"/>
              </a:lnSpc>
              <a:spcBef>
                <a:spcPts val="0"/>
              </a:spcBef>
              <a:spcAft>
                <a:spcPts val="1000"/>
              </a:spcAft>
              <a:buClr>
                <a:schemeClr val="accent1"/>
              </a:buClr>
              <a:buSzPct val="80000"/>
              <a:buFont typeface="Wingdings" charset="2"/>
              <a:buChar char="§"/>
              <a:defRPr lang="en-US" sz="1400" b="0" kern="1200" dirty="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000" dirty="0"/>
              <a:t>What is one element of ACP you learned today that you want to apply to your practice moving forward?</a:t>
            </a:r>
          </a:p>
          <a:p>
            <a:pPr>
              <a:spcBef>
                <a:spcPts val="763"/>
              </a:spcBef>
            </a:pPr>
            <a:endParaRPr lang="en-US" altLang="en-US" sz="3000" dirty="0">
              <a:latin typeface="Calibri" panose="020F0502020204030204" pitchFamily="34" charset="0"/>
              <a:ea typeface="ヒラギノ明朝 ProN W3" pitchFamily="2" charset="-128"/>
              <a:cs typeface="Calibri" panose="020F0502020204030204" pitchFamily="34" charset="0"/>
            </a:endParaRPr>
          </a:p>
          <a:p>
            <a:pPr>
              <a:spcBef>
                <a:spcPts val="763"/>
              </a:spcBef>
            </a:pPr>
            <a:endParaRPr lang="en-US" altLang="en-US" sz="3000" dirty="0">
              <a:latin typeface="Calibri" panose="020F0502020204030204" pitchFamily="34" charset="0"/>
              <a:ea typeface="ヒラギノ明朝 ProN W3" pitchFamily="2" charset="-128"/>
              <a:cs typeface="Calibri" panose="020F0502020204030204" pitchFamily="34" charset="0"/>
            </a:endParaRPr>
          </a:p>
          <a:p>
            <a:pPr marL="0" indent="0">
              <a:spcBef>
                <a:spcPts val="763"/>
              </a:spcBef>
              <a:buNone/>
            </a:pPr>
            <a:endParaRPr lang="en-US" altLang="en-US" sz="3000" dirty="0">
              <a:latin typeface="Calibri" panose="020F0502020204030204" pitchFamily="34" charset="0"/>
              <a:ea typeface="ヒラギノ明朝 ProN W3" pitchFamily="2" charset="-128"/>
              <a:cs typeface="Calibri" panose="020F0502020204030204" pitchFamily="34" charset="0"/>
            </a:endParaRPr>
          </a:p>
          <a:p>
            <a:pPr marL="0" indent="0">
              <a:spcBef>
                <a:spcPts val="763"/>
              </a:spcBef>
              <a:buNone/>
            </a:pPr>
            <a:endParaRPr lang="en-US" altLang="en-US" sz="3000" dirty="0">
              <a:latin typeface="Calibri" panose="020F0502020204030204" pitchFamily="34" charset="0"/>
              <a:ea typeface="ヒラギノ明朝 ProN W3" pitchFamily="2" charset="-128"/>
              <a:cs typeface="Calibri" panose="020F0502020204030204" pitchFamily="34" charset="0"/>
            </a:endParaRPr>
          </a:p>
          <a:p>
            <a:pPr marL="0" indent="0">
              <a:spcBef>
                <a:spcPts val="763"/>
              </a:spcBef>
              <a:buNone/>
            </a:pPr>
            <a:endParaRPr lang="en-US" altLang="en-US" sz="3000" dirty="0">
              <a:latin typeface="Calibri" panose="020F0502020204030204" pitchFamily="34" charset="0"/>
              <a:ea typeface="ヒラギノ明朝 ProN W3" pitchFamily="2" charset="-128"/>
              <a:cs typeface="Calibri" panose="020F0502020204030204" pitchFamily="34" charset="0"/>
            </a:endParaRPr>
          </a:p>
        </p:txBody>
      </p:sp>
      <p:sp>
        <p:nvSpPr>
          <p:cNvPr id="2" name="TextBox 1"/>
          <p:cNvSpPr txBox="1"/>
          <p:nvPr/>
        </p:nvSpPr>
        <p:spPr bwMode="auto">
          <a:xfrm>
            <a:off x="3848101" y="6022620"/>
            <a:ext cx="65" cy="307777"/>
          </a:xfrm>
          <a:prstGeom prst="rect">
            <a:avLst/>
          </a:prstGeom>
          <a:noFill/>
          <a:ln w="19050" algn="ctr">
            <a:noFill/>
            <a:miter lim="800000"/>
            <a:headEnd/>
            <a:tailEnd/>
          </a:ln>
        </p:spPr>
        <p:txBody>
          <a:bodyPr wrap="none" lIns="0" tIns="0" rIns="0" bIns="0" rtlCol="0">
            <a:spAutoFit/>
          </a:bodyPr>
          <a:lstStyle/>
          <a:p>
            <a:endParaRPr lang="en-US" sz="2000" dirty="0" err="1"/>
          </a:p>
        </p:txBody>
      </p:sp>
      <p:pic>
        <p:nvPicPr>
          <p:cNvPr id="9" name="Picture 8" descr="A picture containing text, sign, dark, lit&#10;&#10;Description automatically generated">
            <a:extLst>
              <a:ext uri="{FF2B5EF4-FFF2-40B4-BE49-F238E27FC236}">
                <a16:creationId xmlns:a16="http://schemas.microsoft.com/office/drawing/2014/main" id="{F167B712-1C81-6A4B-9CC2-39386EBD806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433305" y="1878931"/>
            <a:ext cx="4920495" cy="3280330"/>
          </a:xfrm>
          <a:prstGeom prst="rect">
            <a:avLst/>
          </a:prstGeom>
        </p:spPr>
      </p:pic>
      <p:sp>
        <p:nvSpPr>
          <p:cNvPr id="10" name="TextBox 9">
            <a:extLst>
              <a:ext uri="{FF2B5EF4-FFF2-40B4-BE49-F238E27FC236}">
                <a16:creationId xmlns:a16="http://schemas.microsoft.com/office/drawing/2014/main" id="{543EBB2D-EBA7-494E-837E-814B3F794425}"/>
              </a:ext>
            </a:extLst>
          </p:cNvPr>
          <p:cNvSpPr txBox="1"/>
          <p:nvPr/>
        </p:nvSpPr>
        <p:spPr>
          <a:xfrm>
            <a:off x="6433305" y="5226459"/>
            <a:ext cx="4920495" cy="230832"/>
          </a:xfrm>
          <a:prstGeom prst="rect">
            <a:avLst/>
          </a:prstGeom>
          <a:noFill/>
        </p:spPr>
        <p:txBody>
          <a:bodyPr wrap="square" rtlCol="0">
            <a:spAutoFit/>
          </a:bodyPr>
          <a:lstStyle/>
          <a:p>
            <a:r>
              <a:rPr lang="en-US" sz="900" dirty="0">
                <a:hlinkClick r:id="rId4" tooltip="https://ashleytan.wordpress.com/tag/keynote/"/>
              </a:rPr>
              <a:t>This Photo</a:t>
            </a:r>
            <a:r>
              <a:rPr lang="en-US" sz="900" dirty="0"/>
              <a:t> by Unknown Author is licensed under </a:t>
            </a:r>
            <a:r>
              <a:rPr lang="en-US" sz="900" dirty="0">
                <a:hlinkClick r:id="rId5" tooltip="https://creativecommons.org/licenses/by/3.0/"/>
              </a:rPr>
              <a:t>CC BY</a:t>
            </a:r>
            <a:endParaRPr lang="en-US" sz="900" dirty="0"/>
          </a:p>
        </p:txBody>
      </p:sp>
      <p:sp>
        <p:nvSpPr>
          <p:cNvPr id="5" name="Footer Placeholder 4">
            <a:extLst>
              <a:ext uri="{FF2B5EF4-FFF2-40B4-BE49-F238E27FC236}">
                <a16:creationId xmlns:a16="http://schemas.microsoft.com/office/drawing/2014/main" id="{9A2C03B4-E899-A546-A9A2-98512ABAB84D}"/>
              </a:ext>
            </a:extLst>
          </p:cNvPr>
          <p:cNvSpPr>
            <a:spLocks noGrp="1"/>
          </p:cNvSpPr>
          <p:nvPr>
            <p:ph type="ftr" sz="quarter" idx="11"/>
          </p:nvPr>
        </p:nvSpPr>
        <p:spPr/>
        <p:txBody>
          <a:bodyPr/>
          <a:lstStyle/>
          <a:p>
            <a:r>
              <a:rPr lang="en-US"/>
              <a:t>Advance Care Planning.  Property of UC Regents, B. Calton, B. Sumser, N. Saks, T. Reid, N. Shepard-Lopez</a:t>
            </a:r>
          </a:p>
        </p:txBody>
      </p:sp>
    </p:spTree>
    <p:extLst>
      <p:ext uri="{BB962C8B-B14F-4D97-AF65-F5344CB8AC3E}">
        <p14:creationId xmlns:p14="http://schemas.microsoft.com/office/powerpoint/2010/main" val="338919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Questions?</a:t>
            </a:r>
            <a:br>
              <a:rPr lang="en-US" sz="5400"/>
            </a:br>
            <a:br>
              <a:rPr lang="en-US" sz="5400"/>
            </a:br>
            <a:r>
              <a:rPr lang="en-US" sz="5400"/>
              <a:t>Thank you!</a:t>
            </a:r>
          </a:p>
        </p:txBody>
      </p:sp>
      <p:sp>
        <p:nvSpPr>
          <p:cNvPr id="11"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icture containing accessory, sale&#10;&#10;Description automatically generated">
            <a:extLst>
              <a:ext uri="{FF2B5EF4-FFF2-40B4-BE49-F238E27FC236}">
                <a16:creationId xmlns:a16="http://schemas.microsoft.com/office/drawing/2014/main" id="{CF732C11-8BDA-3D40-BD01-DB79F8B9803B}"/>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7322" r="18624"/>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6" name="Slide Number Placeholder 5"/>
          <p:cNvSpPr>
            <a:spLocks noGrp="1"/>
          </p:cNvSpPr>
          <p:nvPr>
            <p:ph type="sldNum" sz="quarter" idx="12"/>
          </p:nvPr>
        </p:nvSpPr>
        <p:spPr>
          <a:xfrm>
            <a:off x="11003280" y="603504"/>
            <a:ext cx="548640" cy="548640"/>
          </a:xfrm>
          <a:prstGeom prst="ellipse">
            <a:avLst/>
          </a:prstGeom>
          <a:solidFill>
            <a:srgbClr val="7F7F7F"/>
          </a:solidFill>
        </p:spPr>
        <p:txBody>
          <a:bodyPr vert="horz" lIns="91440" tIns="45720" rIns="91440" bIns="45720" rtlCol="0" anchor="ctr">
            <a:normAutofit/>
          </a:bodyPr>
          <a:lstStyle/>
          <a:p>
            <a:pPr algn="ctr" defTabSz="914400">
              <a:spcAft>
                <a:spcPts val="600"/>
              </a:spcAft>
              <a:defRPr/>
            </a:pPr>
            <a:fld id="{CE06F5F0-0522-B14D-8DDF-B86B09D9094E}" type="slidenum">
              <a:rPr lang="en-US" sz="1500">
                <a:solidFill>
                  <a:srgbClr val="FFFFFF"/>
                </a:solidFill>
                <a:latin typeface="Calibri" panose="020F0502020204030204"/>
              </a:rPr>
              <a:pPr algn="ctr" defTabSz="914400">
                <a:spcAft>
                  <a:spcPts val="600"/>
                </a:spcAft>
                <a:defRPr/>
              </a:pPr>
              <a:t>18</a:t>
            </a:fld>
            <a:endParaRPr lang="en-US" sz="1500">
              <a:solidFill>
                <a:srgbClr val="FFFFFF"/>
              </a:solidFill>
              <a:latin typeface="Calibri" panose="020F0502020204030204"/>
            </a:endParaRPr>
          </a:p>
        </p:txBody>
      </p:sp>
      <p:sp>
        <p:nvSpPr>
          <p:cNvPr id="5" name="TextBox 4">
            <a:extLst>
              <a:ext uri="{FF2B5EF4-FFF2-40B4-BE49-F238E27FC236}">
                <a16:creationId xmlns:a16="http://schemas.microsoft.com/office/drawing/2014/main" id="{F3CE7B6E-7599-0341-8ADE-ADA92E16124C}"/>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randomreviewsph.wordpress.com/2013/01/05/adieu-doomsday-bonjour-terrible-two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
        <p:nvSpPr>
          <p:cNvPr id="3" name="Footer Placeholder 2">
            <a:extLst>
              <a:ext uri="{FF2B5EF4-FFF2-40B4-BE49-F238E27FC236}">
                <a16:creationId xmlns:a16="http://schemas.microsoft.com/office/drawing/2014/main" id="{73D0138D-66D6-8D4D-9EFD-80FF7A96C48A}"/>
              </a:ext>
            </a:extLst>
          </p:cNvPr>
          <p:cNvSpPr>
            <a:spLocks noGrp="1"/>
          </p:cNvSpPr>
          <p:nvPr>
            <p:ph type="ftr" sz="quarter" idx="11"/>
          </p:nvPr>
        </p:nvSpPr>
        <p:spPr>
          <a:xfrm>
            <a:off x="5407214" y="6392847"/>
            <a:ext cx="4114800" cy="365125"/>
          </a:xfrm>
        </p:spPr>
        <p:txBody>
          <a:bodyPr/>
          <a:lstStyle/>
          <a:p>
            <a:r>
              <a:rPr lang="en-US" dirty="0"/>
              <a:t>Advance Care Planning.  Property of UC Regents, B. </a:t>
            </a:r>
            <a:r>
              <a:rPr lang="en-US" dirty="0" err="1"/>
              <a:t>Calton</a:t>
            </a:r>
            <a:r>
              <a:rPr lang="en-US" dirty="0"/>
              <a:t>, B. </a:t>
            </a:r>
            <a:r>
              <a:rPr lang="en-US" dirty="0" err="1"/>
              <a:t>Sumser</a:t>
            </a:r>
            <a:r>
              <a:rPr lang="en-US" dirty="0"/>
              <a:t>, N. Saks, T. Reid, N. Shepard-Lopez</a:t>
            </a:r>
          </a:p>
        </p:txBody>
      </p:sp>
    </p:spTree>
    <p:extLst>
      <p:ext uri="{BB962C8B-B14F-4D97-AF65-F5344CB8AC3E}">
        <p14:creationId xmlns:p14="http://schemas.microsoft.com/office/powerpoint/2010/main" val="1211155195"/>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582BA-4DDD-9C4C-B889-2517F246CAD6}"/>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1611F258-09A6-7C4B-92C0-22549205D022}"/>
              </a:ext>
            </a:extLst>
          </p:cNvPr>
          <p:cNvSpPr>
            <a:spLocks noGrp="1"/>
          </p:cNvSpPr>
          <p:nvPr>
            <p:ph idx="1"/>
          </p:nvPr>
        </p:nvSpPr>
        <p:spPr/>
        <p:txBody>
          <a:bodyPr>
            <a:normAutofit/>
          </a:bodyPr>
          <a:lstStyle/>
          <a:p>
            <a:pPr marL="0" indent="0">
              <a:buClr>
                <a:schemeClr val="accent1"/>
              </a:buClr>
              <a:buNone/>
            </a:pPr>
            <a:r>
              <a:rPr lang="en-US" sz="2000" dirty="0">
                <a:solidFill>
                  <a:srgbClr val="212121"/>
                </a:solidFill>
                <a:latin typeface="system-ui"/>
              </a:rPr>
              <a:t>Sharp T, Moran E, Kuhn I, Barclay S. Do the elderly have a voice? Advance care planning discussions with frail and older individuals: a systematic literature review and narrative synthesis. </a:t>
            </a:r>
            <a:r>
              <a:rPr lang="en-US" sz="2000" i="1" dirty="0">
                <a:solidFill>
                  <a:srgbClr val="212121"/>
                </a:solidFill>
                <a:latin typeface="system-ui"/>
              </a:rPr>
              <a:t>Br J Gen </a:t>
            </a:r>
            <a:r>
              <a:rPr lang="en-US" sz="2000" i="1" dirty="0" err="1">
                <a:solidFill>
                  <a:srgbClr val="212121"/>
                </a:solidFill>
                <a:latin typeface="system-ui"/>
              </a:rPr>
              <a:t>Pract</a:t>
            </a:r>
            <a:r>
              <a:rPr lang="en-US" sz="2000" dirty="0">
                <a:solidFill>
                  <a:srgbClr val="212121"/>
                </a:solidFill>
                <a:latin typeface="system-ui"/>
              </a:rPr>
              <a:t>. 2013;63(615):e657-e668. </a:t>
            </a:r>
            <a:endParaRPr lang="en-US" sz="2000" dirty="0"/>
          </a:p>
          <a:p>
            <a:pPr marL="0" indent="0">
              <a:buClr>
                <a:schemeClr val="accent1"/>
              </a:buClr>
              <a:buNone/>
            </a:pPr>
            <a:r>
              <a:rPr lang="en-US" sz="2000" dirty="0" err="1"/>
              <a:t>Sudore</a:t>
            </a:r>
            <a:r>
              <a:rPr lang="en-US" sz="2000" dirty="0"/>
              <a:t> RL, </a:t>
            </a:r>
            <a:r>
              <a:rPr lang="en-US" sz="2000" dirty="0" err="1"/>
              <a:t>Heyland</a:t>
            </a:r>
            <a:r>
              <a:rPr lang="en-US" sz="2000" dirty="0"/>
              <a:t> DK, Lum HD, et al. Outcomes That Define Successful Advance Care Planning: A Delphi Panel Consensus. </a:t>
            </a:r>
            <a:r>
              <a:rPr lang="en-US" sz="2000" i="1" dirty="0"/>
              <a:t>J Pain Symptom Manage</a:t>
            </a:r>
            <a:r>
              <a:rPr lang="en-US" sz="2000" dirty="0"/>
              <a:t>. 2018;55(2):245-255.e8.</a:t>
            </a:r>
          </a:p>
          <a:p>
            <a:pPr marL="0" indent="0">
              <a:buClr>
                <a:schemeClr val="accent1"/>
              </a:buClr>
              <a:buNone/>
            </a:pPr>
            <a:r>
              <a:rPr lang="en-US" sz="2000" dirty="0"/>
              <a:t>McMahan RD, Knight SJ, Fried TR, </a:t>
            </a:r>
            <a:r>
              <a:rPr lang="en-US" sz="2000" dirty="0" err="1"/>
              <a:t>Sudore</a:t>
            </a:r>
            <a:r>
              <a:rPr lang="en-US" sz="2000" dirty="0"/>
              <a:t> RL. Advance care planning beyond advance directives: perspectives from patients and surrogates. </a:t>
            </a:r>
            <a:r>
              <a:rPr lang="en-US" sz="2000" i="1" dirty="0"/>
              <a:t>J Pain Symptom Manage</a:t>
            </a:r>
            <a:r>
              <a:rPr lang="en-US" sz="2000" dirty="0"/>
              <a:t>. 2013;46(3):355-365.</a:t>
            </a:r>
          </a:p>
          <a:p>
            <a:pPr marL="0" indent="0">
              <a:buClr>
                <a:schemeClr val="accent1"/>
              </a:buClr>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DAF40BD3-6501-114D-874E-405BE80ABDB5}"/>
              </a:ext>
            </a:extLst>
          </p:cNvPr>
          <p:cNvSpPr>
            <a:spLocks noGrp="1"/>
          </p:cNvSpPr>
          <p:nvPr>
            <p:ph type="ftr" sz="quarter" idx="11"/>
          </p:nvPr>
        </p:nvSpPr>
        <p:spPr/>
        <p:txBody>
          <a:bodyPr/>
          <a:lstStyle/>
          <a:p>
            <a:r>
              <a:rPr lang="en-US"/>
              <a:t>Advance Care Planning.  Property of UC Regents, B. Calton, B. Sumser, N. Saks, T. Reid, N. Shepard-Lopez</a:t>
            </a:r>
          </a:p>
        </p:txBody>
      </p:sp>
      <p:sp>
        <p:nvSpPr>
          <p:cNvPr id="5" name="Slide Number Placeholder 4">
            <a:extLst>
              <a:ext uri="{FF2B5EF4-FFF2-40B4-BE49-F238E27FC236}">
                <a16:creationId xmlns:a16="http://schemas.microsoft.com/office/drawing/2014/main" id="{D8D850E6-E423-E842-B819-64863387F95C}"/>
              </a:ext>
            </a:extLst>
          </p:cNvPr>
          <p:cNvSpPr>
            <a:spLocks noGrp="1"/>
          </p:cNvSpPr>
          <p:nvPr>
            <p:ph type="sldNum" sz="quarter" idx="12"/>
          </p:nvPr>
        </p:nvSpPr>
        <p:spPr/>
        <p:txBody>
          <a:bodyPr/>
          <a:lstStyle/>
          <a:p>
            <a:fld id="{E336767F-FF58-F74E-8990-33BE71820098}" type="slidenum">
              <a:rPr lang="en-US" smtClean="0"/>
              <a:t>19</a:t>
            </a:fld>
            <a:endParaRPr lang="en-US"/>
          </a:p>
        </p:txBody>
      </p:sp>
    </p:spTree>
    <p:extLst>
      <p:ext uri="{BB962C8B-B14F-4D97-AF65-F5344CB8AC3E}">
        <p14:creationId xmlns:p14="http://schemas.microsoft.com/office/powerpoint/2010/main" val="1493426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88962" y="773906"/>
            <a:ext cx="8174038" cy="611188"/>
          </a:xfrm>
        </p:spPr>
        <p:txBody>
          <a:bodyPr>
            <a:normAutofit fontScale="90000"/>
          </a:bodyPr>
          <a:lstStyle/>
          <a:p>
            <a:r>
              <a:rPr lang="en-US" sz="4400" b="1" dirty="0"/>
              <a:t>Module Objectives</a:t>
            </a:r>
          </a:p>
        </p:txBody>
      </p:sp>
      <p:sp>
        <p:nvSpPr>
          <p:cNvPr id="6" name="Content Placeholder 5"/>
          <p:cNvSpPr>
            <a:spLocks noGrp="1"/>
          </p:cNvSpPr>
          <p:nvPr>
            <p:ph idx="4294967295"/>
          </p:nvPr>
        </p:nvSpPr>
        <p:spPr>
          <a:xfrm>
            <a:off x="0" y="1624013"/>
            <a:ext cx="8137525" cy="4154487"/>
          </a:xfrm>
        </p:spPr>
        <p:txBody>
          <a:bodyPr/>
          <a:lstStyle/>
          <a:p>
            <a:pPr marL="0" indent="0">
              <a:buNone/>
            </a:pPr>
            <a:endParaRPr lang="en-US" sz="3200" dirty="0">
              <a:latin typeface="+mj-lt"/>
            </a:endParaRPr>
          </a:p>
          <a:p>
            <a:pPr marL="0" indent="0">
              <a:buNone/>
            </a:pPr>
            <a:endParaRPr lang="en-US" sz="3200" dirty="0">
              <a:latin typeface="+mj-lt"/>
            </a:endParaRPr>
          </a:p>
          <a:p>
            <a:pPr marL="0" indent="0">
              <a:buNone/>
            </a:pPr>
            <a:endParaRPr lang="en-US" sz="3200" dirty="0">
              <a:latin typeface="+mj-lt"/>
            </a:endParaRPr>
          </a:p>
        </p:txBody>
      </p:sp>
      <p:sp>
        <p:nvSpPr>
          <p:cNvPr id="5" name="Rectangle 4"/>
          <p:cNvSpPr/>
          <p:nvPr/>
        </p:nvSpPr>
        <p:spPr>
          <a:xfrm>
            <a:off x="804585" y="1624085"/>
            <a:ext cx="10124672" cy="3754874"/>
          </a:xfrm>
          <a:prstGeom prst="rect">
            <a:avLst/>
          </a:prstGeom>
        </p:spPr>
        <p:txBody>
          <a:bodyPr wrap="square">
            <a:spAutoFit/>
          </a:bodyPr>
          <a:lstStyle/>
          <a:p>
            <a:pPr lvl="0"/>
            <a:endParaRPr lang="en-US" sz="2800" dirty="0">
              <a:latin typeface="Calibri" panose="020F0502020204030204" pitchFamily="34" charset="0"/>
              <a:cs typeface="Calibri" panose="020F0502020204030204" pitchFamily="34" charset="0"/>
            </a:endParaRPr>
          </a:p>
          <a:p>
            <a:pPr marL="514339" indent="-514350">
              <a:buClr>
                <a:schemeClr val="tx1"/>
              </a:buClr>
              <a:buFont typeface="+mj-lt"/>
              <a:buAutoNum type="arabicPeriod"/>
            </a:pPr>
            <a:r>
              <a:rPr lang="en-US" sz="2800" dirty="0"/>
              <a:t>Describe the process of Advance Care Planning (ACP).</a:t>
            </a:r>
          </a:p>
          <a:p>
            <a:pPr marL="342900" indent="-342900">
              <a:buClr>
                <a:schemeClr val="tx1"/>
              </a:buClr>
              <a:buFont typeface="+mj-lt"/>
              <a:buAutoNum type="arabicPeriod"/>
            </a:pPr>
            <a:endParaRPr lang="en-US" sz="1400" dirty="0"/>
          </a:p>
          <a:p>
            <a:pPr marL="514339" indent="-514350">
              <a:buClr>
                <a:schemeClr val="tx1"/>
              </a:buClr>
              <a:buFont typeface="+mj-lt"/>
              <a:buAutoNum type="arabicPeriod"/>
            </a:pPr>
            <a:r>
              <a:rPr lang="en-US" sz="2800" dirty="0"/>
              <a:t>Define and discuss framework discussions.</a:t>
            </a:r>
          </a:p>
          <a:p>
            <a:pPr marL="342900" indent="-342900">
              <a:buClr>
                <a:schemeClr val="tx1"/>
              </a:buClr>
              <a:buFont typeface="+mj-lt"/>
              <a:buAutoNum type="arabicPeriod"/>
            </a:pPr>
            <a:endParaRPr lang="en-US" sz="1400" dirty="0"/>
          </a:p>
          <a:p>
            <a:pPr marL="514339" indent="-514350">
              <a:buClr>
                <a:schemeClr val="tx1"/>
              </a:buClr>
              <a:buFont typeface="+mj-lt"/>
              <a:buAutoNum type="arabicPeriod"/>
            </a:pPr>
            <a:r>
              <a:rPr lang="en-US" sz="2800" dirty="0"/>
              <a:t>Identify your role in supporting patients and families with this process.</a:t>
            </a:r>
          </a:p>
          <a:p>
            <a:pPr marL="342900" indent="-342900">
              <a:buClr>
                <a:schemeClr val="tx1"/>
              </a:buClr>
              <a:buFont typeface="+mj-lt"/>
              <a:buAutoNum type="arabicPeriod"/>
            </a:pPr>
            <a:endParaRPr lang="en-US" sz="1400" dirty="0"/>
          </a:p>
          <a:p>
            <a:pPr marL="514339" indent="-514350">
              <a:buClr>
                <a:schemeClr val="tx1"/>
              </a:buClr>
              <a:buFont typeface="+mj-lt"/>
              <a:buAutoNum type="arabicPeriod"/>
            </a:pPr>
            <a:r>
              <a:rPr lang="en-US" sz="2800" dirty="0"/>
              <a:t>Become familiar with the tools available to assist patients and families in documenting care preferences.</a:t>
            </a:r>
          </a:p>
        </p:txBody>
      </p:sp>
      <p:sp>
        <p:nvSpPr>
          <p:cNvPr id="7" name="Slide Number Placeholder 6">
            <a:extLst>
              <a:ext uri="{FF2B5EF4-FFF2-40B4-BE49-F238E27FC236}">
                <a16:creationId xmlns:a16="http://schemas.microsoft.com/office/drawing/2014/main" id="{D6C62710-E9A1-914C-8762-8C6F2A53937E}"/>
              </a:ext>
            </a:extLst>
          </p:cNvPr>
          <p:cNvSpPr>
            <a:spLocks noGrp="1"/>
          </p:cNvSpPr>
          <p:nvPr>
            <p:ph type="sldNum" sz="quarter" idx="12"/>
          </p:nvPr>
        </p:nvSpPr>
        <p:spPr/>
        <p:txBody>
          <a:bodyPr/>
          <a:lstStyle/>
          <a:p>
            <a:fld id="{E336767F-FF58-F74E-8990-33BE71820098}" type="slidenum">
              <a:rPr lang="en-US" smtClean="0"/>
              <a:t>2</a:t>
            </a:fld>
            <a:endParaRPr lang="en-US"/>
          </a:p>
        </p:txBody>
      </p:sp>
      <p:sp>
        <p:nvSpPr>
          <p:cNvPr id="3" name="Footer Placeholder 2">
            <a:extLst>
              <a:ext uri="{FF2B5EF4-FFF2-40B4-BE49-F238E27FC236}">
                <a16:creationId xmlns:a16="http://schemas.microsoft.com/office/drawing/2014/main" id="{6FB5B5BE-5B87-0240-AD95-9CE48AC953C9}"/>
              </a:ext>
            </a:extLst>
          </p:cNvPr>
          <p:cNvSpPr>
            <a:spLocks noGrp="1"/>
          </p:cNvSpPr>
          <p:nvPr>
            <p:ph type="ftr" sz="quarter" idx="11"/>
          </p:nvPr>
        </p:nvSpPr>
        <p:spPr/>
        <p:txBody>
          <a:bodyPr/>
          <a:lstStyle/>
          <a:p>
            <a:r>
              <a:rPr lang="en-US"/>
              <a:t>Advance Care Planning.  Property of UC Regents, B. Calton, B. Sumser, N. Saks, T. Reid, N. Shepard-Lopez</a:t>
            </a:r>
          </a:p>
        </p:txBody>
      </p:sp>
    </p:spTree>
    <p:extLst>
      <p:ext uri="{BB962C8B-B14F-4D97-AF65-F5344CB8AC3E}">
        <p14:creationId xmlns:p14="http://schemas.microsoft.com/office/powerpoint/2010/main" val="1715814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idx="4294967295"/>
          </p:nvPr>
        </p:nvSpPr>
        <p:spPr>
          <a:xfrm>
            <a:off x="1028700" y="1967266"/>
            <a:ext cx="2628900" cy="2547257"/>
          </a:xfrm>
          <a:noFill/>
        </p:spPr>
        <p:txBody>
          <a:bodyPr vert="horz" lIns="91440" tIns="45720" rIns="91440" bIns="45720" rtlCol="0" anchor="ctr">
            <a:noAutofit/>
          </a:bodyPr>
          <a:lstStyle/>
          <a:p>
            <a:pPr algn="ctr"/>
            <a:r>
              <a:rPr lang="en-US" sz="1800" kern="1200" dirty="0">
                <a:solidFill>
                  <a:srgbClr val="FFFFFF"/>
                </a:solidFill>
                <a:latin typeface="+mj-lt"/>
                <a:ea typeface="+mj-ea"/>
                <a:cs typeface="+mj-cs"/>
              </a:rPr>
              <a:t>For Reflection</a:t>
            </a:r>
            <a:br>
              <a:rPr lang="en-US" sz="1800" kern="1200" dirty="0">
                <a:solidFill>
                  <a:srgbClr val="FFFFFF"/>
                </a:solidFill>
                <a:latin typeface="+mj-lt"/>
                <a:ea typeface="+mj-ea"/>
                <a:cs typeface="+mj-cs"/>
              </a:rPr>
            </a:br>
            <a:br>
              <a:rPr lang="en-US" sz="1800" kern="1200" dirty="0">
                <a:solidFill>
                  <a:srgbClr val="FFFFFF"/>
                </a:solidFill>
                <a:latin typeface="+mj-lt"/>
                <a:ea typeface="+mj-ea"/>
                <a:cs typeface="+mj-cs"/>
              </a:rPr>
            </a:br>
            <a:r>
              <a:rPr lang="en-US" sz="1800" kern="1200" dirty="0">
                <a:solidFill>
                  <a:srgbClr val="FFFFFF"/>
                </a:solidFill>
                <a:latin typeface="+mj-lt"/>
                <a:ea typeface="+mj-ea"/>
                <a:cs typeface="+mj-cs"/>
              </a:rPr>
              <a:t>When you hear “advance care planning” what do you think of? </a:t>
            </a:r>
            <a:br>
              <a:rPr lang="en-US" sz="1800" kern="1200" dirty="0">
                <a:solidFill>
                  <a:srgbClr val="FFFFFF"/>
                </a:solidFill>
                <a:latin typeface="+mj-lt"/>
                <a:ea typeface="+mj-ea"/>
                <a:cs typeface="+mj-cs"/>
              </a:rPr>
            </a:br>
            <a:br>
              <a:rPr lang="en-US" sz="1800" kern="1200" dirty="0">
                <a:solidFill>
                  <a:srgbClr val="FFFFFF"/>
                </a:solidFill>
                <a:latin typeface="+mj-lt"/>
                <a:ea typeface="+mj-ea"/>
                <a:cs typeface="+mj-cs"/>
              </a:rPr>
            </a:br>
            <a:r>
              <a:rPr lang="en-US" sz="1800" kern="1200" dirty="0">
                <a:solidFill>
                  <a:srgbClr val="FFFFFF"/>
                </a:solidFill>
                <a:latin typeface="+mj-lt"/>
                <a:ea typeface="+mj-ea"/>
                <a:cs typeface="+mj-cs"/>
              </a:rPr>
              <a:t>What is your experience with advance care planning (ACP)?</a:t>
            </a:r>
            <a:br>
              <a:rPr lang="en-US" sz="1800" kern="1200" dirty="0">
                <a:solidFill>
                  <a:srgbClr val="FFFFFF"/>
                </a:solidFill>
                <a:latin typeface="+mj-lt"/>
                <a:ea typeface="+mj-ea"/>
                <a:cs typeface="+mj-cs"/>
              </a:rPr>
            </a:br>
            <a:br>
              <a:rPr lang="en-US" sz="1800" kern="1200" dirty="0">
                <a:solidFill>
                  <a:srgbClr val="FFFFFF"/>
                </a:solidFill>
                <a:latin typeface="+mj-lt"/>
                <a:ea typeface="+mj-ea"/>
                <a:cs typeface="+mj-cs"/>
              </a:rPr>
            </a:br>
            <a:endParaRPr lang="en-US" sz="1800" kern="1200" dirty="0">
              <a:solidFill>
                <a:srgbClr val="FFFFFF"/>
              </a:solidFill>
              <a:latin typeface="+mj-lt"/>
              <a:ea typeface="+mj-ea"/>
              <a:cs typeface="+mj-cs"/>
            </a:endParaRPr>
          </a:p>
        </p:txBody>
      </p:sp>
      <p:pic>
        <p:nvPicPr>
          <p:cNvPr id="6" name="Picture 5" descr="Logo, company name&#10;&#10;Description automatically generated">
            <a:extLst>
              <a:ext uri="{FF2B5EF4-FFF2-40B4-BE49-F238E27FC236}">
                <a16:creationId xmlns:a16="http://schemas.microsoft.com/office/drawing/2014/main" id="{2129B688-97EE-7642-BAA2-D23A0F9F790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777316" y="1164777"/>
            <a:ext cx="6780700" cy="4526117"/>
          </a:xfrm>
          <a:prstGeom prst="rect">
            <a:avLst/>
          </a:prstGeom>
        </p:spPr>
      </p:pic>
      <p:sp>
        <p:nvSpPr>
          <p:cNvPr id="3" name="Slide Number Placeholder 2"/>
          <p:cNvSpPr>
            <a:spLocks noGrp="1"/>
          </p:cNvSpPr>
          <p:nvPr>
            <p:ph type="sldNum" sz="quarter" idx="12"/>
          </p:nvPr>
        </p:nvSpPr>
        <p:spPr>
          <a:xfrm>
            <a:off x="11034184" y="6356350"/>
            <a:ext cx="514349" cy="365125"/>
          </a:xfrm>
        </p:spPr>
        <p:txBody>
          <a:bodyPr vert="horz" lIns="91440" tIns="45720" rIns="91440" bIns="45720" rtlCol="0" anchor="ctr">
            <a:normAutofit/>
          </a:bodyPr>
          <a:lstStyle/>
          <a:p>
            <a:pPr defTabSz="914400">
              <a:spcAft>
                <a:spcPts val="600"/>
              </a:spcAft>
            </a:pPr>
            <a:fld id="{7BCC8D0D-EAEC-449D-9161-023DFF90F2E2}" type="slidenum">
              <a:rPr lang="en-US">
                <a:solidFill>
                  <a:schemeClr val="tx1">
                    <a:alpha val="80000"/>
                  </a:schemeClr>
                </a:solidFill>
              </a:rPr>
              <a:pPr defTabSz="914400">
                <a:spcAft>
                  <a:spcPts val="600"/>
                </a:spcAft>
              </a:pPr>
              <a:t>3</a:t>
            </a:fld>
            <a:endParaRPr lang="en-US">
              <a:solidFill>
                <a:schemeClr val="tx1">
                  <a:alpha val="80000"/>
                </a:schemeClr>
              </a:solidFill>
            </a:endParaRPr>
          </a:p>
        </p:txBody>
      </p:sp>
      <p:sp>
        <p:nvSpPr>
          <p:cNvPr id="2" name="Footer Placeholder 1">
            <a:extLst>
              <a:ext uri="{FF2B5EF4-FFF2-40B4-BE49-F238E27FC236}">
                <a16:creationId xmlns:a16="http://schemas.microsoft.com/office/drawing/2014/main" id="{20518DE5-4BDD-6341-8DA4-2E68349F1FA3}"/>
              </a:ext>
            </a:extLst>
          </p:cNvPr>
          <p:cNvSpPr>
            <a:spLocks noGrp="1"/>
          </p:cNvSpPr>
          <p:nvPr>
            <p:ph type="ftr" sz="quarter" idx="11"/>
          </p:nvPr>
        </p:nvSpPr>
        <p:spPr/>
        <p:txBody>
          <a:bodyPr/>
          <a:lstStyle/>
          <a:p>
            <a:r>
              <a:rPr lang="en-US"/>
              <a:t>Advance Care Planning.  Property of UC Regents, B. Calton, B. Sumser, N. Saks, T. Reid, N. Shepard-Lopez</a:t>
            </a:r>
          </a:p>
        </p:txBody>
      </p:sp>
    </p:spTree>
    <p:extLst>
      <p:ext uri="{BB962C8B-B14F-4D97-AF65-F5344CB8AC3E}">
        <p14:creationId xmlns:p14="http://schemas.microsoft.com/office/powerpoint/2010/main" val="3208469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643467" y="394306"/>
            <a:ext cx="10905066" cy="1135737"/>
          </a:xfrm>
        </p:spPr>
        <p:txBody>
          <a:bodyPr vert="horz" lIns="91440" tIns="45720" rIns="91440" bIns="45720" rtlCol="0" anchor="ctr">
            <a:normAutofit/>
          </a:bodyPr>
          <a:lstStyle/>
          <a:p>
            <a:r>
              <a:rPr lang="en-US" b="1" kern="1200">
                <a:solidFill>
                  <a:schemeClr val="tx1"/>
                </a:solidFill>
                <a:latin typeface="+mj-lt"/>
                <a:ea typeface="+mj-ea"/>
                <a:cs typeface="+mj-cs"/>
              </a:rPr>
              <a:t>Guiding Principles and Practices </a:t>
            </a:r>
          </a:p>
        </p:txBody>
      </p:sp>
      <p:sp>
        <p:nvSpPr>
          <p:cNvPr id="9" name="TextBox 8"/>
          <p:cNvSpPr txBox="1"/>
          <p:nvPr/>
        </p:nvSpPr>
        <p:spPr bwMode="auto">
          <a:xfrm>
            <a:off x="643467" y="1782981"/>
            <a:ext cx="10905066" cy="4393982"/>
          </a:xfrm>
          <a:prstGeom prst="rect">
            <a:avLst/>
          </a:prstGeom>
        </p:spPr>
        <p:txBody>
          <a:bodyPr vert="horz" lIns="91440" tIns="45720" rIns="91440" bIns="45720" rtlCol="0">
            <a:normAutofit/>
          </a:bodyPr>
          <a:lstStyle/>
          <a:p>
            <a:pPr marL="571500" lvl="1" indent="-342900" defTabSz="914400">
              <a:lnSpc>
                <a:spcPct val="90000"/>
              </a:lnSpc>
              <a:spcAft>
                <a:spcPts val="600"/>
              </a:spcAft>
              <a:buClr>
                <a:schemeClr val="tx1"/>
              </a:buClr>
              <a:buFont typeface="Arial" panose="020B0604020202020204" pitchFamily="34" charset="0"/>
              <a:buChar char="•"/>
            </a:pPr>
            <a:r>
              <a:rPr lang="en-US" sz="2800" dirty="0"/>
              <a:t>Advance care planning (ACP) helps prepare for the best possible in-the-moment decisions</a:t>
            </a:r>
          </a:p>
          <a:p>
            <a:pPr marL="571500" lvl="1" indent="-342900" defTabSz="914400">
              <a:lnSpc>
                <a:spcPct val="90000"/>
              </a:lnSpc>
              <a:spcAft>
                <a:spcPts val="600"/>
              </a:spcAft>
              <a:buClr>
                <a:schemeClr val="tx1"/>
              </a:buClr>
              <a:buFont typeface="Arial" panose="020B0604020202020204" pitchFamily="34" charset="0"/>
              <a:buChar char="•"/>
            </a:pPr>
            <a:r>
              <a:rPr lang="en-US" sz="2800" dirty="0"/>
              <a:t>Important to normalize and discuss ACP over time</a:t>
            </a:r>
          </a:p>
          <a:p>
            <a:pPr marL="571500" lvl="1" indent="-342900" defTabSz="914400">
              <a:lnSpc>
                <a:spcPct val="90000"/>
              </a:lnSpc>
              <a:spcAft>
                <a:spcPts val="600"/>
              </a:spcAft>
              <a:buClr>
                <a:schemeClr val="tx1"/>
              </a:buClr>
              <a:buFont typeface="Arial" panose="020B0604020202020204" pitchFamily="34" charset="0"/>
              <a:buChar char="•"/>
            </a:pPr>
            <a:r>
              <a:rPr lang="en-US" sz="2800" dirty="0"/>
              <a:t>An ACP discussion should include values, beliefs, and wishes</a:t>
            </a:r>
          </a:p>
          <a:p>
            <a:pPr marL="571500" lvl="1" indent="-342900" defTabSz="914400">
              <a:lnSpc>
                <a:spcPct val="90000"/>
              </a:lnSpc>
              <a:spcAft>
                <a:spcPts val="600"/>
              </a:spcAft>
              <a:buClr>
                <a:schemeClr val="tx1"/>
              </a:buClr>
              <a:buFont typeface="Arial" panose="020B0604020202020204" pitchFamily="34" charset="0"/>
              <a:buChar char="•"/>
            </a:pPr>
            <a:r>
              <a:rPr lang="en-US" sz="2800" dirty="0"/>
              <a:t>Choosing a surrogate is good low-hanging fruit</a:t>
            </a:r>
          </a:p>
          <a:p>
            <a:pPr marL="571500" lvl="1" indent="-342900" defTabSz="914400">
              <a:lnSpc>
                <a:spcPct val="90000"/>
              </a:lnSpc>
              <a:spcAft>
                <a:spcPts val="600"/>
              </a:spcAft>
              <a:buClr>
                <a:schemeClr val="tx1"/>
              </a:buClr>
              <a:buFont typeface="Arial" panose="020B0604020202020204" pitchFamily="34" charset="0"/>
              <a:buChar char="•"/>
            </a:pPr>
            <a:r>
              <a:rPr lang="en-US" sz="2800" dirty="0"/>
              <a:t>Consider diverse cultures and approaches to decision-making</a:t>
            </a:r>
          </a:p>
          <a:p>
            <a:pPr marL="800100" lvl="1" indent="-228600" defTabSz="914400">
              <a:lnSpc>
                <a:spcPct val="90000"/>
              </a:lnSpc>
              <a:spcAft>
                <a:spcPts val="600"/>
              </a:spcAft>
              <a:buClr>
                <a:srgbClr val="178CCB"/>
              </a:buClr>
              <a:buFont typeface="Arial" panose="020B0604020202020204" pitchFamily="34" charset="0"/>
              <a:buChar char="•"/>
            </a:pPr>
            <a:endParaRPr lang="en-US" sz="2000" dirty="0"/>
          </a:p>
          <a:p>
            <a:pPr marL="800100" lvl="1" indent="-228600" defTabSz="914400">
              <a:lnSpc>
                <a:spcPct val="90000"/>
              </a:lnSpc>
              <a:spcAft>
                <a:spcPts val="600"/>
              </a:spcAft>
              <a:buClr>
                <a:srgbClr val="178CCB"/>
              </a:buClr>
              <a:buFont typeface="Arial" panose="020B0604020202020204" pitchFamily="34" charset="0"/>
              <a:buChar char="•"/>
            </a:pPr>
            <a:endParaRPr lang="en-US" sz="2000" dirty="0"/>
          </a:p>
        </p:txBody>
      </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2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Slide Number Placeholder 1">
            <a:extLst>
              <a:ext uri="{FF2B5EF4-FFF2-40B4-BE49-F238E27FC236}">
                <a16:creationId xmlns:a16="http://schemas.microsoft.com/office/drawing/2014/main" id="{746AC4E3-1B0E-5241-AB7D-FB3BA690538F}"/>
              </a:ext>
            </a:extLst>
          </p:cNvPr>
          <p:cNvSpPr>
            <a:spLocks noGrp="1"/>
          </p:cNvSpPr>
          <p:nvPr>
            <p:ph type="sldNum" sz="quarter" idx="13"/>
          </p:nvPr>
        </p:nvSpPr>
        <p:spPr/>
        <p:txBody>
          <a:bodyPr/>
          <a:lstStyle/>
          <a:p>
            <a:fld id="{7BCC8D0D-EAEC-449D-9161-023DFF90F2E2}" type="slidenum">
              <a:rPr lang="en-US" smtClean="0"/>
              <a:pPr/>
              <a:t>4</a:t>
            </a:fld>
            <a:endParaRPr lang="en-US" dirty="0"/>
          </a:p>
        </p:txBody>
      </p:sp>
      <p:sp>
        <p:nvSpPr>
          <p:cNvPr id="3" name="Footer Placeholder 2">
            <a:extLst>
              <a:ext uri="{FF2B5EF4-FFF2-40B4-BE49-F238E27FC236}">
                <a16:creationId xmlns:a16="http://schemas.microsoft.com/office/drawing/2014/main" id="{01E5AE25-E205-C14A-8E23-8D0620A0A627}"/>
              </a:ext>
            </a:extLst>
          </p:cNvPr>
          <p:cNvSpPr>
            <a:spLocks noGrp="1"/>
          </p:cNvSpPr>
          <p:nvPr>
            <p:ph type="ftr" sz="quarter" idx="12"/>
          </p:nvPr>
        </p:nvSpPr>
        <p:spPr/>
        <p:txBody>
          <a:bodyPr/>
          <a:lstStyle/>
          <a:p>
            <a:r>
              <a:rPr lang="en-US"/>
              <a:t>Advance Care Planning.  Property of UC Regents, B. Calton, B. Sumser, N. Saks, T. Reid, N. Shepard-Lopez</a:t>
            </a:r>
            <a:endParaRPr lang="en-US" dirty="0"/>
          </a:p>
        </p:txBody>
      </p:sp>
    </p:spTree>
    <p:extLst>
      <p:ext uri="{BB962C8B-B14F-4D97-AF65-F5344CB8AC3E}">
        <p14:creationId xmlns:p14="http://schemas.microsoft.com/office/powerpoint/2010/main" val="38835411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60100" y="978102"/>
            <a:ext cx="10588434" cy="1062644"/>
          </a:xfrm>
        </p:spPr>
        <p:txBody>
          <a:bodyPr vert="horz" lIns="91440" tIns="45720" rIns="91440" bIns="45720" rtlCol="0" anchor="b">
            <a:normAutofit/>
          </a:bodyPr>
          <a:lstStyle/>
          <a:p>
            <a:r>
              <a:rPr lang="en-US" sz="4400" b="1" kern="1200" dirty="0">
                <a:solidFill>
                  <a:schemeClr val="tx1"/>
                </a:solidFill>
                <a:latin typeface="+mj-lt"/>
                <a:ea typeface="+mj-ea"/>
                <a:cs typeface="+mj-cs"/>
              </a:rPr>
              <a:t>Advance Care Planning</a:t>
            </a:r>
          </a:p>
        </p:txBody>
      </p:sp>
      <p:cxnSp>
        <p:nvCxnSpPr>
          <p:cNvPr id="16" name="Straight Connector 15">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 name="Graphic 5" descr="Chat outline">
            <a:extLst>
              <a:ext uri="{FF2B5EF4-FFF2-40B4-BE49-F238E27FC236}">
                <a16:creationId xmlns:a16="http://schemas.microsoft.com/office/drawing/2014/main" id="{14DF8AB2-83DC-4049-BF56-AE66477BEF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33206" y="2811104"/>
            <a:ext cx="2928114" cy="2928114"/>
          </a:xfrm>
          <a:prstGeom prst="rect">
            <a:avLst/>
          </a:prstGeom>
        </p:spPr>
      </p:pic>
      <p:sp>
        <p:nvSpPr>
          <p:cNvPr id="5" name="Text Placeholder 4"/>
          <p:cNvSpPr>
            <a:spLocks noGrp="1"/>
          </p:cNvSpPr>
          <p:nvPr>
            <p:ph type="body" sz="quarter" idx="14"/>
          </p:nvPr>
        </p:nvSpPr>
        <p:spPr>
          <a:xfrm>
            <a:off x="4955354" y="2682434"/>
            <a:ext cx="6282169" cy="2422966"/>
          </a:xfrm>
        </p:spPr>
        <p:txBody>
          <a:bodyPr vert="horz" lIns="91440" tIns="45720" rIns="91440" bIns="45720" rtlCol="0">
            <a:normAutofit/>
          </a:bodyPr>
          <a:lstStyle/>
          <a:p>
            <a:pPr indent="-228600" defTabSz="914400">
              <a:lnSpc>
                <a:spcPct val="90000"/>
              </a:lnSpc>
              <a:buClr>
                <a:schemeClr val="accent1"/>
              </a:buClr>
              <a:buFont typeface="Arial" panose="020B0604020202020204" pitchFamily="34" charset="0"/>
              <a:buChar char="•"/>
            </a:pPr>
            <a:endParaRPr lang="en-US" sz="2400" dirty="0"/>
          </a:p>
          <a:p>
            <a:pPr defTabSz="914400">
              <a:lnSpc>
                <a:spcPct val="90000"/>
              </a:lnSpc>
              <a:buClr>
                <a:schemeClr val="accent1"/>
              </a:buClr>
            </a:pPr>
            <a:r>
              <a:rPr lang="en-US" sz="2400" dirty="0"/>
              <a:t>A process that supports adults at any age or stage of health in understanding and sharing their personal values, life goals, and preferences regarding future medical care. </a:t>
            </a:r>
          </a:p>
          <a:p>
            <a:pPr defTabSz="914400">
              <a:lnSpc>
                <a:spcPct val="90000"/>
              </a:lnSpc>
              <a:buClr>
                <a:schemeClr val="accent1"/>
              </a:buClr>
            </a:pPr>
            <a:endParaRPr lang="en-US" sz="2400" dirty="0"/>
          </a:p>
          <a:p>
            <a:pPr algn="r" defTabSz="914400">
              <a:buClr>
                <a:schemeClr val="accent1"/>
              </a:buClr>
            </a:pPr>
            <a:endParaRPr lang="en-US" sz="1000" dirty="0"/>
          </a:p>
        </p:txBody>
      </p:sp>
      <p:sp>
        <p:nvSpPr>
          <p:cNvPr id="3" name="Slide Number Placeholder 2"/>
          <p:cNvSpPr>
            <a:spLocks noGrp="1"/>
          </p:cNvSpPr>
          <p:nvPr>
            <p:ph type="sldNum" sz="quarter" idx="13"/>
          </p:nvPr>
        </p:nvSpPr>
        <p:spPr>
          <a:xfrm>
            <a:off x="10330903" y="6217920"/>
            <a:ext cx="914400" cy="365125"/>
          </a:xfrm>
        </p:spPr>
        <p:txBody>
          <a:bodyPr vert="horz" lIns="91440" tIns="45720" rIns="91440" bIns="45720" rtlCol="0" anchor="ctr">
            <a:normAutofit/>
          </a:bodyPr>
          <a:lstStyle/>
          <a:p>
            <a:pPr defTabSz="914400">
              <a:spcAft>
                <a:spcPts val="600"/>
              </a:spcAft>
            </a:pPr>
            <a:fld id="{7BCC8D0D-EAEC-449D-9161-023DFF90F2E2}" type="slidenum">
              <a:rPr lang="en-US">
                <a:solidFill>
                  <a:prstClr val="black">
                    <a:lumMod val="50000"/>
                    <a:lumOff val="50000"/>
                  </a:prstClr>
                </a:solidFill>
              </a:rPr>
              <a:pPr defTabSz="914400">
                <a:spcAft>
                  <a:spcPts val="600"/>
                </a:spcAft>
              </a:pPr>
              <a:t>5</a:t>
            </a:fld>
            <a:endParaRPr lang="en-US">
              <a:solidFill>
                <a:prstClr val="black">
                  <a:lumMod val="50000"/>
                  <a:lumOff val="50000"/>
                </a:prstClr>
              </a:solidFill>
            </a:endParaRPr>
          </a:p>
        </p:txBody>
      </p:sp>
      <p:sp>
        <p:nvSpPr>
          <p:cNvPr id="9" name="Footer Placeholder 8">
            <a:extLst>
              <a:ext uri="{FF2B5EF4-FFF2-40B4-BE49-F238E27FC236}">
                <a16:creationId xmlns:a16="http://schemas.microsoft.com/office/drawing/2014/main" id="{3EA62C24-D8F1-094A-AD94-AE1BFFC450DA}"/>
              </a:ext>
            </a:extLst>
          </p:cNvPr>
          <p:cNvSpPr>
            <a:spLocks noGrp="1"/>
          </p:cNvSpPr>
          <p:nvPr>
            <p:ph type="ftr" sz="quarter" idx="12"/>
          </p:nvPr>
        </p:nvSpPr>
        <p:spPr/>
        <p:txBody>
          <a:bodyPr/>
          <a:lstStyle/>
          <a:p>
            <a:r>
              <a:rPr lang="en-US"/>
              <a:t>Advance Care Planning.  Property of UC Regents, B. Calton, B. Sumser, N. Saks, T. Reid, N. Shepard-Lopez</a:t>
            </a:r>
            <a:endParaRPr lang="en-US" dirty="0"/>
          </a:p>
        </p:txBody>
      </p:sp>
      <p:sp>
        <p:nvSpPr>
          <p:cNvPr id="2" name="TextBox 1">
            <a:extLst>
              <a:ext uri="{FF2B5EF4-FFF2-40B4-BE49-F238E27FC236}">
                <a16:creationId xmlns:a16="http://schemas.microsoft.com/office/drawing/2014/main" id="{E0D074EE-E7BE-2747-A21C-E544ACB5F7CB}"/>
              </a:ext>
            </a:extLst>
          </p:cNvPr>
          <p:cNvSpPr txBox="1"/>
          <p:nvPr/>
        </p:nvSpPr>
        <p:spPr>
          <a:xfrm>
            <a:off x="9348252" y="4871834"/>
            <a:ext cx="1510542" cy="369332"/>
          </a:xfrm>
          <a:prstGeom prst="rect">
            <a:avLst/>
          </a:prstGeom>
          <a:noFill/>
        </p:spPr>
        <p:txBody>
          <a:bodyPr wrap="none" rtlCol="0">
            <a:spAutoFit/>
          </a:bodyPr>
          <a:lstStyle/>
          <a:p>
            <a:r>
              <a:rPr lang="en-US" dirty="0"/>
              <a:t>(</a:t>
            </a:r>
            <a:r>
              <a:rPr lang="en-US" dirty="0" err="1"/>
              <a:t>Sudore</a:t>
            </a:r>
            <a:r>
              <a:rPr lang="en-US" dirty="0"/>
              <a:t> 2018)</a:t>
            </a:r>
          </a:p>
        </p:txBody>
      </p:sp>
    </p:spTree>
    <p:extLst>
      <p:ext uri="{BB962C8B-B14F-4D97-AF65-F5344CB8AC3E}">
        <p14:creationId xmlns:p14="http://schemas.microsoft.com/office/powerpoint/2010/main" val="182983315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Patients Want to Discuss</a:t>
            </a:r>
          </a:p>
        </p:txBody>
      </p:sp>
      <p:sp>
        <p:nvSpPr>
          <p:cNvPr id="3" name="Content Placeholder 2"/>
          <p:cNvSpPr>
            <a:spLocks noGrp="1"/>
          </p:cNvSpPr>
          <p:nvPr>
            <p:ph idx="1"/>
          </p:nvPr>
        </p:nvSpPr>
        <p:spPr>
          <a:xfrm>
            <a:off x="1347204" y="1920875"/>
            <a:ext cx="9676978" cy="4800600"/>
          </a:xfrm>
        </p:spPr>
        <p:txBody>
          <a:bodyPr>
            <a:normAutofit/>
          </a:bodyPr>
          <a:lstStyle/>
          <a:p>
            <a:r>
              <a:rPr lang="en-US" dirty="0"/>
              <a:t>61-91% of older adults want to discuss their end-of-life care</a:t>
            </a:r>
            <a:endParaRPr lang="en-US" sz="1600" dirty="0"/>
          </a:p>
          <a:p>
            <a:r>
              <a:rPr lang="en-US" dirty="0"/>
              <a:t>Identified benefits: </a:t>
            </a:r>
          </a:p>
          <a:p>
            <a:pPr lvl="1"/>
            <a:r>
              <a:rPr lang="en-US" dirty="0"/>
              <a:t>Their wishes respected</a:t>
            </a:r>
          </a:p>
          <a:p>
            <a:pPr lvl="1"/>
            <a:r>
              <a:rPr lang="en-US" dirty="0"/>
              <a:t>Addressing important issues prior to cognitive impairment or physically unwell</a:t>
            </a:r>
          </a:p>
          <a:p>
            <a:pPr lvl="1"/>
            <a:r>
              <a:rPr lang="en-US" dirty="0"/>
              <a:t>Assist loved ones in making decisions</a:t>
            </a:r>
          </a:p>
          <a:p>
            <a:pPr marL="295268" lvl="1" indent="0">
              <a:buNone/>
            </a:pPr>
            <a:endParaRPr lang="en-US" sz="1000" dirty="0"/>
          </a:p>
        </p:txBody>
      </p:sp>
      <p:sp>
        <p:nvSpPr>
          <p:cNvPr id="4" name="Rectangle 3"/>
          <p:cNvSpPr txBox="1">
            <a:spLocks noChangeArrowheads="1"/>
          </p:cNvSpPr>
          <p:nvPr/>
        </p:nvSpPr>
        <p:spPr>
          <a:xfrm>
            <a:off x="1993371" y="1600201"/>
            <a:ext cx="7634288" cy="41497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defRPr/>
            </a:pPr>
            <a:endParaRPr lang="en-US" dirty="0">
              <a:solidFill>
                <a:srgbClr val="FFFFCC"/>
              </a:solidFill>
              <a:latin typeface="Gill Sans Std Light" charset="0"/>
            </a:endParaRPr>
          </a:p>
        </p:txBody>
      </p:sp>
      <p:sp>
        <p:nvSpPr>
          <p:cNvPr id="6" name="Rectangle 3"/>
          <p:cNvSpPr txBox="1">
            <a:spLocks noChangeArrowheads="1"/>
          </p:cNvSpPr>
          <p:nvPr/>
        </p:nvSpPr>
        <p:spPr>
          <a:xfrm>
            <a:off x="838199" y="2022476"/>
            <a:ext cx="10185983" cy="41497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defRPr/>
            </a:pPr>
            <a:endParaRPr lang="en-US" dirty="0">
              <a:solidFill>
                <a:srgbClr val="FFFFCC"/>
              </a:solidFill>
              <a:latin typeface="Gill Sans Std Light" charset="0"/>
            </a:endParaRPr>
          </a:p>
        </p:txBody>
      </p:sp>
      <p:sp>
        <p:nvSpPr>
          <p:cNvPr id="5" name="Slide Number Placeholder 4"/>
          <p:cNvSpPr>
            <a:spLocks noGrp="1"/>
          </p:cNvSpPr>
          <p:nvPr>
            <p:ph type="sldNum" sz="quarter" idx="12"/>
          </p:nvPr>
        </p:nvSpPr>
        <p:spPr/>
        <p:txBody>
          <a:bodyPr/>
          <a:lstStyle/>
          <a:p>
            <a:fld id="{CE06F5F0-0522-B14D-8DDF-B86B09D9094E}" type="slidenum">
              <a:rPr lang="en-US" smtClean="0"/>
              <a:t>6</a:t>
            </a:fld>
            <a:endParaRPr lang="en-US"/>
          </a:p>
        </p:txBody>
      </p:sp>
      <p:sp>
        <p:nvSpPr>
          <p:cNvPr id="9" name="Footer Placeholder 8">
            <a:extLst>
              <a:ext uri="{FF2B5EF4-FFF2-40B4-BE49-F238E27FC236}">
                <a16:creationId xmlns:a16="http://schemas.microsoft.com/office/drawing/2014/main" id="{93901B8D-A8C0-7442-B6A3-21E3383D8419}"/>
              </a:ext>
            </a:extLst>
          </p:cNvPr>
          <p:cNvSpPr>
            <a:spLocks noGrp="1"/>
          </p:cNvSpPr>
          <p:nvPr>
            <p:ph type="ftr" sz="quarter" idx="11"/>
          </p:nvPr>
        </p:nvSpPr>
        <p:spPr/>
        <p:txBody>
          <a:bodyPr/>
          <a:lstStyle/>
          <a:p>
            <a:r>
              <a:rPr lang="en-US"/>
              <a:t>Advance Care Planning.  Property of UC Regents, B. Calton, B. Sumser, N. Saks, T. Reid, N. Shepard-Lopez</a:t>
            </a:r>
          </a:p>
        </p:txBody>
      </p:sp>
      <p:sp>
        <p:nvSpPr>
          <p:cNvPr id="8" name="TextBox 7">
            <a:extLst>
              <a:ext uri="{FF2B5EF4-FFF2-40B4-BE49-F238E27FC236}">
                <a16:creationId xmlns:a16="http://schemas.microsoft.com/office/drawing/2014/main" id="{7060645E-89FC-CC4A-B4C6-C78D246962FF}"/>
              </a:ext>
            </a:extLst>
          </p:cNvPr>
          <p:cNvSpPr txBox="1"/>
          <p:nvPr/>
        </p:nvSpPr>
        <p:spPr>
          <a:xfrm>
            <a:off x="9016604" y="4591547"/>
            <a:ext cx="1386918" cy="369332"/>
          </a:xfrm>
          <a:prstGeom prst="rect">
            <a:avLst/>
          </a:prstGeom>
          <a:noFill/>
        </p:spPr>
        <p:txBody>
          <a:bodyPr wrap="none" rtlCol="0">
            <a:spAutoFit/>
          </a:bodyPr>
          <a:lstStyle/>
          <a:p>
            <a:r>
              <a:rPr lang="en-US" dirty="0"/>
              <a:t>(Sharp 2013)</a:t>
            </a:r>
          </a:p>
        </p:txBody>
      </p:sp>
    </p:spTree>
    <p:extLst>
      <p:ext uri="{BB962C8B-B14F-4D97-AF65-F5344CB8AC3E}">
        <p14:creationId xmlns:p14="http://schemas.microsoft.com/office/powerpoint/2010/main" val="1435812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692" y="188523"/>
            <a:ext cx="8437262" cy="1143000"/>
          </a:xfrm>
        </p:spPr>
        <p:txBody>
          <a:bodyPr>
            <a:normAutofit/>
          </a:bodyPr>
          <a:lstStyle/>
          <a:p>
            <a:r>
              <a:rPr lang="en-US" sz="3600" b="1" dirty="0">
                <a:ea typeface="Arial" charset="0"/>
                <a:cs typeface="Arial" charset="0"/>
              </a:rPr>
              <a:t>What Patients and Surrogates Want</a:t>
            </a:r>
          </a:p>
        </p:txBody>
      </p:sp>
      <p:sp>
        <p:nvSpPr>
          <p:cNvPr id="3" name="Content Placeholder 2"/>
          <p:cNvSpPr>
            <a:spLocks noGrp="1"/>
          </p:cNvSpPr>
          <p:nvPr>
            <p:ph idx="1"/>
          </p:nvPr>
        </p:nvSpPr>
        <p:spPr>
          <a:xfrm>
            <a:off x="716280" y="1738313"/>
            <a:ext cx="10759440" cy="3458528"/>
          </a:xfrm>
        </p:spPr>
        <p:txBody>
          <a:bodyPr>
            <a:normAutofit/>
          </a:bodyPr>
          <a:lstStyle/>
          <a:p>
            <a:pPr marL="0" indent="0">
              <a:buNone/>
            </a:pPr>
            <a:r>
              <a:rPr lang="en-US" sz="2400" b="1" dirty="0"/>
              <a:t>“What activities best prepared you for decision making?”  </a:t>
            </a:r>
          </a:p>
          <a:p>
            <a:r>
              <a:rPr lang="en-US" sz="2400" dirty="0"/>
              <a:t>Results:</a:t>
            </a:r>
          </a:p>
          <a:p>
            <a:pPr marL="627056" lvl="1" indent="-342900">
              <a:buFont typeface="Arial"/>
              <a:buChar char="•"/>
            </a:pPr>
            <a:r>
              <a:rPr lang="en-US" dirty="0"/>
              <a:t>Code status and an advance directive are not enough</a:t>
            </a:r>
          </a:p>
          <a:p>
            <a:pPr marL="627056" lvl="1" indent="-342900">
              <a:buFont typeface="Arial"/>
              <a:buChar char="•"/>
            </a:pPr>
            <a:r>
              <a:rPr lang="en-US" dirty="0"/>
              <a:t>Choose a surrogate who is available and can make substituted judgments</a:t>
            </a:r>
          </a:p>
          <a:p>
            <a:pPr marL="627056" lvl="1" indent="-342900">
              <a:buFont typeface="Arial"/>
              <a:buChar char="•"/>
            </a:pPr>
            <a:r>
              <a:rPr lang="en-US" dirty="0"/>
              <a:t>Review past experiences and define QOL to guide decision-making</a:t>
            </a:r>
          </a:p>
          <a:p>
            <a:pPr marL="627056" lvl="1" indent="-342900">
              <a:buFont typeface="Arial"/>
              <a:buChar char="•"/>
            </a:pPr>
            <a:r>
              <a:rPr lang="en-US" dirty="0"/>
              <a:t>Consider worse-case scenarios to test values/beliefs</a:t>
            </a:r>
          </a:p>
          <a:p>
            <a:pPr marL="627056" lvl="1" indent="-342900">
              <a:buFont typeface="Arial"/>
              <a:buChar char="•"/>
            </a:pPr>
            <a:r>
              <a:rPr lang="en-US" dirty="0"/>
              <a:t>Communicate wishes with surrogate, family/friend</a:t>
            </a:r>
          </a:p>
          <a:p>
            <a:pPr marL="627056" lvl="1" indent="-342900">
              <a:buFont typeface="Arial"/>
              <a:buChar char="•"/>
            </a:pPr>
            <a:r>
              <a:rPr lang="en-US" dirty="0"/>
              <a:t>Reevaluate regularly and with major life events</a:t>
            </a:r>
          </a:p>
          <a:p>
            <a:pPr marL="0" indent="0">
              <a:buClr>
                <a:schemeClr val="accent2"/>
              </a:buClr>
              <a:buNone/>
            </a:pPr>
            <a:endParaRPr lang="en-US" sz="2400" dirty="0"/>
          </a:p>
        </p:txBody>
      </p:sp>
      <p:sp>
        <p:nvSpPr>
          <p:cNvPr id="8" name="Footer Placeholder 7">
            <a:extLst>
              <a:ext uri="{FF2B5EF4-FFF2-40B4-BE49-F238E27FC236}">
                <a16:creationId xmlns:a16="http://schemas.microsoft.com/office/drawing/2014/main" id="{2D0E6ED0-6621-2547-8283-FB96CEA3B374}"/>
              </a:ext>
            </a:extLst>
          </p:cNvPr>
          <p:cNvSpPr>
            <a:spLocks noGrp="1"/>
          </p:cNvSpPr>
          <p:nvPr>
            <p:ph type="ftr" sz="quarter" idx="11"/>
          </p:nvPr>
        </p:nvSpPr>
        <p:spPr/>
        <p:txBody>
          <a:bodyPr/>
          <a:lstStyle/>
          <a:p>
            <a:r>
              <a:rPr lang="en-US"/>
              <a:t>Advance Care Planning.  Property of UC Regents, B. Calton, B. Sumser, N. Saks, T. Reid, N. Shepard-Lopez</a:t>
            </a:r>
          </a:p>
        </p:txBody>
      </p:sp>
      <p:sp>
        <p:nvSpPr>
          <p:cNvPr id="9" name="Slide Number Placeholder 8">
            <a:extLst>
              <a:ext uri="{FF2B5EF4-FFF2-40B4-BE49-F238E27FC236}">
                <a16:creationId xmlns:a16="http://schemas.microsoft.com/office/drawing/2014/main" id="{A557FA0F-C876-4B4A-BA46-FCB17F783C41}"/>
              </a:ext>
            </a:extLst>
          </p:cNvPr>
          <p:cNvSpPr>
            <a:spLocks noGrp="1"/>
          </p:cNvSpPr>
          <p:nvPr>
            <p:ph type="sldNum" sz="quarter" idx="12"/>
          </p:nvPr>
        </p:nvSpPr>
        <p:spPr/>
        <p:txBody>
          <a:bodyPr/>
          <a:lstStyle/>
          <a:p>
            <a:fld id="{E336767F-FF58-F74E-8990-33BE71820098}" type="slidenum">
              <a:rPr lang="en-US" smtClean="0"/>
              <a:t>7</a:t>
            </a:fld>
            <a:endParaRPr lang="en-US"/>
          </a:p>
        </p:txBody>
      </p:sp>
      <p:sp>
        <p:nvSpPr>
          <p:cNvPr id="4" name="TextBox 3">
            <a:extLst>
              <a:ext uri="{FF2B5EF4-FFF2-40B4-BE49-F238E27FC236}">
                <a16:creationId xmlns:a16="http://schemas.microsoft.com/office/drawing/2014/main" id="{409B80C3-A505-9641-A093-6F1B50CD8529}"/>
              </a:ext>
            </a:extLst>
          </p:cNvPr>
          <p:cNvSpPr txBox="1"/>
          <p:nvPr/>
        </p:nvSpPr>
        <p:spPr>
          <a:xfrm>
            <a:off x="8728364" y="4846238"/>
            <a:ext cx="1803699" cy="369332"/>
          </a:xfrm>
          <a:prstGeom prst="rect">
            <a:avLst/>
          </a:prstGeom>
          <a:noFill/>
        </p:spPr>
        <p:txBody>
          <a:bodyPr wrap="none" rtlCol="0">
            <a:spAutoFit/>
          </a:bodyPr>
          <a:lstStyle/>
          <a:p>
            <a:r>
              <a:rPr lang="en-US" dirty="0"/>
              <a:t>(McMahan 2013)</a:t>
            </a:r>
          </a:p>
        </p:txBody>
      </p:sp>
    </p:spTree>
    <p:extLst>
      <p:ext uri="{BB962C8B-B14F-4D97-AF65-F5344CB8AC3E}">
        <p14:creationId xmlns:p14="http://schemas.microsoft.com/office/powerpoint/2010/main" val="3914042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85F55C16-BC21-49EF-A4FF-C3155BB93B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5" name="Rectangle 2">
            <a:extLst>
              <a:ext uri="{FF2B5EF4-FFF2-40B4-BE49-F238E27FC236}">
                <a16:creationId xmlns:a16="http://schemas.microsoft.com/office/drawing/2014/main" id="{7D2A93CE-5014-FD40-9A61-120C37A2F653}"/>
              </a:ext>
            </a:extLst>
          </p:cNvPr>
          <p:cNvSpPr>
            <a:spLocks noGrp="1" noChangeArrowheads="1"/>
          </p:cNvSpPr>
          <p:nvPr>
            <p:ph type="title"/>
          </p:nvPr>
        </p:nvSpPr>
        <p:spPr>
          <a:xfrm>
            <a:off x="6248400" y="365125"/>
            <a:ext cx="5105398" cy="1952744"/>
          </a:xfrm>
        </p:spPr>
        <p:txBody>
          <a:bodyPr vert="horz" lIns="91440" tIns="45720" rIns="91440" bIns="45720" rtlCol="0" anchor="ctr">
            <a:normAutofit/>
          </a:bodyPr>
          <a:lstStyle/>
          <a:p>
            <a:pPr>
              <a:defRPr/>
            </a:pPr>
            <a:r>
              <a:rPr lang="en-US" altLang="en-US" b="1" kern="1200">
                <a:solidFill>
                  <a:schemeClr val="tx1"/>
                </a:solidFill>
                <a:latin typeface="+mj-lt"/>
                <a:ea typeface="+mj-ea"/>
                <a:cs typeface="+mj-cs"/>
              </a:rPr>
              <a:t>Keys to Successful ACP</a:t>
            </a:r>
          </a:p>
        </p:txBody>
      </p:sp>
      <p:sp>
        <p:nvSpPr>
          <p:cNvPr id="74" name="Freeform: Shape 73">
            <a:extLst>
              <a:ext uri="{FF2B5EF4-FFF2-40B4-BE49-F238E27FC236}">
                <a16:creationId xmlns:a16="http://schemas.microsoft.com/office/drawing/2014/main" id="{0C5F069E-AFE6-4825-8945-46F2918A5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6116569" cy="6858000"/>
          </a:xfrm>
          <a:custGeom>
            <a:avLst/>
            <a:gdLst>
              <a:gd name="connsiteX0" fmla="*/ 0 w 6116569"/>
              <a:gd name="connsiteY0" fmla="*/ 0 h 6879321"/>
              <a:gd name="connsiteX1" fmla="*/ 2935851 w 6116569"/>
              <a:gd name="connsiteY1" fmla="*/ 0 h 6879321"/>
              <a:gd name="connsiteX2" fmla="*/ 3238280 w 6116569"/>
              <a:gd name="connsiteY2" fmla="*/ 31980 h 6879321"/>
              <a:gd name="connsiteX3" fmla="*/ 3660541 w 6116569"/>
              <a:gd name="connsiteY3" fmla="*/ 550772 h 6879321"/>
              <a:gd name="connsiteX4" fmla="*/ 3808902 w 6116569"/>
              <a:gd name="connsiteY4" fmla="*/ 589860 h 6879321"/>
              <a:gd name="connsiteX5" fmla="*/ 4413762 w 6116569"/>
              <a:gd name="connsiteY5" fmla="*/ 625393 h 6879321"/>
              <a:gd name="connsiteX6" fmla="*/ 4567830 w 6116569"/>
              <a:gd name="connsiteY6" fmla="*/ 721333 h 6879321"/>
              <a:gd name="connsiteX7" fmla="*/ 4171247 w 6116569"/>
              <a:gd name="connsiteY7" fmla="*/ 792401 h 6879321"/>
              <a:gd name="connsiteX8" fmla="*/ 4376671 w 6116569"/>
              <a:gd name="connsiteY8" fmla="*/ 842148 h 6879321"/>
              <a:gd name="connsiteX9" fmla="*/ 4527887 w 6116569"/>
              <a:gd name="connsiteY9" fmla="*/ 813722 h 6879321"/>
              <a:gd name="connsiteX10" fmla="*/ 4633452 w 6116569"/>
              <a:gd name="connsiteY10" fmla="*/ 799508 h 6879321"/>
              <a:gd name="connsiteX11" fmla="*/ 4947293 w 6116569"/>
              <a:gd name="connsiteY11" fmla="*/ 870576 h 6879321"/>
              <a:gd name="connsiteX12" fmla="*/ 5263988 w 6116569"/>
              <a:gd name="connsiteY12" fmla="*/ 820828 h 6879321"/>
              <a:gd name="connsiteX13" fmla="*/ 5249723 w 6116569"/>
              <a:gd name="connsiteY13" fmla="*/ 895449 h 6879321"/>
              <a:gd name="connsiteX14" fmla="*/ 4744723 w 6116569"/>
              <a:gd name="connsiteY14" fmla="*/ 1197485 h 6879321"/>
              <a:gd name="connsiteX15" fmla="*/ 4767548 w 6116569"/>
              <a:gd name="connsiteY15" fmla="*/ 1346727 h 6879321"/>
              <a:gd name="connsiteX16" fmla="*/ 4539299 w 6116569"/>
              <a:gd name="connsiteY16" fmla="*/ 1421348 h 6879321"/>
              <a:gd name="connsiteX17" fmla="*/ 4607773 w 6116569"/>
              <a:gd name="connsiteY17" fmla="*/ 1485309 h 6879321"/>
              <a:gd name="connsiteX18" fmla="*/ 4579242 w 6116569"/>
              <a:gd name="connsiteY18" fmla="*/ 1535055 h 6879321"/>
              <a:gd name="connsiteX19" fmla="*/ 5278255 w 6116569"/>
              <a:gd name="connsiteY19" fmla="*/ 1609676 h 6879321"/>
              <a:gd name="connsiteX20" fmla="*/ 5771843 w 6116569"/>
              <a:gd name="connsiteY20" fmla="*/ 1630997 h 6879321"/>
              <a:gd name="connsiteX21" fmla="*/ 6105656 w 6116569"/>
              <a:gd name="connsiteY21" fmla="*/ 1748257 h 6879321"/>
              <a:gd name="connsiteX22" fmla="*/ 5691955 w 6116569"/>
              <a:gd name="connsiteY22" fmla="*/ 2167555 h 6879321"/>
              <a:gd name="connsiteX23" fmla="*/ 5475118 w 6116569"/>
              <a:gd name="connsiteY23" fmla="*/ 2348776 h 6879321"/>
              <a:gd name="connsiteX24" fmla="*/ 5826051 w 6116569"/>
              <a:gd name="connsiteY24" fmla="*/ 2291922 h 6879321"/>
              <a:gd name="connsiteX25" fmla="*/ 5552153 w 6116569"/>
              <a:gd name="connsiteY25" fmla="*/ 2597513 h 6879321"/>
              <a:gd name="connsiteX26" fmla="*/ 5603508 w 6116569"/>
              <a:gd name="connsiteY26" fmla="*/ 2647260 h 6879321"/>
              <a:gd name="connsiteX27" fmla="*/ 5700515 w 6116569"/>
              <a:gd name="connsiteY27" fmla="*/ 2679240 h 6879321"/>
              <a:gd name="connsiteX28" fmla="*/ 5246870 w 6116569"/>
              <a:gd name="connsiteY28" fmla="*/ 2888889 h 6879321"/>
              <a:gd name="connsiteX29" fmla="*/ 4836022 w 6116569"/>
              <a:gd name="connsiteY29" fmla="*/ 3169605 h 6879321"/>
              <a:gd name="connsiteX30" fmla="*/ 4736163 w 6116569"/>
              <a:gd name="connsiteY30" fmla="*/ 3233565 h 6879321"/>
              <a:gd name="connsiteX31" fmla="*/ 4853141 w 6116569"/>
              <a:gd name="connsiteY31" fmla="*/ 3233565 h 6879321"/>
              <a:gd name="connsiteX32" fmla="*/ 4944440 w 6116569"/>
              <a:gd name="connsiteY32" fmla="*/ 3226459 h 6879321"/>
              <a:gd name="connsiteX33" fmla="*/ 5109921 w 6116569"/>
              <a:gd name="connsiteY33" fmla="*/ 3283313 h 6879321"/>
              <a:gd name="connsiteX34" fmla="*/ 5694809 w 6116569"/>
              <a:gd name="connsiteY34" fmla="*/ 3141178 h 6879321"/>
              <a:gd name="connsiteX35" fmla="*/ 5566419 w 6116569"/>
              <a:gd name="connsiteY35" fmla="*/ 3301079 h 6879321"/>
              <a:gd name="connsiteX36" fmla="*/ 5415203 w 6116569"/>
              <a:gd name="connsiteY36" fmla="*/ 3397020 h 6879321"/>
              <a:gd name="connsiteX37" fmla="*/ 5612068 w 6116569"/>
              <a:gd name="connsiteY37" fmla="*/ 3432554 h 6879321"/>
              <a:gd name="connsiteX38" fmla="*/ 5206927 w 6116569"/>
              <a:gd name="connsiteY38" fmla="*/ 3599562 h 6879321"/>
              <a:gd name="connsiteX39" fmla="*/ 5301079 w 6116569"/>
              <a:gd name="connsiteY39" fmla="*/ 3723930 h 6879321"/>
              <a:gd name="connsiteX40" fmla="*/ 4507915 w 6116569"/>
              <a:gd name="connsiteY40" fmla="*/ 4306683 h 6879321"/>
              <a:gd name="connsiteX41" fmla="*/ 3982942 w 6116569"/>
              <a:gd name="connsiteY41" fmla="*/ 4587399 h 6879321"/>
              <a:gd name="connsiteX42" fmla="*/ 4185513 w 6116569"/>
              <a:gd name="connsiteY42" fmla="*/ 4541205 h 6879321"/>
              <a:gd name="connsiteX43" fmla="*/ 5212633 w 6116569"/>
              <a:gd name="connsiteY43" fmla="*/ 4455924 h 6879321"/>
              <a:gd name="connsiteX44" fmla="*/ 5312492 w 6116569"/>
              <a:gd name="connsiteY44" fmla="*/ 4473691 h 6879321"/>
              <a:gd name="connsiteX45" fmla="*/ 4596361 w 6116569"/>
              <a:gd name="connsiteY45" fmla="*/ 4818368 h 6879321"/>
              <a:gd name="connsiteX46" fmla="*/ 4873113 w 6116569"/>
              <a:gd name="connsiteY46" fmla="*/ 4885882 h 6879321"/>
              <a:gd name="connsiteX47" fmla="*/ 4935881 w 6116569"/>
              <a:gd name="connsiteY47" fmla="*/ 4914309 h 6879321"/>
              <a:gd name="connsiteX48" fmla="*/ 4873113 w 6116569"/>
              <a:gd name="connsiteY48" fmla="*/ 5003143 h 6879321"/>
              <a:gd name="connsiteX49" fmla="*/ 4721898 w 6116569"/>
              <a:gd name="connsiteY49" fmla="*/ 5095530 h 6879321"/>
              <a:gd name="connsiteX50" fmla="*/ 5132745 w 6116569"/>
              <a:gd name="connsiteY50" fmla="*/ 4949842 h 6879321"/>
              <a:gd name="connsiteX51" fmla="*/ 5101362 w 6116569"/>
              <a:gd name="connsiteY51" fmla="*/ 5081317 h 6879321"/>
              <a:gd name="connsiteX52" fmla="*/ 5138452 w 6116569"/>
              <a:gd name="connsiteY52" fmla="*/ 5198578 h 6879321"/>
              <a:gd name="connsiteX53" fmla="*/ 4904497 w 6116569"/>
              <a:gd name="connsiteY53" fmla="*/ 5362033 h 6879321"/>
              <a:gd name="connsiteX54" fmla="*/ 4579242 w 6116569"/>
              <a:gd name="connsiteY54" fmla="*/ 5674729 h 6879321"/>
              <a:gd name="connsiteX55" fmla="*/ 4253988 w 6116569"/>
              <a:gd name="connsiteY55" fmla="*/ 5884379 h 6879321"/>
              <a:gd name="connsiteX56" fmla="*/ 3985795 w 6116569"/>
              <a:gd name="connsiteY56" fmla="*/ 6069153 h 6879321"/>
              <a:gd name="connsiteX57" fmla="*/ 4231163 w 6116569"/>
              <a:gd name="connsiteY57" fmla="*/ 6030066 h 6879321"/>
              <a:gd name="connsiteX58" fmla="*/ 3814609 w 6116569"/>
              <a:gd name="connsiteY58" fmla="*/ 6317889 h 6879321"/>
              <a:gd name="connsiteX59" fmla="*/ 3751840 w 6116569"/>
              <a:gd name="connsiteY59" fmla="*/ 6339209 h 6879321"/>
              <a:gd name="connsiteX60" fmla="*/ 3089919 w 6116569"/>
              <a:gd name="connsiteY60" fmla="*/ 6563071 h 6879321"/>
              <a:gd name="connsiteX61" fmla="*/ 2961529 w 6116569"/>
              <a:gd name="connsiteY61" fmla="*/ 6662566 h 6879321"/>
              <a:gd name="connsiteX62" fmla="*/ 3107038 w 6116569"/>
              <a:gd name="connsiteY62" fmla="*/ 6673226 h 6879321"/>
              <a:gd name="connsiteX63" fmla="*/ 3594919 w 6116569"/>
              <a:gd name="connsiteY63" fmla="*/ 6591499 h 6879321"/>
              <a:gd name="connsiteX64" fmla="*/ 3261106 w 6116569"/>
              <a:gd name="connsiteY64" fmla="*/ 6726527 h 6879321"/>
              <a:gd name="connsiteX65" fmla="*/ 3620597 w 6116569"/>
              <a:gd name="connsiteY65" fmla="*/ 6740740 h 6879321"/>
              <a:gd name="connsiteX66" fmla="*/ 3703337 w 6116569"/>
              <a:gd name="connsiteY66" fmla="*/ 6826020 h 6879321"/>
              <a:gd name="connsiteX67" fmla="*/ 3689072 w 6116569"/>
              <a:gd name="connsiteY67" fmla="*/ 6879321 h 6879321"/>
              <a:gd name="connsiteX68" fmla="*/ 0 w 6116569"/>
              <a:gd name="connsiteY68" fmla="*/ 6879321 h 687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7" name="Graphic 6" descr="Future outline">
            <a:extLst>
              <a:ext uri="{FF2B5EF4-FFF2-40B4-BE49-F238E27FC236}">
                <a16:creationId xmlns:a16="http://schemas.microsoft.com/office/drawing/2014/main" id="{A89969C0-4260-5349-B7E8-C52923FF16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134" y="1918107"/>
            <a:ext cx="3195204" cy="3195204"/>
          </a:xfrm>
          <a:prstGeom prst="rect">
            <a:avLst/>
          </a:prstGeom>
        </p:spPr>
      </p:pic>
      <p:sp>
        <p:nvSpPr>
          <p:cNvPr id="2" name="TextBox 1"/>
          <p:cNvSpPr txBox="1"/>
          <p:nvPr/>
        </p:nvSpPr>
        <p:spPr bwMode="auto">
          <a:xfrm>
            <a:off x="5968538" y="2497257"/>
            <a:ext cx="5385260" cy="3722568"/>
          </a:xfrm>
          <a:prstGeom prst="rect">
            <a:avLst/>
          </a:prstGeom>
        </p:spPr>
        <p:txBody>
          <a:bodyPr vert="horz" lIns="91440" tIns="45720" rIns="91440" bIns="45720" rtlCol="0">
            <a:normAutofit fontScale="77500" lnSpcReduction="20000"/>
          </a:bodyPr>
          <a:lstStyle/>
          <a:p>
            <a:pPr indent="-228600" defTabSz="914400">
              <a:lnSpc>
                <a:spcPct val="90000"/>
              </a:lnSpc>
              <a:spcAft>
                <a:spcPts val="600"/>
              </a:spcAft>
              <a:buClr>
                <a:srgbClr val="F48024">
                  <a:lumMod val="75000"/>
                </a:srgbClr>
              </a:buClr>
              <a:buSzPct val="80000"/>
              <a:buFont typeface="Arial" panose="020B0604020202020204" pitchFamily="34" charset="0"/>
              <a:buChar char="•"/>
              <a:defRPr/>
            </a:pPr>
            <a:r>
              <a:rPr lang="en-US" altLang="en-US" sz="3100" dirty="0"/>
              <a:t>Focus on </a:t>
            </a:r>
            <a:r>
              <a:rPr lang="en-US" altLang="en-US" sz="3100" u="sng" dirty="0"/>
              <a:t>preparing</a:t>
            </a:r>
            <a:r>
              <a:rPr lang="en-US" altLang="en-US" sz="3100" dirty="0"/>
              <a:t> for future decisions</a:t>
            </a:r>
          </a:p>
          <a:p>
            <a:pPr indent="-228600" defTabSz="914400">
              <a:lnSpc>
                <a:spcPct val="90000"/>
              </a:lnSpc>
              <a:spcAft>
                <a:spcPts val="600"/>
              </a:spcAft>
              <a:buClr>
                <a:srgbClr val="F48024">
                  <a:lumMod val="75000"/>
                </a:srgbClr>
              </a:buClr>
              <a:buSzPct val="80000"/>
              <a:buFont typeface="Arial" panose="020B0604020202020204" pitchFamily="34" charset="0"/>
              <a:buChar char="•"/>
              <a:defRPr/>
            </a:pPr>
            <a:r>
              <a:rPr lang="en-US" altLang="en-US" sz="3100" dirty="0"/>
              <a:t>Goal: Best possible in-the-moment decisions</a:t>
            </a:r>
          </a:p>
          <a:p>
            <a:pPr marL="457200" indent="-228600" defTabSz="914400">
              <a:lnSpc>
                <a:spcPct val="90000"/>
              </a:lnSpc>
              <a:spcAft>
                <a:spcPts val="600"/>
              </a:spcAft>
              <a:buClr>
                <a:schemeClr val="tx1"/>
              </a:buClr>
              <a:buSzPct val="80000"/>
              <a:buFont typeface="Arial" panose="020B0604020202020204" pitchFamily="34" charset="0"/>
              <a:buChar char="•"/>
              <a:defRPr/>
            </a:pPr>
            <a:r>
              <a:rPr lang="en-US" altLang="en-US" sz="3100" dirty="0"/>
              <a:t>Choose surrogate decision maker and conversation</a:t>
            </a:r>
          </a:p>
          <a:p>
            <a:pPr marL="457200" indent="-228600" defTabSz="914400">
              <a:lnSpc>
                <a:spcPct val="90000"/>
              </a:lnSpc>
              <a:spcAft>
                <a:spcPts val="600"/>
              </a:spcAft>
              <a:buClr>
                <a:schemeClr val="tx1"/>
              </a:buClr>
              <a:buSzPct val="80000"/>
              <a:buFont typeface="Arial" panose="020B0604020202020204" pitchFamily="34" charset="0"/>
              <a:buChar char="•"/>
              <a:defRPr/>
            </a:pPr>
            <a:r>
              <a:rPr lang="en-US" altLang="en-US" sz="3100" dirty="0"/>
              <a:t>Clarify and articulate person’s values over time</a:t>
            </a:r>
          </a:p>
          <a:p>
            <a:pPr marL="457200" indent="-228600" defTabSz="914400">
              <a:lnSpc>
                <a:spcPct val="90000"/>
              </a:lnSpc>
              <a:spcAft>
                <a:spcPts val="600"/>
              </a:spcAft>
              <a:buClr>
                <a:schemeClr val="tx1"/>
              </a:buClr>
              <a:buSzPct val="80000"/>
              <a:buFont typeface="Arial" panose="020B0604020202020204" pitchFamily="34" charset="0"/>
              <a:buChar char="•"/>
              <a:defRPr/>
            </a:pPr>
            <a:r>
              <a:rPr lang="en-US" altLang="en-US" sz="3100" dirty="0"/>
              <a:t>Establish leeway in surrogate decision making</a:t>
            </a:r>
          </a:p>
          <a:p>
            <a:pPr indent="-228600" defTabSz="914400">
              <a:lnSpc>
                <a:spcPct val="90000"/>
              </a:lnSpc>
              <a:spcAft>
                <a:spcPts val="600"/>
              </a:spcAft>
              <a:buClr>
                <a:srgbClr val="F48024">
                  <a:lumMod val="75000"/>
                </a:srgbClr>
              </a:buClr>
              <a:buSzPct val="80000"/>
              <a:buFont typeface="Arial" panose="020B0604020202020204" pitchFamily="34" charset="0"/>
              <a:buChar char="•"/>
              <a:defRPr/>
            </a:pPr>
            <a:endParaRPr lang="en-US" altLang="en-US" sz="2000" dirty="0"/>
          </a:p>
          <a:p>
            <a:pPr defTabSz="914400">
              <a:lnSpc>
                <a:spcPct val="90000"/>
              </a:lnSpc>
              <a:spcAft>
                <a:spcPts val="600"/>
              </a:spcAft>
              <a:buClr>
                <a:srgbClr val="F48024">
                  <a:lumMod val="75000"/>
                </a:srgbClr>
              </a:buClr>
              <a:buSzPct val="80000"/>
              <a:defRPr/>
            </a:pPr>
            <a:r>
              <a:rPr lang="en-US" altLang="en-US" sz="2000" dirty="0"/>
              <a:t>			</a:t>
            </a:r>
          </a:p>
          <a:p>
            <a:pPr indent="-228600" defTabSz="914400">
              <a:lnSpc>
                <a:spcPct val="90000"/>
              </a:lnSpc>
              <a:spcAft>
                <a:spcPts val="600"/>
              </a:spcAft>
              <a:buClr>
                <a:srgbClr val="F48024">
                  <a:lumMod val="75000"/>
                </a:srgbClr>
              </a:buClr>
              <a:buSzPct val="80000"/>
              <a:buFont typeface="Arial" panose="020B0604020202020204" pitchFamily="34" charset="0"/>
              <a:buChar char="•"/>
              <a:defRPr/>
            </a:pPr>
            <a:endParaRPr lang="en-US" altLang="en-US" sz="2000" dirty="0"/>
          </a:p>
        </p:txBody>
      </p:sp>
      <p:sp>
        <p:nvSpPr>
          <p:cNvPr id="11" name="Footer Placeholder 10">
            <a:extLst>
              <a:ext uri="{FF2B5EF4-FFF2-40B4-BE49-F238E27FC236}">
                <a16:creationId xmlns:a16="http://schemas.microsoft.com/office/drawing/2014/main" id="{A8D7F831-664D-364D-AB07-5A3F78F9EDDF}"/>
              </a:ext>
            </a:extLst>
          </p:cNvPr>
          <p:cNvSpPr>
            <a:spLocks noGrp="1"/>
          </p:cNvSpPr>
          <p:nvPr>
            <p:ph type="ftr" sz="quarter" idx="11"/>
          </p:nvPr>
        </p:nvSpPr>
        <p:spPr/>
        <p:txBody>
          <a:bodyPr/>
          <a:lstStyle/>
          <a:p>
            <a:r>
              <a:rPr lang="en-US"/>
              <a:t>Advance Care Planning.  Property of UC Regents, B. Calton, B. Sumser, N. Saks, T. Reid, N. Shepard-Lopez</a:t>
            </a:r>
          </a:p>
        </p:txBody>
      </p:sp>
      <p:sp>
        <p:nvSpPr>
          <p:cNvPr id="12" name="Slide Number Placeholder 11">
            <a:extLst>
              <a:ext uri="{FF2B5EF4-FFF2-40B4-BE49-F238E27FC236}">
                <a16:creationId xmlns:a16="http://schemas.microsoft.com/office/drawing/2014/main" id="{F6F26C8C-559C-214E-A4C9-F66E00465D9F}"/>
              </a:ext>
            </a:extLst>
          </p:cNvPr>
          <p:cNvSpPr>
            <a:spLocks noGrp="1"/>
          </p:cNvSpPr>
          <p:nvPr>
            <p:ph type="sldNum" sz="quarter" idx="12"/>
          </p:nvPr>
        </p:nvSpPr>
        <p:spPr/>
        <p:txBody>
          <a:bodyPr/>
          <a:lstStyle/>
          <a:p>
            <a:fld id="{E336767F-FF58-F74E-8990-33BE71820098}" type="slidenum">
              <a:rPr lang="en-US" smtClean="0"/>
              <a:t>8</a:t>
            </a:fld>
            <a:endParaRPr lang="en-US"/>
          </a:p>
        </p:txBody>
      </p:sp>
      <p:sp>
        <p:nvSpPr>
          <p:cNvPr id="3" name="TextBox 2">
            <a:extLst>
              <a:ext uri="{FF2B5EF4-FFF2-40B4-BE49-F238E27FC236}">
                <a16:creationId xmlns:a16="http://schemas.microsoft.com/office/drawing/2014/main" id="{0DAD5F0F-69C3-5840-91B1-74557D52454F}"/>
              </a:ext>
            </a:extLst>
          </p:cNvPr>
          <p:cNvSpPr txBox="1"/>
          <p:nvPr/>
        </p:nvSpPr>
        <p:spPr>
          <a:xfrm>
            <a:off x="9676015" y="5113311"/>
            <a:ext cx="1510542" cy="646331"/>
          </a:xfrm>
          <a:prstGeom prst="rect">
            <a:avLst/>
          </a:prstGeom>
          <a:noFill/>
        </p:spPr>
        <p:txBody>
          <a:bodyPr wrap="none" rtlCol="0">
            <a:spAutoFit/>
          </a:bodyPr>
          <a:lstStyle/>
          <a:p>
            <a:r>
              <a:rPr lang="en-US" altLang="en-US" dirty="0"/>
              <a:t>(</a:t>
            </a:r>
            <a:r>
              <a:rPr lang="en-US" altLang="en-US" dirty="0" err="1"/>
              <a:t>Sudore</a:t>
            </a:r>
            <a:r>
              <a:rPr lang="en-US" altLang="en-US" dirty="0"/>
              <a:t> 2018)</a:t>
            </a:r>
          </a:p>
          <a:p>
            <a:endParaRPr lang="en-US" dirty="0"/>
          </a:p>
        </p:txBody>
      </p:sp>
    </p:spTree>
    <p:extLst>
      <p:ext uri="{BB962C8B-B14F-4D97-AF65-F5344CB8AC3E}">
        <p14:creationId xmlns:p14="http://schemas.microsoft.com/office/powerpoint/2010/main" val="307773010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7BCC8D0D-EAEC-449D-9161-023DFF90F2E2}" type="slidenum">
              <a:rPr lang="en-US" smtClean="0"/>
              <a:pPr/>
              <a:t>9</a:t>
            </a:fld>
            <a:endParaRPr lang="en-US" dirty="0"/>
          </a:p>
        </p:txBody>
      </p:sp>
      <p:sp>
        <p:nvSpPr>
          <p:cNvPr id="4" name="Title 3"/>
          <p:cNvSpPr>
            <a:spLocks noGrp="1"/>
          </p:cNvSpPr>
          <p:nvPr>
            <p:ph type="title"/>
          </p:nvPr>
        </p:nvSpPr>
        <p:spPr>
          <a:xfrm>
            <a:off x="1854461" y="581931"/>
            <a:ext cx="4012940" cy="611449"/>
          </a:xfrm>
        </p:spPr>
        <p:txBody>
          <a:bodyPr/>
          <a:lstStyle/>
          <a:p>
            <a:r>
              <a:rPr lang="en-US" b="1" dirty="0"/>
              <a:t>Exercise: Role Play</a:t>
            </a:r>
          </a:p>
        </p:txBody>
      </p:sp>
      <p:sp>
        <p:nvSpPr>
          <p:cNvPr id="5" name="Text Placeholder 4"/>
          <p:cNvSpPr>
            <a:spLocks noGrp="1"/>
          </p:cNvSpPr>
          <p:nvPr>
            <p:ph type="body" sz="quarter" idx="14"/>
          </p:nvPr>
        </p:nvSpPr>
        <p:spPr>
          <a:xfrm>
            <a:off x="822960" y="1883166"/>
            <a:ext cx="10898107" cy="4166611"/>
          </a:xfrm>
        </p:spPr>
        <p:txBody>
          <a:bodyPr>
            <a:normAutofit/>
          </a:bodyPr>
          <a:lstStyle/>
          <a:p>
            <a:r>
              <a:rPr lang="en-US" sz="3000" dirty="0"/>
              <a:t>Mr. M is a 68-year-old man who has recently been hospitalized twice in the past 6 months for a heart failure exacerbation. He lives with his spouse and has two adult children who are closely involved in his care. </a:t>
            </a:r>
          </a:p>
          <a:p>
            <a:endParaRPr lang="en-US" sz="3000" dirty="0"/>
          </a:p>
          <a:p>
            <a:r>
              <a:rPr lang="en-US" sz="3000" b="1" dirty="0"/>
              <a:t>Introduce advance care planning discussion </a:t>
            </a:r>
            <a:br>
              <a:rPr lang="en-US" sz="3000" b="1" dirty="0"/>
            </a:br>
            <a:r>
              <a:rPr lang="en-US" sz="3000" b="1" dirty="0"/>
              <a:t>How would you help identify his goals and values?</a:t>
            </a:r>
          </a:p>
          <a:p>
            <a:endParaRPr lang="en-US" dirty="0"/>
          </a:p>
          <a:p>
            <a:endParaRPr lang="en-US" dirty="0"/>
          </a:p>
          <a:p>
            <a:endParaRPr lang="en-US" dirty="0"/>
          </a:p>
          <a:p>
            <a:endParaRPr lang="en-US" dirty="0"/>
          </a:p>
          <a:p>
            <a:endParaRPr lang="en-US" dirty="0"/>
          </a:p>
        </p:txBody>
      </p:sp>
      <p:pic>
        <p:nvPicPr>
          <p:cNvPr id="8" name="Picture 7" descr="A picture containing vector graphics, blur, light&#10;&#10;Description automatically generated">
            <a:extLst>
              <a:ext uri="{FF2B5EF4-FFF2-40B4-BE49-F238E27FC236}">
                <a16:creationId xmlns:a16="http://schemas.microsoft.com/office/drawing/2014/main" id="{CA90CA36-D088-D048-99F2-02C2DB20AEE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47133" y="227858"/>
            <a:ext cx="1169307" cy="1319594"/>
          </a:xfrm>
          <a:prstGeom prst="rect">
            <a:avLst/>
          </a:prstGeom>
        </p:spPr>
      </p:pic>
      <p:sp>
        <p:nvSpPr>
          <p:cNvPr id="2" name="Footer Placeholder 1">
            <a:extLst>
              <a:ext uri="{FF2B5EF4-FFF2-40B4-BE49-F238E27FC236}">
                <a16:creationId xmlns:a16="http://schemas.microsoft.com/office/drawing/2014/main" id="{8D3A0651-1022-2D44-8402-ACA015CE2585}"/>
              </a:ext>
            </a:extLst>
          </p:cNvPr>
          <p:cNvSpPr>
            <a:spLocks noGrp="1"/>
          </p:cNvSpPr>
          <p:nvPr>
            <p:ph type="ftr" sz="quarter" idx="12"/>
          </p:nvPr>
        </p:nvSpPr>
        <p:spPr/>
        <p:txBody>
          <a:bodyPr/>
          <a:lstStyle/>
          <a:p>
            <a:r>
              <a:rPr lang="en-US"/>
              <a:t>Advance Care Planning.  Property of UC Regents, B. Calton, B. Sumser, N. Saks, T. Reid, N. Shepard-Lopez</a:t>
            </a:r>
            <a:endParaRPr lang="en-US" dirty="0"/>
          </a:p>
        </p:txBody>
      </p:sp>
    </p:spTree>
    <p:extLst>
      <p:ext uri="{BB962C8B-B14F-4D97-AF65-F5344CB8AC3E}">
        <p14:creationId xmlns:p14="http://schemas.microsoft.com/office/powerpoint/2010/main" val="3728526515"/>
      </p:ext>
    </p:extLst>
  </p:cSld>
  <p:clrMapOvr>
    <a:masterClrMapping/>
  </p:clrMapOvr>
  <p:transition>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16563</TotalTime>
  <Words>2201</Words>
  <Application>Microsoft Macintosh PowerPoint</Application>
  <PresentationFormat>Widescreen</PresentationFormat>
  <Paragraphs>211</Paragraphs>
  <Slides>19</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Gill Sans Std Light</vt:lpstr>
      <vt:lpstr>LucidaGrande</vt:lpstr>
      <vt:lpstr>system-ui</vt:lpstr>
      <vt:lpstr>Wingdings</vt:lpstr>
      <vt:lpstr>Office Theme</vt:lpstr>
      <vt:lpstr>Primary Palliative Care Education     Advance Care Planning </vt:lpstr>
      <vt:lpstr>Module Objectives</vt:lpstr>
      <vt:lpstr>For Reflection  When you hear “advance care planning” what do you think of?   What is your experience with advance care planning (ACP)?  </vt:lpstr>
      <vt:lpstr>Guiding Principles and Practices </vt:lpstr>
      <vt:lpstr>Advance Care Planning</vt:lpstr>
      <vt:lpstr>Patients Want to Discuss</vt:lpstr>
      <vt:lpstr>What Patients and Surrogates Want</vt:lpstr>
      <vt:lpstr>Keys to Successful ACP</vt:lpstr>
      <vt:lpstr>Exercise: Role Play</vt:lpstr>
      <vt:lpstr>Suggested Framework</vt:lpstr>
      <vt:lpstr>Know Your Patient</vt:lpstr>
      <vt:lpstr>Identify a Surrogate</vt:lpstr>
      <vt:lpstr>Goals and Values</vt:lpstr>
      <vt:lpstr>For Reflection  How do we engage people, families, and cultures in advance care planning when they may have diverse ways of communicating and decision making?  What kind of conversation would be most useful for you or your family?  </vt:lpstr>
      <vt:lpstr>PowerPoint Presentation</vt:lpstr>
      <vt:lpstr>Decision Aids</vt:lpstr>
      <vt:lpstr>PowerPoint Presentation</vt:lpstr>
      <vt:lpstr>Questions?  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Palliative Care Education     Introduction to Palliative Care </dc:title>
  <dc:creator>Brook Calton</dc:creator>
  <cp:lastModifiedBy>Calton, Brook</cp:lastModifiedBy>
  <cp:revision>31</cp:revision>
  <dcterms:created xsi:type="dcterms:W3CDTF">2021-02-02T20:40:34Z</dcterms:created>
  <dcterms:modified xsi:type="dcterms:W3CDTF">2022-04-18T20:12:04Z</dcterms:modified>
</cp:coreProperties>
</file>