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1"/>
  </p:sldMasterIdLst>
  <p:notesMasterIdLst>
    <p:notesMasterId r:id="rId16"/>
  </p:notesMasterIdLst>
  <p:sldIdLst>
    <p:sldId id="277" r:id="rId2"/>
    <p:sldId id="340" r:id="rId3"/>
    <p:sldId id="311" r:id="rId4"/>
    <p:sldId id="293" r:id="rId5"/>
    <p:sldId id="693" r:id="rId6"/>
    <p:sldId id="692" r:id="rId7"/>
    <p:sldId id="722" r:id="rId8"/>
    <p:sldId id="723" r:id="rId9"/>
    <p:sldId id="705" r:id="rId10"/>
    <p:sldId id="721" r:id="rId11"/>
    <p:sldId id="720" r:id="rId12"/>
    <p:sldId id="289" r:id="rId13"/>
    <p:sldId id="295" r:id="rId14"/>
    <p:sldId id="72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lton, Brook" initials="CB" lastIdx="6" clrIdx="0">
    <p:extLst>
      <p:ext uri="{19B8F6BF-5375-455C-9EA6-DF929625EA0E}">
        <p15:presenceInfo xmlns:p15="http://schemas.microsoft.com/office/powerpoint/2012/main" userId="S::brook.calton@ucsf.edu::2b97c058-8a14-4a63-b2aa-7c473714690f" providerId="AD"/>
      </p:ext>
    </p:extLst>
  </p:cmAuthor>
  <p:cmAuthor id="2" name="Brook Calton" initials="BC" lastIdx="14" clrIdx="1">
    <p:extLst>
      <p:ext uri="{19B8F6BF-5375-455C-9EA6-DF929625EA0E}">
        <p15:presenceInfo xmlns:p15="http://schemas.microsoft.com/office/powerpoint/2012/main" userId="37714ef2381bc9e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72664"/>
  </p:normalViewPr>
  <p:slideViewPr>
    <p:cSldViewPr snapToGrid="0" snapToObjects="1">
      <p:cViewPr varScale="1">
        <p:scale>
          <a:sx n="78" d="100"/>
          <a:sy n="78" d="100"/>
        </p:scale>
        <p:origin x="16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2-02T14:34:57.290" idx="8">
    <p:pos x="7523" y="3723"/>
    <p:text>Check reference; bullets to black</p:text>
    <p:extLst>
      <p:ext uri="{C676402C-5697-4E1C-873F-D02D1690AC5C}">
        <p15:threadingInfo xmlns:p15="http://schemas.microsoft.com/office/powerpoint/2012/main" timeZoneBias="4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7BBF96-636B-48D9-9425-808DE4A7056A}"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BF6818BD-20D0-4188-B2B7-C1EAF9CC4301}">
      <dgm:prSet phldrT="[Text]"/>
      <dgm:spPr>
        <a:solidFill>
          <a:schemeClr val="accent1"/>
        </a:solidFill>
      </dgm:spPr>
      <dgm:t>
        <a:bodyPr/>
        <a:lstStyle/>
        <a:p>
          <a:r>
            <a:rPr lang="en-US" b="1" dirty="0"/>
            <a:t>Patient Engagement</a:t>
          </a:r>
        </a:p>
      </dgm:t>
    </dgm:pt>
    <dgm:pt modelId="{D83E66F9-C67C-417E-8C0B-5280CC889036}" type="parTrans" cxnId="{F325823D-739F-40B9-B845-C396399E184B}">
      <dgm:prSet/>
      <dgm:spPr/>
      <dgm:t>
        <a:bodyPr/>
        <a:lstStyle/>
        <a:p>
          <a:endParaRPr lang="en-US"/>
        </a:p>
      </dgm:t>
    </dgm:pt>
    <dgm:pt modelId="{19782114-3668-45CF-88B7-2A8277E1683C}" type="sibTrans" cxnId="{F325823D-739F-40B9-B845-C396399E184B}">
      <dgm:prSet/>
      <dgm:spPr>
        <a:ln w="25400" cap="flat" cmpd="sng">
          <a:solidFill>
            <a:schemeClr val="accent4">
              <a:lumMod val="75000"/>
            </a:schemeClr>
          </a:solidFill>
          <a:prstDash val="lgDash"/>
          <a:headEnd type="oval" w="lg" len="lg"/>
          <a:tailEnd type="oval" w="lg" len="lg"/>
        </a:ln>
      </dgm:spPr>
      <dgm:t>
        <a:bodyPr/>
        <a:lstStyle/>
        <a:p>
          <a:endParaRPr lang="en-US"/>
        </a:p>
      </dgm:t>
    </dgm:pt>
    <dgm:pt modelId="{D9DBB777-7ED8-42F3-85EC-DF837F1519CF}">
      <dgm:prSet phldrT="[Text]"/>
      <dgm:spPr>
        <a:solidFill>
          <a:schemeClr val="accent1"/>
        </a:solidFill>
      </dgm:spPr>
      <dgm:t>
        <a:bodyPr/>
        <a:lstStyle/>
        <a:p>
          <a:r>
            <a:rPr lang="en-US" b="1" dirty="0"/>
            <a:t>Patient vs. Clinician Severity</a:t>
          </a:r>
        </a:p>
      </dgm:t>
    </dgm:pt>
    <dgm:pt modelId="{6808AD19-D61B-4E8E-950D-64827676025A}" type="parTrans" cxnId="{2F28FF59-CA83-4E95-B51F-B99FD2327179}">
      <dgm:prSet/>
      <dgm:spPr/>
      <dgm:t>
        <a:bodyPr/>
        <a:lstStyle/>
        <a:p>
          <a:endParaRPr lang="en-US"/>
        </a:p>
      </dgm:t>
    </dgm:pt>
    <dgm:pt modelId="{83441B1A-C452-4D0E-A5C0-99B9944424F5}" type="sibTrans" cxnId="{2F28FF59-CA83-4E95-B51F-B99FD2327179}">
      <dgm:prSet/>
      <dgm:spPr>
        <a:ln w="25400">
          <a:solidFill>
            <a:schemeClr val="accent4">
              <a:lumMod val="75000"/>
            </a:schemeClr>
          </a:solidFill>
          <a:prstDash val="lgDash"/>
          <a:headEnd type="oval" w="lg" len="lg"/>
          <a:tailEnd type="oval" w="lg" len="lg"/>
        </a:ln>
      </dgm:spPr>
      <dgm:t>
        <a:bodyPr/>
        <a:lstStyle/>
        <a:p>
          <a:endParaRPr lang="en-US"/>
        </a:p>
      </dgm:t>
    </dgm:pt>
    <dgm:pt modelId="{8A7FACC4-2F20-4CD8-B8C2-385EC01D1D97}">
      <dgm:prSet phldrT="[Text]" custT="1"/>
      <dgm:spPr>
        <a:solidFill>
          <a:schemeClr val="accent1"/>
        </a:solidFill>
      </dgm:spPr>
      <dgm:t>
        <a:bodyPr/>
        <a:lstStyle/>
        <a:p>
          <a:r>
            <a:rPr lang="en-US" sz="1400" b="1" dirty="0"/>
            <a:t>Management Takes Time</a:t>
          </a:r>
        </a:p>
      </dgm:t>
    </dgm:pt>
    <dgm:pt modelId="{FD6AAF40-5B26-470E-864B-44917ED77DC6}" type="parTrans" cxnId="{D5ED5D40-08DC-4F86-93D7-F59083F43364}">
      <dgm:prSet/>
      <dgm:spPr/>
      <dgm:t>
        <a:bodyPr/>
        <a:lstStyle/>
        <a:p>
          <a:endParaRPr lang="en-US"/>
        </a:p>
      </dgm:t>
    </dgm:pt>
    <dgm:pt modelId="{B3CB1E50-4952-40F4-AA95-F93CC8FDD2D6}" type="sibTrans" cxnId="{D5ED5D40-08DC-4F86-93D7-F59083F43364}">
      <dgm:prSet/>
      <dgm:spPr>
        <a:ln w="25400">
          <a:solidFill>
            <a:schemeClr val="accent4">
              <a:lumMod val="75000"/>
            </a:schemeClr>
          </a:solidFill>
          <a:prstDash val="lgDash"/>
          <a:headEnd type="oval" w="lg" len="lg"/>
          <a:tailEnd type="oval" w="lg" len="lg"/>
        </a:ln>
      </dgm:spPr>
      <dgm:t>
        <a:bodyPr/>
        <a:lstStyle/>
        <a:p>
          <a:endParaRPr lang="en-US"/>
        </a:p>
      </dgm:t>
    </dgm:pt>
    <dgm:pt modelId="{CB02DF79-3E3D-48AC-B9B6-87C81D917D65}">
      <dgm:prSet phldrT="[Text]"/>
      <dgm:spPr>
        <a:solidFill>
          <a:schemeClr val="accent1"/>
        </a:solidFill>
      </dgm:spPr>
      <dgm:t>
        <a:bodyPr/>
        <a:lstStyle/>
        <a:p>
          <a:r>
            <a:rPr lang="en-US" b="1" dirty="0"/>
            <a:t>Assessment Challenges</a:t>
          </a:r>
        </a:p>
      </dgm:t>
    </dgm:pt>
    <dgm:pt modelId="{EDA733D9-2363-407C-92D0-03D5E6208B4F}" type="parTrans" cxnId="{D3DF4AFA-8D82-4773-A681-30D37766A4E0}">
      <dgm:prSet/>
      <dgm:spPr/>
      <dgm:t>
        <a:bodyPr/>
        <a:lstStyle/>
        <a:p>
          <a:endParaRPr lang="en-US"/>
        </a:p>
      </dgm:t>
    </dgm:pt>
    <dgm:pt modelId="{CC3E0B21-5D85-46DC-98B3-D8A9D036E2E4}" type="sibTrans" cxnId="{D3DF4AFA-8D82-4773-A681-30D37766A4E0}">
      <dgm:prSet/>
      <dgm:spPr>
        <a:ln w="25400">
          <a:solidFill>
            <a:schemeClr val="accent4">
              <a:lumMod val="75000"/>
            </a:schemeClr>
          </a:solidFill>
          <a:prstDash val="lgDash"/>
          <a:headEnd type="oval" w="lg" len="lg"/>
          <a:tailEnd type="oval" w="lg" len="lg"/>
        </a:ln>
      </dgm:spPr>
      <dgm:t>
        <a:bodyPr/>
        <a:lstStyle/>
        <a:p>
          <a:endParaRPr lang="en-US"/>
        </a:p>
      </dgm:t>
    </dgm:pt>
    <dgm:pt modelId="{374A8645-1680-452B-86D0-FAA3A2AD8F64}">
      <dgm:prSet phldrT="[Text]"/>
      <dgm:spPr>
        <a:solidFill>
          <a:schemeClr val="accent1"/>
        </a:solidFill>
      </dgm:spPr>
      <dgm:t>
        <a:bodyPr/>
        <a:lstStyle/>
        <a:p>
          <a:r>
            <a:rPr lang="en-US" b="1" dirty="0"/>
            <a:t>Language &amp; Culture</a:t>
          </a:r>
        </a:p>
      </dgm:t>
    </dgm:pt>
    <dgm:pt modelId="{C9823009-4CDE-4D54-88E4-F0F6961BC0A7}" type="parTrans" cxnId="{78FCB4D6-0CA6-4520-92A9-6D86337CB7B1}">
      <dgm:prSet/>
      <dgm:spPr/>
      <dgm:t>
        <a:bodyPr/>
        <a:lstStyle/>
        <a:p>
          <a:endParaRPr lang="en-US"/>
        </a:p>
      </dgm:t>
    </dgm:pt>
    <dgm:pt modelId="{C8A85942-F090-4B66-B697-5A181FE63172}" type="sibTrans" cxnId="{78FCB4D6-0CA6-4520-92A9-6D86337CB7B1}">
      <dgm:prSet/>
      <dgm:spPr>
        <a:ln w="25400">
          <a:solidFill>
            <a:schemeClr val="accent4">
              <a:lumMod val="75000"/>
            </a:schemeClr>
          </a:solidFill>
          <a:prstDash val="lgDash"/>
          <a:headEnd type="oval" w="lg" len="lg"/>
          <a:tailEnd type="oval" w="lg" len="lg"/>
        </a:ln>
      </dgm:spPr>
      <dgm:t>
        <a:bodyPr/>
        <a:lstStyle/>
        <a:p>
          <a:endParaRPr lang="en-US"/>
        </a:p>
      </dgm:t>
    </dgm:pt>
    <dgm:pt modelId="{3A250228-80A7-4377-89ED-B919CB3C0936}">
      <dgm:prSet phldrT="[Text]"/>
      <dgm:spPr>
        <a:solidFill>
          <a:schemeClr val="accent1"/>
        </a:solidFill>
      </dgm:spPr>
      <dgm:t>
        <a:bodyPr/>
        <a:lstStyle/>
        <a:p>
          <a:r>
            <a:rPr lang="en-US" b="1" dirty="0"/>
            <a:t>Fear of Symptom Meaning</a:t>
          </a:r>
        </a:p>
      </dgm:t>
    </dgm:pt>
    <dgm:pt modelId="{563947CA-CCCE-4354-8787-8F9CBD47F449}" type="parTrans" cxnId="{95FD8957-3CD6-4ED7-A839-B008B7D1387C}">
      <dgm:prSet/>
      <dgm:spPr/>
      <dgm:t>
        <a:bodyPr/>
        <a:lstStyle/>
        <a:p>
          <a:endParaRPr lang="en-US"/>
        </a:p>
      </dgm:t>
    </dgm:pt>
    <dgm:pt modelId="{38D1F8C7-C916-4B86-9A42-A1E6694A0ADE}" type="sibTrans" cxnId="{95FD8957-3CD6-4ED7-A839-B008B7D1387C}">
      <dgm:prSet/>
      <dgm:spPr>
        <a:ln w="25400">
          <a:solidFill>
            <a:schemeClr val="accent4">
              <a:lumMod val="75000"/>
            </a:schemeClr>
          </a:solidFill>
          <a:prstDash val="lgDash"/>
          <a:headEnd type="oval" w="lg" len="lg"/>
          <a:tailEnd type="oval" w="lg" len="lg"/>
        </a:ln>
      </dgm:spPr>
      <dgm:t>
        <a:bodyPr/>
        <a:lstStyle/>
        <a:p>
          <a:endParaRPr lang="en-US"/>
        </a:p>
      </dgm:t>
    </dgm:pt>
    <dgm:pt modelId="{3A9E9D27-1DDA-4FDA-8928-0900FE026CA9}">
      <dgm:prSet phldrT="[Text]"/>
      <dgm:spPr>
        <a:solidFill>
          <a:schemeClr val="accent1"/>
        </a:solidFill>
      </dgm:spPr>
      <dgm:t>
        <a:bodyPr/>
        <a:lstStyle/>
        <a:p>
          <a:r>
            <a:rPr lang="en-US" b="1" dirty="0"/>
            <a:t>Clinician Knowledge &amp; Routine Assessment</a:t>
          </a:r>
        </a:p>
      </dgm:t>
    </dgm:pt>
    <dgm:pt modelId="{32973FB2-4BBC-499C-9A5B-506798892D25}" type="parTrans" cxnId="{7C58CCEF-BEF8-4685-B58F-E0A60E77B579}">
      <dgm:prSet/>
      <dgm:spPr/>
      <dgm:t>
        <a:bodyPr/>
        <a:lstStyle/>
        <a:p>
          <a:endParaRPr lang="en-US"/>
        </a:p>
      </dgm:t>
    </dgm:pt>
    <dgm:pt modelId="{F1E58F6B-360B-45E7-ACE3-B03DBCE576CA}" type="sibTrans" cxnId="{7C58CCEF-BEF8-4685-B58F-E0A60E77B579}">
      <dgm:prSet/>
      <dgm:spPr>
        <a:ln w="25400">
          <a:solidFill>
            <a:schemeClr val="accent4">
              <a:lumMod val="75000"/>
            </a:schemeClr>
          </a:solidFill>
          <a:prstDash val="lgDash"/>
          <a:headEnd type="oval" w="lg" len="lg"/>
          <a:tailEnd type="oval" w="lg" len="lg"/>
        </a:ln>
      </dgm:spPr>
      <dgm:t>
        <a:bodyPr/>
        <a:lstStyle/>
        <a:p>
          <a:endParaRPr lang="en-US"/>
        </a:p>
      </dgm:t>
    </dgm:pt>
    <dgm:pt modelId="{72876B54-0EEF-4A0F-8C3C-498990D2AE19}">
      <dgm:prSet phldrT="[Text]"/>
      <dgm:spPr>
        <a:solidFill>
          <a:schemeClr val="accent1"/>
        </a:solidFill>
      </dgm:spPr>
      <dgm:t>
        <a:bodyPr/>
        <a:lstStyle/>
        <a:p>
          <a:r>
            <a:rPr lang="en-US" b="1" dirty="0"/>
            <a:t>Changes Over Time</a:t>
          </a:r>
        </a:p>
      </dgm:t>
    </dgm:pt>
    <dgm:pt modelId="{2B218D70-4E16-493C-AE51-06CFFC7EF56C}" type="parTrans" cxnId="{8DF98B39-24E3-43B6-9D51-0C3B043D811E}">
      <dgm:prSet/>
      <dgm:spPr/>
      <dgm:t>
        <a:bodyPr/>
        <a:lstStyle/>
        <a:p>
          <a:endParaRPr lang="en-US"/>
        </a:p>
      </dgm:t>
    </dgm:pt>
    <dgm:pt modelId="{67CAF2D9-1B35-4A96-A921-63C44505D1C0}" type="sibTrans" cxnId="{8DF98B39-24E3-43B6-9D51-0C3B043D811E}">
      <dgm:prSet/>
      <dgm:spPr>
        <a:ln w="25400">
          <a:solidFill>
            <a:schemeClr val="accent4">
              <a:lumMod val="75000"/>
            </a:schemeClr>
          </a:solidFill>
          <a:prstDash val="lgDash"/>
          <a:headEnd type="oval" w="lg" len="lg"/>
          <a:tailEnd type="oval" w="lg" len="lg"/>
        </a:ln>
      </dgm:spPr>
      <dgm:t>
        <a:bodyPr/>
        <a:lstStyle/>
        <a:p>
          <a:endParaRPr lang="en-US"/>
        </a:p>
      </dgm:t>
    </dgm:pt>
    <dgm:pt modelId="{0835094E-6752-49A8-8CB2-0360951A3CEE}" type="pres">
      <dgm:prSet presAssocID="{987BBF96-636B-48D9-9425-808DE4A7056A}" presName="cycle" presStyleCnt="0">
        <dgm:presLayoutVars>
          <dgm:dir/>
          <dgm:resizeHandles val="exact"/>
        </dgm:presLayoutVars>
      </dgm:prSet>
      <dgm:spPr/>
    </dgm:pt>
    <dgm:pt modelId="{543B40D3-DB3F-41CA-990E-301DE0CE9B1B}" type="pres">
      <dgm:prSet presAssocID="{BF6818BD-20D0-4188-B2B7-C1EAF9CC4301}" presName="node" presStyleLbl="node1" presStyleIdx="0" presStyleCnt="8" custScaleX="128669" custScaleY="164532">
        <dgm:presLayoutVars>
          <dgm:bulletEnabled val="1"/>
        </dgm:presLayoutVars>
      </dgm:prSet>
      <dgm:spPr/>
    </dgm:pt>
    <dgm:pt modelId="{AE2EB678-4928-4215-A5DA-C8BC64FBD1F6}" type="pres">
      <dgm:prSet presAssocID="{BF6818BD-20D0-4188-B2B7-C1EAF9CC4301}" presName="spNode" presStyleCnt="0"/>
      <dgm:spPr/>
    </dgm:pt>
    <dgm:pt modelId="{8045F17F-F78E-4A44-9AA6-7FAB25E63F1E}" type="pres">
      <dgm:prSet presAssocID="{19782114-3668-45CF-88B7-2A8277E1683C}" presName="sibTrans" presStyleLbl="sibTrans1D1" presStyleIdx="0" presStyleCnt="8"/>
      <dgm:spPr/>
    </dgm:pt>
    <dgm:pt modelId="{72554CB6-7762-470C-B555-E421B3A39959}" type="pres">
      <dgm:prSet presAssocID="{D9DBB777-7ED8-42F3-85EC-DF837F1519CF}" presName="node" presStyleLbl="node1" presStyleIdx="1" presStyleCnt="8" custScaleX="128576" custScaleY="165096">
        <dgm:presLayoutVars>
          <dgm:bulletEnabled val="1"/>
        </dgm:presLayoutVars>
      </dgm:prSet>
      <dgm:spPr/>
    </dgm:pt>
    <dgm:pt modelId="{7EF8C67F-524E-4771-8398-13DB115376B7}" type="pres">
      <dgm:prSet presAssocID="{D9DBB777-7ED8-42F3-85EC-DF837F1519CF}" presName="spNode" presStyleCnt="0"/>
      <dgm:spPr/>
    </dgm:pt>
    <dgm:pt modelId="{FC123260-716B-48C2-9910-88EDE3F78AB8}" type="pres">
      <dgm:prSet presAssocID="{83441B1A-C452-4D0E-A5C0-99B9944424F5}" presName="sibTrans" presStyleLbl="sibTrans1D1" presStyleIdx="1" presStyleCnt="8"/>
      <dgm:spPr/>
    </dgm:pt>
    <dgm:pt modelId="{0C1FEF61-4DC4-4674-A04D-AAB023EE0377}" type="pres">
      <dgm:prSet presAssocID="{8A7FACC4-2F20-4CD8-B8C2-385EC01D1D97}" presName="node" presStyleLbl="node1" presStyleIdx="2" presStyleCnt="8" custScaleX="128669" custScaleY="164532">
        <dgm:presLayoutVars>
          <dgm:bulletEnabled val="1"/>
        </dgm:presLayoutVars>
      </dgm:prSet>
      <dgm:spPr/>
    </dgm:pt>
    <dgm:pt modelId="{5DFC1B01-2785-423D-8513-C4CC4C35E685}" type="pres">
      <dgm:prSet presAssocID="{8A7FACC4-2F20-4CD8-B8C2-385EC01D1D97}" presName="spNode" presStyleCnt="0"/>
      <dgm:spPr/>
    </dgm:pt>
    <dgm:pt modelId="{ACD89CF8-E856-4433-A120-F179B7861BA9}" type="pres">
      <dgm:prSet presAssocID="{B3CB1E50-4952-40F4-AA95-F93CC8FDD2D6}" presName="sibTrans" presStyleLbl="sibTrans1D1" presStyleIdx="2" presStyleCnt="8"/>
      <dgm:spPr/>
    </dgm:pt>
    <dgm:pt modelId="{51959E62-C610-4893-A5C1-6183FEB4C0A2}" type="pres">
      <dgm:prSet presAssocID="{CB02DF79-3E3D-48AC-B9B6-87C81D917D65}" presName="node" presStyleLbl="node1" presStyleIdx="3" presStyleCnt="8" custScaleX="128669" custScaleY="164532">
        <dgm:presLayoutVars>
          <dgm:bulletEnabled val="1"/>
        </dgm:presLayoutVars>
      </dgm:prSet>
      <dgm:spPr/>
    </dgm:pt>
    <dgm:pt modelId="{DEB33856-6872-42A4-BCEA-BE31501295BD}" type="pres">
      <dgm:prSet presAssocID="{CB02DF79-3E3D-48AC-B9B6-87C81D917D65}" presName="spNode" presStyleCnt="0"/>
      <dgm:spPr/>
    </dgm:pt>
    <dgm:pt modelId="{5510B339-FA9F-4E45-BA92-481A0C6AAA12}" type="pres">
      <dgm:prSet presAssocID="{CC3E0B21-5D85-46DC-98B3-D8A9D036E2E4}" presName="sibTrans" presStyleLbl="sibTrans1D1" presStyleIdx="3" presStyleCnt="8"/>
      <dgm:spPr/>
    </dgm:pt>
    <dgm:pt modelId="{2C9976F2-C570-447C-A684-48D2B0CE0FF5}" type="pres">
      <dgm:prSet presAssocID="{374A8645-1680-452B-86D0-FAA3A2AD8F64}" presName="node" presStyleLbl="node1" presStyleIdx="4" presStyleCnt="8" custScaleX="128669" custScaleY="164532">
        <dgm:presLayoutVars>
          <dgm:bulletEnabled val="1"/>
        </dgm:presLayoutVars>
      </dgm:prSet>
      <dgm:spPr/>
    </dgm:pt>
    <dgm:pt modelId="{4B2B5CE1-3BD0-4284-BD6B-08CA6CAC4A0D}" type="pres">
      <dgm:prSet presAssocID="{374A8645-1680-452B-86D0-FAA3A2AD8F64}" presName="spNode" presStyleCnt="0"/>
      <dgm:spPr/>
    </dgm:pt>
    <dgm:pt modelId="{B3C9CAF2-EEA0-460C-9821-207FA35979C4}" type="pres">
      <dgm:prSet presAssocID="{C8A85942-F090-4B66-B697-5A181FE63172}" presName="sibTrans" presStyleLbl="sibTrans1D1" presStyleIdx="4" presStyleCnt="8"/>
      <dgm:spPr/>
    </dgm:pt>
    <dgm:pt modelId="{2D945EA0-AFFA-4D03-B417-D3BC169FA1F1}" type="pres">
      <dgm:prSet presAssocID="{3A250228-80A7-4377-89ED-B919CB3C0936}" presName="node" presStyleLbl="node1" presStyleIdx="5" presStyleCnt="8" custScaleX="128669" custScaleY="164532">
        <dgm:presLayoutVars>
          <dgm:bulletEnabled val="1"/>
        </dgm:presLayoutVars>
      </dgm:prSet>
      <dgm:spPr/>
    </dgm:pt>
    <dgm:pt modelId="{9E0D36E4-34BC-481C-A9CE-D89D3BC228B5}" type="pres">
      <dgm:prSet presAssocID="{3A250228-80A7-4377-89ED-B919CB3C0936}" presName="spNode" presStyleCnt="0"/>
      <dgm:spPr/>
    </dgm:pt>
    <dgm:pt modelId="{DB700BB3-D3E7-49FD-A5BB-3034114A165B}" type="pres">
      <dgm:prSet presAssocID="{38D1F8C7-C916-4B86-9A42-A1E6694A0ADE}" presName="sibTrans" presStyleLbl="sibTrans1D1" presStyleIdx="5" presStyleCnt="8"/>
      <dgm:spPr/>
    </dgm:pt>
    <dgm:pt modelId="{1FB15814-DE6F-4F07-9FC7-2C26C5BD07FC}" type="pres">
      <dgm:prSet presAssocID="{3A9E9D27-1DDA-4FDA-8928-0900FE026CA9}" presName="node" presStyleLbl="node1" presStyleIdx="6" presStyleCnt="8" custScaleX="128669" custScaleY="164532">
        <dgm:presLayoutVars>
          <dgm:bulletEnabled val="1"/>
        </dgm:presLayoutVars>
      </dgm:prSet>
      <dgm:spPr/>
    </dgm:pt>
    <dgm:pt modelId="{D6AB02FD-4FC1-4F89-A6A2-8935E1155349}" type="pres">
      <dgm:prSet presAssocID="{3A9E9D27-1DDA-4FDA-8928-0900FE026CA9}" presName="spNode" presStyleCnt="0"/>
      <dgm:spPr/>
    </dgm:pt>
    <dgm:pt modelId="{12695C92-AAA5-4BC2-8CE1-603B49A1B013}" type="pres">
      <dgm:prSet presAssocID="{F1E58F6B-360B-45E7-ACE3-B03DBCE576CA}" presName="sibTrans" presStyleLbl="sibTrans1D1" presStyleIdx="6" presStyleCnt="8"/>
      <dgm:spPr/>
    </dgm:pt>
    <dgm:pt modelId="{55D45DFE-B0F3-41BE-B793-B9D7A99DBAB5}" type="pres">
      <dgm:prSet presAssocID="{72876B54-0EEF-4A0F-8C3C-498990D2AE19}" presName="node" presStyleLbl="node1" presStyleIdx="7" presStyleCnt="8" custScaleX="128669" custScaleY="164532">
        <dgm:presLayoutVars>
          <dgm:bulletEnabled val="1"/>
        </dgm:presLayoutVars>
      </dgm:prSet>
      <dgm:spPr/>
    </dgm:pt>
    <dgm:pt modelId="{6150D555-8A76-4C7E-9142-504618CEF15C}" type="pres">
      <dgm:prSet presAssocID="{72876B54-0EEF-4A0F-8C3C-498990D2AE19}" presName="spNode" presStyleCnt="0"/>
      <dgm:spPr/>
    </dgm:pt>
    <dgm:pt modelId="{EAFDCD5F-61FB-4EAF-8E6F-64E2C47562F8}" type="pres">
      <dgm:prSet presAssocID="{67CAF2D9-1B35-4A96-A921-63C44505D1C0}" presName="sibTrans" presStyleLbl="sibTrans1D1" presStyleIdx="7" presStyleCnt="8"/>
      <dgm:spPr/>
    </dgm:pt>
  </dgm:ptLst>
  <dgm:cxnLst>
    <dgm:cxn modelId="{C5842B05-385B-42BD-A763-E94E8A15ED2C}" type="presOf" srcId="{374A8645-1680-452B-86D0-FAA3A2AD8F64}" destId="{2C9976F2-C570-447C-A684-48D2B0CE0FF5}" srcOrd="0" destOrd="0" presId="urn:microsoft.com/office/officeart/2005/8/layout/cycle6"/>
    <dgm:cxn modelId="{5CED762C-D158-470C-B042-E8FE538288D3}" type="presOf" srcId="{38D1F8C7-C916-4B86-9A42-A1E6694A0ADE}" destId="{DB700BB3-D3E7-49FD-A5BB-3034114A165B}" srcOrd="0" destOrd="0" presId="urn:microsoft.com/office/officeart/2005/8/layout/cycle6"/>
    <dgm:cxn modelId="{8DF98B39-24E3-43B6-9D51-0C3B043D811E}" srcId="{987BBF96-636B-48D9-9425-808DE4A7056A}" destId="{72876B54-0EEF-4A0F-8C3C-498990D2AE19}" srcOrd="7" destOrd="0" parTransId="{2B218D70-4E16-493C-AE51-06CFFC7EF56C}" sibTransId="{67CAF2D9-1B35-4A96-A921-63C44505D1C0}"/>
    <dgm:cxn modelId="{F325823D-739F-40B9-B845-C396399E184B}" srcId="{987BBF96-636B-48D9-9425-808DE4A7056A}" destId="{BF6818BD-20D0-4188-B2B7-C1EAF9CC4301}" srcOrd="0" destOrd="0" parTransId="{D83E66F9-C67C-417E-8C0B-5280CC889036}" sibTransId="{19782114-3668-45CF-88B7-2A8277E1683C}"/>
    <dgm:cxn modelId="{D5ED5D40-08DC-4F86-93D7-F59083F43364}" srcId="{987BBF96-636B-48D9-9425-808DE4A7056A}" destId="{8A7FACC4-2F20-4CD8-B8C2-385EC01D1D97}" srcOrd="2" destOrd="0" parTransId="{FD6AAF40-5B26-470E-864B-44917ED77DC6}" sibTransId="{B3CB1E50-4952-40F4-AA95-F93CC8FDD2D6}"/>
    <dgm:cxn modelId="{D3003A42-A3D4-4728-8797-78D4A6361C6C}" type="presOf" srcId="{F1E58F6B-360B-45E7-ACE3-B03DBCE576CA}" destId="{12695C92-AAA5-4BC2-8CE1-603B49A1B013}" srcOrd="0" destOrd="0" presId="urn:microsoft.com/office/officeart/2005/8/layout/cycle6"/>
    <dgm:cxn modelId="{3C06DE4E-651F-4092-8228-8F99F381DDAA}" type="presOf" srcId="{3A250228-80A7-4377-89ED-B919CB3C0936}" destId="{2D945EA0-AFFA-4D03-B417-D3BC169FA1F1}" srcOrd="0" destOrd="0" presId="urn:microsoft.com/office/officeart/2005/8/layout/cycle6"/>
    <dgm:cxn modelId="{6FCDAB54-9A96-49CD-862A-7A544BF09B88}" type="presOf" srcId="{3A9E9D27-1DDA-4FDA-8928-0900FE026CA9}" destId="{1FB15814-DE6F-4F07-9FC7-2C26C5BD07FC}" srcOrd="0" destOrd="0" presId="urn:microsoft.com/office/officeart/2005/8/layout/cycle6"/>
    <dgm:cxn modelId="{95FD8957-3CD6-4ED7-A839-B008B7D1387C}" srcId="{987BBF96-636B-48D9-9425-808DE4A7056A}" destId="{3A250228-80A7-4377-89ED-B919CB3C0936}" srcOrd="5" destOrd="0" parTransId="{563947CA-CCCE-4354-8787-8F9CBD47F449}" sibTransId="{38D1F8C7-C916-4B86-9A42-A1E6694A0ADE}"/>
    <dgm:cxn modelId="{2F28FF59-CA83-4E95-B51F-B99FD2327179}" srcId="{987BBF96-636B-48D9-9425-808DE4A7056A}" destId="{D9DBB777-7ED8-42F3-85EC-DF837F1519CF}" srcOrd="1" destOrd="0" parTransId="{6808AD19-D61B-4E8E-950D-64827676025A}" sibTransId="{83441B1A-C452-4D0E-A5C0-99B9944424F5}"/>
    <dgm:cxn modelId="{8E99D061-7CB4-40C5-8A8D-AB855683EF86}" type="presOf" srcId="{CC3E0B21-5D85-46DC-98B3-D8A9D036E2E4}" destId="{5510B339-FA9F-4E45-BA92-481A0C6AAA12}" srcOrd="0" destOrd="0" presId="urn:microsoft.com/office/officeart/2005/8/layout/cycle6"/>
    <dgm:cxn modelId="{A5D65989-3266-4B44-BEBB-8A1805A78F64}" type="presOf" srcId="{BF6818BD-20D0-4188-B2B7-C1EAF9CC4301}" destId="{543B40D3-DB3F-41CA-990E-301DE0CE9B1B}" srcOrd="0" destOrd="0" presId="urn:microsoft.com/office/officeart/2005/8/layout/cycle6"/>
    <dgm:cxn modelId="{0E26408F-E3CC-4AC8-B798-872EBB159D5E}" type="presOf" srcId="{B3CB1E50-4952-40F4-AA95-F93CC8FDD2D6}" destId="{ACD89CF8-E856-4433-A120-F179B7861BA9}" srcOrd="0" destOrd="0" presId="urn:microsoft.com/office/officeart/2005/8/layout/cycle6"/>
    <dgm:cxn modelId="{3F684894-BF86-44A5-BD16-2BADB042C9D3}" type="presOf" srcId="{19782114-3668-45CF-88B7-2A8277E1683C}" destId="{8045F17F-F78E-4A44-9AA6-7FAB25E63F1E}" srcOrd="0" destOrd="0" presId="urn:microsoft.com/office/officeart/2005/8/layout/cycle6"/>
    <dgm:cxn modelId="{9145F8A4-3B50-478F-8AAA-82EFD3DA9057}" type="presOf" srcId="{72876B54-0EEF-4A0F-8C3C-498990D2AE19}" destId="{55D45DFE-B0F3-41BE-B793-B9D7A99DBAB5}" srcOrd="0" destOrd="0" presId="urn:microsoft.com/office/officeart/2005/8/layout/cycle6"/>
    <dgm:cxn modelId="{57101FA6-5A8A-447F-96FB-973056BAE104}" type="presOf" srcId="{D9DBB777-7ED8-42F3-85EC-DF837F1519CF}" destId="{72554CB6-7762-470C-B555-E421B3A39959}" srcOrd="0" destOrd="0" presId="urn:microsoft.com/office/officeart/2005/8/layout/cycle6"/>
    <dgm:cxn modelId="{9C1E10B6-B1E2-4DBE-9515-48E19F399A5C}" type="presOf" srcId="{987BBF96-636B-48D9-9425-808DE4A7056A}" destId="{0835094E-6752-49A8-8CB2-0360951A3CEE}" srcOrd="0" destOrd="0" presId="urn:microsoft.com/office/officeart/2005/8/layout/cycle6"/>
    <dgm:cxn modelId="{BC6AE4CF-9C68-40A4-86A0-7F20AA617944}" type="presOf" srcId="{67CAF2D9-1B35-4A96-A921-63C44505D1C0}" destId="{EAFDCD5F-61FB-4EAF-8E6F-64E2C47562F8}" srcOrd="0" destOrd="0" presId="urn:microsoft.com/office/officeart/2005/8/layout/cycle6"/>
    <dgm:cxn modelId="{5756D5D3-BA66-4635-8C86-954E4F39C67F}" type="presOf" srcId="{8A7FACC4-2F20-4CD8-B8C2-385EC01D1D97}" destId="{0C1FEF61-4DC4-4674-A04D-AAB023EE0377}" srcOrd="0" destOrd="0" presId="urn:microsoft.com/office/officeart/2005/8/layout/cycle6"/>
    <dgm:cxn modelId="{78FCB4D6-0CA6-4520-92A9-6D86337CB7B1}" srcId="{987BBF96-636B-48D9-9425-808DE4A7056A}" destId="{374A8645-1680-452B-86D0-FAA3A2AD8F64}" srcOrd="4" destOrd="0" parTransId="{C9823009-4CDE-4D54-88E4-F0F6961BC0A7}" sibTransId="{C8A85942-F090-4B66-B697-5A181FE63172}"/>
    <dgm:cxn modelId="{CA0AF0ED-C381-438F-B273-342BEDFC3F2E}" type="presOf" srcId="{CB02DF79-3E3D-48AC-B9B6-87C81D917D65}" destId="{51959E62-C610-4893-A5C1-6183FEB4C0A2}" srcOrd="0" destOrd="0" presId="urn:microsoft.com/office/officeart/2005/8/layout/cycle6"/>
    <dgm:cxn modelId="{7C58CCEF-BEF8-4685-B58F-E0A60E77B579}" srcId="{987BBF96-636B-48D9-9425-808DE4A7056A}" destId="{3A9E9D27-1DDA-4FDA-8928-0900FE026CA9}" srcOrd="6" destOrd="0" parTransId="{32973FB2-4BBC-499C-9A5B-506798892D25}" sibTransId="{F1E58F6B-360B-45E7-ACE3-B03DBCE576CA}"/>
    <dgm:cxn modelId="{CCB1FCEF-206C-488E-AB67-774DF5FC11BB}" type="presOf" srcId="{C8A85942-F090-4B66-B697-5A181FE63172}" destId="{B3C9CAF2-EEA0-460C-9821-207FA35979C4}" srcOrd="0" destOrd="0" presId="urn:microsoft.com/office/officeart/2005/8/layout/cycle6"/>
    <dgm:cxn modelId="{D3DF4AFA-8D82-4773-A681-30D37766A4E0}" srcId="{987BBF96-636B-48D9-9425-808DE4A7056A}" destId="{CB02DF79-3E3D-48AC-B9B6-87C81D917D65}" srcOrd="3" destOrd="0" parTransId="{EDA733D9-2363-407C-92D0-03D5E6208B4F}" sibTransId="{CC3E0B21-5D85-46DC-98B3-D8A9D036E2E4}"/>
    <dgm:cxn modelId="{E6F28BFD-A5F5-43A3-A86D-ED0303876160}" type="presOf" srcId="{83441B1A-C452-4D0E-A5C0-99B9944424F5}" destId="{FC123260-716B-48C2-9910-88EDE3F78AB8}" srcOrd="0" destOrd="0" presId="urn:microsoft.com/office/officeart/2005/8/layout/cycle6"/>
    <dgm:cxn modelId="{F897859E-C48D-46D1-9193-AB2C2C4C8266}" type="presParOf" srcId="{0835094E-6752-49A8-8CB2-0360951A3CEE}" destId="{543B40D3-DB3F-41CA-990E-301DE0CE9B1B}" srcOrd="0" destOrd="0" presId="urn:microsoft.com/office/officeart/2005/8/layout/cycle6"/>
    <dgm:cxn modelId="{20AEDB82-1B3E-4671-AB94-DFA2AC43F829}" type="presParOf" srcId="{0835094E-6752-49A8-8CB2-0360951A3CEE}" destId="{AE2EB678-4928-4215-A5DA-C8BC64FBD1F6}" srcOrd="1" destOrd="0" presId="urn:microsoft.com/office/officeart/2005/8/layout/cycle6"/>
    <dgm:cxn modelId="{DB99D465-7360-407D-9B59-E82E9CDB842C}" type="presParOf" srcId="{0835094E-6752-49A8-8CB2-0360951A3CEE}" destId="{8045F17F-F78E-4A44-9AA6-7FAB25E63F1E}" srcOrd="2" destOrd="0" presId="urn:microsoft.com/office/officeart/2005/8/layout/cycle6"/>
    <dgm:cxn modelId="{2D2641DA-F012-4265-A157-D7C8572CBB95}" type="presParOf" srcId="{0835094E-6752-49A8-8CB2-0360951A3CEE}" destId="{72554CB6-7762-470C-B555-E421B3A39959}" srcOrd="3" destOrd="0" presId="urn:microsoft.com/office/officeart/2005/8/layout/cycle6"/>
    <dgm:cxn modelId="{DD079191-882B-4A44-B32F-C6A24CC3BCFD}" type="presParOf" srcId="{0835094E-6752-49A8-8CB2-0360951A3CEE}" destId="{7EF8C67F-524E-4771-8398-13DB115376B7}" srcOrd="4" destOrd="0" presId="urn:microsoft.com/office/officeart/2005/8/layout/cycle6"/>
    <dgm:cxn modelId="{EB15BB3F-C596-43A9-923B-F919AFF6CB68}" type="presParOf" srcId="{0835094E-6752-49A8-8CB2-0360951A3CEE}" destId="{FC123260-716B-48C2-9910-88EDE3F78AB8}" srcOrd="5" destOrd="0" presId="urn:microsoft.com/office/officeart/2005/8/layout/cycle6"/>
    <dgm:cxn modelId="{B4BA9B32-DEE3-41F9-9EFB-95A8459A67F9}" type="presParOf" srcId="{0835094E-6752-49A8-8CB2-0360951A3CEE}" destId="{0C1FEF61-4DC4-4674-A04D-AAB023EE0377}" srcOrd="6" destOrd="0" presId="urn:microsoft.com/office/officeart/2005/8/layout/cycle6"/>
    <dgm:cxn modelId="{61B1157C-CB19-4809-84C9-DD15DD1F670B}" type="presParOf" srcId="{0835094E-6752-49A8-8CB2-0360951A3CEE}" destId="{5DFC1B01-2785-423D-8513-C4CC4C35E685}" srcOrd="7" destOrd="0" presId="urn:microsoft.com/office/officeart/2005/8/layout/cycle6"/>
    <dgm:cxn modelId="{40A7C828-0694-437F-B475-4B23908C254D}" type="presParOf" srcId="{0835094E-6752-49A8-8CB2-0360951A3CEE}" destId="{ACD89CF8-E856-4433-A120-F179B7861BA9}" srcOrd="8" destOrd="0" presId="urn:microsoft.com/office/officeart/2005/8/layout/cycle6"/>
    <dgm:cxn modelId="{3A322E33-4FF3-4FA7-A3D3-5EF79D2DE563}" type="presParOf" srcId="{0835094E-6752-49A8-8CB2-0360951A3CEE}" destId="{51959E62-C610-4893-A5C1-6183FEB4C0A2}" srcOrd="9" destOrd="0" presId="urn:microsoft.com/office/officeart/2005/8/layout/cycle6"/>
    <dgm:cxn modelId="{D5633658-37B4-4941-8E53-F1E4D70AC90A}" type="presParOf" srcId="{0835094E-6752-49A8-8CB2-0360951A3CEE}" destId="{DEB33856-6872-42A4-BCEA-BE31501295BD}" srcOrd="10" destOrd="0" presId="urn:microsoft.com/office/officeart/2005/8/layout/cycle6"/>
    <dgm:cxn modelId="{B4057C25-0F68-410D-9B0D-E3E30516F8D0}" type="presParOf" srcId="{0835094E-6752-49A8-8CB2-0360951A3CEE}" destId="{5510B339-FA9F-4E45-BA92-481A0C6AAA12}" srcOrd="11" destOrd="0" presId="urn:microsoft.com/office/officeart/2005/8/layout/cycle6"/>
    <dgm:cxn modelId="{6F6AB756-2868-4015-86F9-1EFE31573CF6}" type="presParOf" srcId="{0835094E-6752-49A8-8CB2-0360951A3CEE}" destId="{2C9976F2-C570-447C-A684-48D2B0CE0FF5}" srcOrd="12" destOrd="0" presId="urn:microsoft.com/office/officeart/2005/8/layout/cycle6"/>
    <dgm:cxn modelId="{07B46456-AF17-4FF4-B8E6-C0A84C4CA591}" type="presParOf" srcId="{0835094E-6752-49A8-8CB2-0360951A3CEE}" destId="{4B2B5CE1-3BD0-4284-BD6B-08CA6CAC4A0D}" srcOrd="13" destOrd="0" presId="urn:microsoft.com/office/officeart/2005/8/layout/cycle6"/>
    <dgm:cxn modelId="{4C1DF2CA-1BF9-4A18-8A48-E8B2FB537395}" type="presParOf" srcId="{0835094E-6752-49A8-8CB2-0360951A3CEE}" destId="{B3C9CAF2-EEA0-460C-9821-207FA35979C4}" srcOrd="14" destOrd="0" presId="urn:microsoft.com/office/officeart/2005/8/layout/cycle6"/>
    <dgm:cxn modelId="{0237C0B0-02C6-49D4-AF4C-9CA1CA8691C7}" type="presParOf" srcId="{0835094E-6752-49A8-8CB2-0360951A3CEE}" destId="{2D945EA0-AFFA-4D03-B417-D3BC169FA1F1}" srcOrd="15" destOrd="0" presId="urn:microsoft.com/office/officeart/2005/8/layout/cycle6"/>
    <dgm:cxn modelId="{00E6921A-96CC-4241-9AC1-09F27F03D0D4}" type="presParOf" srcId="{0835094E-6752-49A8-8CB2-0360951A3CEE}" destId="{9E0D36E4-34BC-481C-A9CE-D89D3BC228B5}" srcOrd="16" destOrd="0" presId="urn:microsoft.com/office/officeart/2005/8/layout/cycle6"/>
    <dgm:cxn modelId="{DDB928DA-5EB8-44A5-ADA7-E71935301CD3}" type="presParOf" srcId="{0835094E-6752-49A8-8CB2-0360951A3CEE}" destId="{DB700BB3-D3E7-49FD-A5BB-3034114A165B}" srcOrd="17" destOrd="0" presId="urn:microsoft.com/office/officeart/2005/8/layout/cycle6"/>
    <dgm:cxn modelId="{15213A7C-F027-47FE-A1AB-36C0102CF783}" type="presParOf" srcId="{0835094E-6752-49A8-8CB2-0360951A3CEE}" destId="{1FB15814-DE6F-4F07-9FC7-2C26C5BD07FC}" srcOrd="18" destOrd="0" presId="urn:microsoft.com/office/officeart/2005/8/layout/cycle6"/>
    <dgm:cxn modelId="{A5BEB3DC-EA91-47E0-94A4-6EB192B2A730}" type="presParOf" srcId="{0835094E-6752-49A8-8CB2-0360951A3CEE}" destId="{D6AB02FD-4FC1-4F89-A6A2-8935E1155349}" srcOrd="19" destOrd="0" presId="urn:microsoft.com/office/officeart/2005/8/layout/cycle6"/>
    <dgm:cxn modelId="{06EF506B-BB56-40BF-B44A-1BCF295029FB}" type="presParOf" srcId="{0835094E-6752-49A8-8CB2-0360951A3CEE}" destId="{12695C92-AAA5-4BC2-8CE1-603B49A1B013}" srcOrd="20" destOrd="0" presId="urn:microsoft.com/office/officeart/2005/8/layout/cycle6"/>
    <dgm:cxn modelId="{7CDB6801-1E17-434E-A1DB-4FBFC109A4D3}" type="presParOf" srcId="{0835094E-6752-49A8-8CB2-0360951A3CEE}" destId="{55D45DFE-B0F3-41BE-B793-B9D7A99DBAB5}" srcOrd="21" destOrd="0" presId="urn:microsoft.com/office/officeart/2005/8/layout/cycle6"/>
    <dgm:cxn modelId="{5F29BC6F-DEAE-41BB-A2F1-C5E1453B6A8A}" type="presParOf" srcId="{0835094E-6752-49A8-8CB2-0360951A3CEE}" destId="{6150D555-8A76-4C7E-9142-504618CEF15C}" srcOrd="22" destOrd="0" presId="urn:microsoft.com/office/officeart/2005/8/layout/cycle6"/>
    <dgm:cxn modelId="{260CB413-991E-40BF-A8BE-56F433EE26DC}" type="presParOf" srcId="{0835094E-6752-49A8-8CB2-0360951A3CEE}" destId="{EAFDCD5F-61FB-4EAF-8E6F-64E2C47562F8}" srcOrd="23" destOrd="0" presId="urn:microsoft.com/office/officeart/2005/8/layout/cycle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16D7BD-E824-4382-B53F-BE370EC6BFF7}"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96304E0C-42DF-4E04-A941-8182B1C6950F}">
      <dgm:prSet/>
      <dgm:spPr/>
      <dgm:t>
        <a:bodyPr/>
        <a:lstStyle/>
        <a:p>
          <a:r>
            <a:rPr lang="en-US"/>
            <a:t>OPQRST Mnemonic</a:t>
          </a:r>
        </a:p>
      </dgm:t>
    </dgm:pt>
    <dgm:pt modelId="{342DCC97-D1A6-4E6A-B581-BA0FEAC771D2}" type="parTrans" cxnId="{6AB41EF1-BA05-4BDF-A3D6-44748A1F8FE8}">
      <dgm:prSet/>
      <dgm:spPr/>
      <dgm:t>
        <a:bodyPr/>
        <a:lstStyle/>
        <a:p>
          <a:endParaRPr lang="en-US"/>
        </a:p>
      </dgm:t>
    </dgm:pt>
    <dgm:pt modelId="{C3C253F3-4B5E-4526-A901-3A604912003F}" type="sibTrans" cxnId="{6AB41EF1-BA05-4BDF-A3D6-44748A1F8FE8}">
      <dgm:prSet/>
      <dgm:spPr/>
      <dgm:t>
        <a:bodyPr/>
        <a:lstStyle/>
        <a:p>
          <a:endParaRPr lang="en-US"/>
        </a:p>
      </dgm:t>
    </dgm:pt>
    <dgm:pt modelId="{8C7369F4-956C-4D8E-A2FD-B6F2795C7641}">
      <dgm:prSet/>
      <dgm:spPr/>
      <dgm:t>
        <a:bodyPr/>
        <a:lstStyle/>
        <a:p>
          <a:r>
            <a:rPr lang="en-US"/>
            <a:t>Symptom severity and change over time; impact on function</a:t>
          </a:r>
        </a:p>
      </dgm:t>
    </dgm:pt>
    <dgm:pt modelId="{9529AB5B-69A1-4244-B9AD-0F5B8965BF90}" type="parTrans" cxnId="{A825A9C5-F542-43EC-A664-91B9CDD0725C}">
      <dgm:prSet/>
      <dgm:spPr/>
      <dgm:t>
        <a:bodyPr/>
        <a:lstStyle/>
        <a:p>
          <a:endParaRPr lang="en-US"/>
        </a:p>
      </dgm:t>
    </dgm:pt>
    <dgm:pt modelId="{9DFD7F8C-8936-4CB4-A2F3-1811C0A6A655}" type="sibTrans" cxnId="{A825A9C5-F542-43EC-A664-91B9CDD0725C}">
      <dgm:prSet/>
      <dgm:spPr/>
      <dgm:t>
        <a:bodyPr/>
        <a:lstStyle/>
        <a:p>
          <a:endParaRPr lang="en-US"/>
        </a:p>
      </dgm:t>
    </dgm:pt>
    <dgm:pt modelId="{16DF5992-BA07-42C1-AF77-11ED3C382CB3}">
      <dgm:prSet/>
      <dgm:spPr/>
      <dgm:t>
        <a:bodyPr/>
        <a:lstStyle/>
        <a:p>
          <a:r>
            <a:rPr lang="en-US"/>
            <a:t>Validated tools i.e. Edmonton Symptom Assessment Scale (ESAS)</a:t>
          </a:r>
        </a:p>
      </dgm:t>
    </dgm:pt>
    <dgm:pt modelId="{BB50FC10-2E37-471E-B6E7-E7513F2B366F}" type="parTrans" cxnId="{AA5C70A1-4A7D-4FC4-A58A-4610BF2208BD}">
      <dgm:prSet/>
      <dgm:spPr/>
      <dgm:t>
        <a:bodyPr/>
        <a:lstStyle/>
        <a:p>
          <a:endParaRPr lang="en-US"/>
        </a:p>
      </dgm:t>
    </dgm:pt>
    <dgm:pt modelId="{05272578-9414-4694-8018-DD139E34C63E}" type="sibTrans" cxnId="{AA5C70A1-4A7D-4FC4-A58A-4610BF2208BD}">
      <dgm:prSet/>
      <dgm:spPr/>
      <dgm:t>
        <a:bodyPr/>
        <a:lstStyle/>
        <a:p>
          <a:endParaRPr lang="en-US"/>
        </a:p>
      </dgm:t>
    </dgm:pt>
    <dgm:pt modelId="{56AD442A-78AA-C343-9A21-BB275C080020}" type="pres">
      <dgm:prSet presAssocID="{6C16D7BD-E824-4382-B53F-BE370EC6BFF7}" presName="hierChild1" presStyleCnt="0">
        <dgm:presLayoutVars>
          <dgm:chPref val="1"/>
          <dgm:dir/>
          <dgm:animOne val="branch"/>
          <dgm:animLvl val="lvl"/>
          <dgm:resizeHandles/>
        </dgm:presLayoutVars>
      </dgm:prSet>
      <dgm:spPr/>
    </dgm:pt>
    <dgm:pt modelId="{4AA60786-DD8C-BD4C-B160-4B7817468315}" type="pres">
      <dgm:prSet presAssocID="{96304E0C-42DF-4E04-A941-8182B1C6950F}" presName="hierRoot1" presStyleCnt="0"/>
      <dgm:spPr/>
    </dgm:pt>
    <dgm:pt modelId="{D6674352-CBEB-2C4F-8C22-E50C94CF0CFF}" type="pres">
      <dgm:prSet presAssocID="{96304E0C-42DF-4E04-A941-8182B1C6950F}" presName="composite" presStyleCnt="0"/>
      <dgm:spPr/>
    </dgm:pt>
    <dgm:pt modelId="{B8212DD0-0120-4448-BC02-1AC2F4FB24DF}" type="pres">
      <dgm:prSet presAssocID="{96304E0C-42DF-4E04-A941-8182B1C6950F}" presName="background" presStyleLbl="node0" presStyleIdx="0" presStyleCnt="3"/>
      <dgm:spPr/>
    </dgm:pt>
    <dgm:pt modelId="{3799BF5E-3E16-9148-9675-870F7FB34DCF}" type="pres">
      <dgm:prSet presAssocID="{96304E0C-42DF-4E04-A941-8182B1C6950F}" presName="text" presStyleLbl="fgAcc0" presStyleIdx="0" presStyleCnt="3">
        <dgm:presLayoutVars>
          <dgm:chPref val="3"/>
        </dgm:presLayoutVars>
      </dgm:prSet>
      <dgm:spPr/>
    </dgm:pt>
    <dgm:pt modelId="{84176E53-D14E-2141-90D4-D1C7D30DF3A3}" type="pres">
      <dgm:prSet presAssocID="{96304E0C-42DF-4E04-A941-8182B1C6950F}" presName="hierChild2" presStyleCnt="0"/>
      <dgm:spPr/>
    </dgm:pt>
    <dgm:pt modelId="{0D9572EE-8A1F-FD45-91B8-1E423D4B1D09}" type="pres">
      <dgm:prSet presAssocID="{8C7369F4-956C-4D8E-A2FD-B6F2795C7641}" presName="hierRoot1" presStyleCnt="0"/>
      <dgm:spPr/>
    </dgm:pt>
    <dgm:pt modelId="{F9C28A48-83DB-C047-9D8A-BAC1041BE000}" type="pres">
      <dgm:prSet presAssocID="{8C7369F4-956C-4D8E-A2FD-B6F2795C7641}" presName="composite" presStyleCnt="0"/>
      <dgm:spPr/>
    </dgm:pt>
    <dgm:pt modelId="{5630F3BE-5D5D-7541-ABB3-B4A620671CC1}" type="pres">
      <dgm:prSet presAssocID="{8C7369F4-956C-4D8E-A2FD-B6F2795C7641}" presName="background" presStyleLbl="node0" presStyleIdx="1" presStyleCnt="3"/>
      <dgm:spPr/>
    </dgm:pt>
    <dgm:pt modelId="{07E7ADF2-328D-E846-B147-638F5E546A92}" type="pres">
      <dgm:prSet presAssocID="{8C7369F4-956C-4D8E-A2FD-B6F2795C7641}" presName="text" presStyleLbl="fgAcc0" presStyleIdx="1" presStyleCnt="3">
        <dgm:presLayoutVars>
          <dgm:chPref val="3"/>
        </dgm:presLayoutVars>
      </dgm:prSet>
      <dgm:spPr/>
    </dgm:pt>
    <dgm:pt modelId="{0FD8A680-6550-1648-BEA9-A58FF027EADD}" type="pres">
      <dgm:prSet presAssocID="{8C7369F4-956C-4D8E-A2FD-B6F2795C7641}" presName="hierChild2" presStyleCnt="0"/>
      <dgm:spPr/>
    </dgm:pt>
    <dgm:pt modelId="{25AC1DBE-9149-2045-9919-98CF11A2D069}" type="pres">
      <dgm:prSet presAssocID="{16DF5992-BA07-42C1-AF77-11ED3C382CB3}" presName="hierRoot1" presStyleCnt="0"/>
      <dgm:spPr/>
    </dgm:pt>
    <dgm:pt modelId="{9D04FF36-020F-FA46-91FD-4BED4AF307FD}" type="pres">
      <dgm:prSet presAssocID="{16DF5992-BA07-42C1-AF77-11ED3C382CB3}" presName="composite" presStyleCnt="0"/>
      <dgm:spPr/>
    </dgm:pt>
    <dgm:pt modelId="{B53F1463-F616-2E41-8D01-B4EE72D993F6}" type="pres">
      <dgm:prSet presAssocID="{16DF5992-BA07-42C1-AF77-11ED3C382CB3}" presName="background" presStyleLbl="node0" presStyleIdx="2" presStyleCnt="3"/>
      <dgm:spPr/>
    </dgm:pt>
    <dgm:pt modelId="{A9EB0569-C0A5-6A42-AD91-2F47CDBC5B4D}" type="pres">
      <dgm:prSet presAssocID="{16DF5992-BA07-42C1-AF77-11ED3C382CB3}" presName="text" presStyleLbl="fgAcc0" presStyleIdx="2" presStyleCnt="3">
        <dgm:presLayoutVars>
          <dgm:chPref val="3"/>
        </dgm:presLayoutVars>
      </dgm:prSet>
      <dgm:spPr/>
    </dgm:pt>
    <dgm:pt modelId="{2F7442B6-AA22-584F-A624-7966648AB515}" type="pres">
      <dgm:prSet presAssocID="{16DF5992-BA07-42C1-AF77-11ED3C382CB3}" presName="hierChild2" presStyleCnt="0"/>
      <dgm:spPr/>
    </dgm:pt>
  </dgm:ptLst>
  <dgm:cxnLst>
    <dgm:cxn modelId="{0FC0680E-13D2-2C4E-A34A-F0E3B555E915}" type="presOf" srcId="{96304E0C-42DF-4E04-A941-8182B1C6950F}" destId="{3799BF5E-3E16-9148-9675-870F7FB34DCF}" srcOrd="0" destOrd="0" presId="urn:microsoft.com/office/officeart/2005/8/layout/hierarchy1"/>
    <dgm:cxn modelId="{19C4BC6F-5FEE-AF48-9B57-DC0A6C28283C}" type="presOf" srcId="{6C16D7BD-E824-4382-B53F-BE370EC6BFF7}" destId="{56AD442A-78AA-C343-9A21-BB275C080020}" srcOrd="0" destOrd="0" presId="urn:microsoft.com/office/officeart/2005/8/layout/hierarchy1"/>
    <dgm:cxn modelId="{05272673-3EB7-9641-A282-29A9CBAD59BD}" type="presOf" srcId="{16DF5992-BA07-42C1-AF77-11ED3C382CB3}" destId="{A9EB0569-C0A5-6A42-AD91-2F47CDBC5B4D}" srcOrd="0" destOrd="0" presId="urn:microsoft.com/office/officeart/2005/8/layout/hierarchy1"/>
    <dgm:cxn modelId="{D66FCD87-AF1A-CE44-86E1-C856FA1B15A2}" type="presOf" srcId="{8C7369F4-956C-4D8E-A2FD-B6F2795C7641}" destId="{07E7ADF2-328D-E846-B147-638F5E546A92}" srcOrd="0" destOrd="0" presId="urn:microsoft.com/office/officeart/2005/8/layout/hierarchy1"/>
    <dgm:cxn modelId="{AA5C70A1-4A7D-4FC4-A58A-4610BF2208BD}" srcId="{6C16D7BD-E824-4382-B53F-BE370EC6BFF7}" destId="{16DF5992-BA07-42C1-AF77-11ED3C382CB3}" srcOrd="2" destOrd="0" parTransId="{BB50FC10-2E37-471E-B6E7-E7513F2B366F}" sibTransId="{05272578-9414-4694-8018-DD139E34C63E}"/>
    <dgm:cxn modelId="{A825A9C5-F542-43EC-A664-91B9CDD0725C}" srcId="{6C16D7BD-E824-4382-B53F-BE370EC6BFF7}" destId="{8C7369F4-956C-4D8E-A2FD-B6F2795C7641}" srcOrd="1" destOrd="0" parTransId="{9529AB5B-69A1-4244-B9AD-0F5B8965BF90}" sibTransId="{9DFD7F8C-8936-4CB4-A2F3-1811C0A6A655}"/>
    <dgm:cxn modelId="{6AB41EF1-BA05-4BDF-A3D6-44748A1F8FE8}" srcId="{6C16D7BD-E824-4382-B53F-BE370EC6BFF7}" destId="{96304E0C-42DF-4E04-A941-8182B1C6950F}" srcOrd="0" destOrd="0" parTransId="{342DCC97-D1A6-4E6A-B581-BA0FEAC771D2}" sibTransId="{C3C253F3-4B5E-4526-A901-3A604912003F}"/>
    <dgm:cxn modelId="{7CEE2E7F-6B44-8148-AB0F-C5A8491D7F51}" type="presParOf" srcId="{56AD442A-78AA-C343-9A21-BB275C080020}" destId="{4AA60786-DD8C-BD4C-B160-4B7817468315}" srcOrd="0" destOrd="0" presId="urn:microsoft.com/office/officeart/2005/8/layout/hierarchy1"/>
    <dgm:cxn modelId="{25F0B655-16A4-3D4C-B587-6C6112D07F1F}" type="presParOf" srcId="{4AA60786-DD8C-BD4C-B160-4B7817468315}" destId="{D6674352-CBEB-2C4F-8C22-E50C94CF0CFF}" srcOrd="0" destOrd="0" presId="urn:microsoft.com/office/officeart/2005/8/layout/hierarchy1"/>
    <dgm:cxn modelId="{D0C870DA-C068-A64A-BD92-E6A1CE8F7EB0}" type="presParOf" srcId="{D6674352-CBEB-2C4F-8C22-E50C94CF0CFF}" destId="{B8212DD0-0120-4448-BC02-1AC2F4FB24DF}" srcOrd="0" destOrd="0" presId="urn:microsoft.com/office/officeart/2005/8/layout/hierarchy1"/>
    <dgm:cxn modelId="{B58A536B-81F8-2742-BB83-8D396C07787C}" type="presParOf" srcId="{D6674352-CBEB-2C4F-8C22-E50C94CF0CFF}" destId="{3799BF5E-3E16-9148-9675-870F7FB34DCF}" srcOrd="1" destOrd="0" presId="urn:microsoft.com/office/officeart/2005/8/layout/hierarchy1"/>
    <dgm:cxn modelId="{1968232B-487D-E544-8413-DE48B4B0D4C1}" type="presParOf" srcId="{4AA60786-DD8C-BD4C-B160-4B7817468315}" destId="{84176E53-D14E-2141-90D4-D1C7D30DF3A3}" srcOrd="1" destOrd="0" presId="urn:microsoft.com/office/officeart/2005/8/layout/hierarchy1"/>
    <dgm:cxn modelId="{6611142D-85D6-7944-A36A-BFB6B984A1ED}" type="presParOf" srcId="{56AD442A-78AA-C343-9A21-BB275C080020}" destId="{0D9572EE-8A1F-FD45-91B8-1E423D4B1D09}" srcOrd="1" destOrd="0" presId="urn:microsoft.com/office/officeart/2005/8/layout/hierarchy1"/>
    <dgm:cxn modelId="{5B64E10F-5723-064F-9475-9C2385F47A08}" type="presParOf" srcId="{0D9572EE-8A1F-FD45-91B8-1E423D4B1D09}" destId="{F9C28A48-83DB-C047-9D8A-BAC1041BE000}" srcOrd="0" destOrd="0" presId="urn:microsoft.com/office/officeart/2005/8/layout/hierarchy1"/>
    <dgm:cxn modelId="{AB3A22A4-37B7-8B46-BFF0-29562C74D0DC}" type="presParOf" srcId="{F9C28A48-83DB-C047-9D8A-BAC1041BE000}" destId="{5630F3BE-5D5D-7541-ABB3-B4A620671CC1}" srcOrd="0" destOrd="0" presId="urn:microsoft.com/office/officeart/2005/8/layout/hierarchy1"/>
    <dgm:cxn modelId="{2BCE1318-0FDB-2248-9B6F-21B31922D3FC}" type="presParOf" srcId="{F9C28A48-83DB-C047-9D8A-BAC1041BE000}" destId="{07E7ADF2-328D-E846-B147-638F5E546A92}" srcOrd="1" destOrd="0" presId="urn:microsoft.com/office/officeart/2005/8/layout/hierarchy1"/>
    <dgm:cxn modelId="{46BFA12F-9FCC-CC47-82EF-1B7978BB4093}" type="presParOf" srcId="{0D9572EE-8A1F-FD45-91B8-1E423D4B1D09}" destId="{0FD8A680-6550-1648-BEA9-A58FF027EADD}" srcOrd="1" destOrd="0" presId="urn:microsoft.com/office/officeart/2005/8/layout/hierarchy1"/>
    <dgm:cxn modelId="{EDC05465-F84A-8944-BD51-8D584CD3874C}" type="presParOf" srcId="{56AD442A-78AA-C343-9A21-BB275C080020}" destId="{25AC1DBE-9149-2045-9919-98CF11A2D069}" srcOrd="2" destOrd="0" presId="urn:microsoft.com/office/officeart/2005/8/layout/hierarchy1"/>
    <dgm:cxn modelId="{3AB4F8C2-9202-314E-9160-DF97DC4337AF}" type="presParOf" srcId="{25AC1DBE-9149-2045-9919-98CF11A2D069}" destId="{9D04FF36-020F-FA46-91FD-4BED4AF307FD}" srcOrd="0" destOrd="0" presId="urn:microsoft.com/office/officeart/2005/8/layout/hierarchy1"/>
    <dgm:cxn modelId="{9A887F6F-6906-9040-88BA-7CCFE02A3A96}" type="presParOf" srcId="{9D04FF36-020F-FA46-91FD-4BED4AF307FD}" destId="{B53F1463-F616-2E41-8D01-B4EE72D993F6}" srcOrd="0" destOrd="0" presId="urn:microsoft.com/office/officeart/2005/8/layout/hierarchy1"/>
    <dgm:cxn modelId="{56D41428-304B-5F43-9359-FDFD5F08E58D}" type="presParOf" srcId="{9D04FF36-020F-FA46-91FD-4BED4AF307FD}" destId="{A9EB0569-C0A5-6A42-AD91-2F47CDBC5B4D}" srcOrd="1" destOrd="0" presId="urn:microsoft.com/office/officeart/2005/8/layout/hierarchy1"/>
    <dgm:cxn modelId="{BCAEB9C7-DFF5-444D-95B8-BA61B70A596B}" type="presParOf" srcId="{25AC1DBE-9149-2045-9919-98CF11A2D069}" destId="{2F7442B6-AA22-584F-A624-7966648AB51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3B40D3-DB3F-41CA-990E-301DE0CE9B1B}">
      <dsp:nvSpPr>
        <dsp:cNvPr id="0" name=""/>
        <dsp:cNvSpPr/>
      </dsp:nvSpPr>
      <dsp:spPr>
        <a:xfrm>
          <a:off x="3544223" y="-229039"/>
          <a:ext cx="1415892" cy="1176847"/>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Patient Engagement</a:t>
          </a:r>
        </a:p>
      </dsp:txBody>
      <dsp:txXfrm>
        <a:off x="3601672" y="-171590"/>
        <a:ext cx="1300994" cy="1061949"/>
      </dsp:txXfrm>
    </dsp:sp>
    <dsp:sp modelId="{8045F17F-F78E-4A44-9AA6-7FAB25E63F1E}">
      <dsp:nvSpPr>
        <dsp:cNvPr id="0" name=""/>
        <dsp:cNvSpPr/>
      </dsp:nvSpPr>
      <dsp:spPr>
        <a:xfrm>
          <a:off x="1767281" y="359384"/>
          <a:ext cx="4969775" cy="4969775"/>
        </a:xfrm>
        <a:custGeom>
          <a:avLst/>
          <a:gdLst/>
          <a:ahLst/>
          <a:cxnLst/>
          <a:rect l="0" t="0" r="0" b="0"/>
          <a:pathLst>
            <a:path>
              <a:moveTo>
                <a:pt x="3196336" y="104024"/>
              </a:moveTo>
              <a:arcTo wR="2484887" hR="2484887" stAng="17198231" swAng="495930"/>
            </a:path>
          </a:pathLst>
        </a:custGeom>
        <a:noFill/>
        <a:ln w="25400" cap="flat" cmpd="sng" algn="ctr">
          <a:solidFill>
            <a:schemeClr val="accent4">
              <a:lumMod val="75000"/>
            </a:schemeClr>
          </a:solidFill>
          <a:prstDash val="lgDash"/>
          <a:miter lim="800000"/>
          <a:headEnd type="oval" w="lg" len="lg"/>
          <a:tailEnd type="oval" w="lg" len="lg"/>
        </a:ln>
        <a:effectLst/>
      </dsp:spPr>
      <dsp:style>
        <a:lnRef idx="1">
          <a:scrgbClr r="0" g="0" b="0"/>
        </a:lnRef>
        <a:fillRef idx="0">
          <a:scrgbClr r="0" g="0" b="0"/>
        </a:fillRef>
        <a:effectRef idx="0">
          <a:scrgbClr r="0" g="0" b="0"/>
        </a:effectRef>
        <a:fontRef idx="minor"/>
      </dsp:style>
    </dsp:sp>
    <dsp:sp modelId="{72554CB6-7762-470C-B555-E421B3A39959}">
      <dsp:nvSpPr>
        <dsp:cNvPr id="0" name=""/>
        <dsp:cNvSpPr/>
      </dsp:nvSpPr>
      <dsp:spPr>
        <a:xfrm>
          <a:off x="5301815" y="496750"/>
          <a:ext cx="1414869" cy="1180881"/>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Patient vs. Clinician Severity</a:t>
          </a:r>
        </a:p>
      </dsp:txBody>
      <dsp:txXfrm>
        <a:off x="5359461" y="554396"/>
        <a:ext cx="1299577" cy="1065589"/>
      </dsp:txXfrm>
    </dsp:sp>
    <dsp:sp modelId="{FC123260-716B-48C2-9910-88EDE3F78AB8}">
      <dsp:nvSpPr>
        <dsp:cNvPr id="0" name=""/>
        <dsp:cNvSpPr/>
      </dsp:nvSpPr>
      <dsp:spPr>
        <a:xfrm>
          <a:off x="1767281" y="359384"/>
          <a:ext cx="4969775" cy="4969775"/>
        </a:xfrm>
        <a:custGeom>
          <a:avLst/>
          <a:gdLst/>
          <a:ahLst/>
          <a:cxnLst/>
          <a:rect l="0" t="0" r="0" b="0"/>
          <a:pathLst>
            <a:path>
              <a:moveTo>
                <a:pt x="4681781" y="1323714"/>
              </a:moveTo>
              <a:arcTo wR="2484887" hR="2484887" stAng="19928472" swAng="841099"/>
            </a:path>
          </a:pathLst>
        </a:custGeom>
        <a:noFill/>
        <a:ln w="25400" cap="flat" cmpd="sng" algn="ctr">
          <a:solidFill>
            <a:schemeClr val="accent4">
              <a:lumMod val="75000"/>
            </a:schemeClr>
          </a:solidFill>
          <a:prstDash val="lgDash"/>
          <a:miter lim="800000"/>
          <a:headEnd type="oval" w="lg" len="lg"/>
          <a:tailEnd type="oval" w="lg" len="lg"/>
        </a:ln>
        <a:effectLst/>
      </dsp:spPr>
      <dsp:style>
        <a:lnRef idx="1">
          <a:scrgbClr r="0" g="0" b="0"/>
        </a:lnRef>
        <a:fillRef idx="0">
          <a:scrgbClr r="0" g="0" b="0"/>
        </a:fillRef>
        <a:effectRef idx="0">
          <a:scrgbClr r="0" g="0" b="0"/>
        </a:effectRef>
        <a:fontRef idx="minor"/>
      </dsp:style>
    </dsp:sp>
    <dsp:sp modelId="{0C1FEF61-4DC4-4674-A04D-AAB023EE0377}">
      <dsp:nvSpPr>
        <dsp:cNvPr id="0" name=""/>
        <dsp:cNvSpPr/>
      </dsp:nvSpPr>
      <dsp:spPr>
        <a:xfrm>
          <a:off x="6029110" y="2255848"/>
          <a:ext cx="1415892" cy="1176847"/>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Management Takes Time</a:t>
          </a:r>
        </a:p>
      </dsp:txBody>
      <dsp:txXfrm>
        <a:off x="6086559" y="2313297"/>
        <a:ext cx="1300994" cy="1061949"/>
      </dsp:txXfrm>
    </dsp:sp>
    <dsp:sp modelId="{ACD89CF8-E856-4433-A120-F179B7861BA9}">
      <dsp:nvSpPr>
        <dsp:cNvPr id="0" name=""/>
        <dsp:cNvSpPr/>
      </dsp:nvSpPr>
      <dsp:spPr>
        <a:xfrm>
          <a:off x="1767281" y="359384"/>
          <a:ext cx="4969775" cy="4969775"/>
        </a:xfrm>
        <a:custGeom>
          <a:avLst/>
          <a:gdLst/>
          <a:ahLst/>
          <a:cxnLst/>
          <a:rect l="0" t="0" r="0" b="0"/>
          <a:pathLst>
            <a:path>
              <a:moveTo>
                <a:pt x="4897622" y="3079342"/>
              </a:moveTo>
              <a:arcTo wR="2484887" hR="2484887" stAng="830460" swAng="844198"/>
            </a:path>
          </a:pathLst>
        </a:custGeom>
        <a:noFill/>
        <a:ln w="25400" cap="flat" cmpd="sng" algn="ctr">
          <a:solidFill>
            <a:schemeClr val="accent4">
              <a:lumMod val="75000"/>
            </a:schemeClr>
          </a:solidFill>
          <a:prstDash val="lgDash"/>
          <a:miter lim="800000"/>
          <a:headEnd type="oval" w="lg" len="lg"/>
          <a:tailEnd type="oval" w="lg" len="lg"/>
        </a:ln>
        <a:effectLst/>
      </dsp:spPr>
      <dsp:style>
        <a:lnRef idx="1">
          <a:scrgbClr r="0" g="0" b="0"/>
        </a:lnRef>
        <a:fillRef idx="0">
          <a:scrgbClr r="0" g="0" b="0"/>
        </a:fillRef>
        <a:effectRef idx="0">
          <a:scrgbClr r="0" g="0" b="0"/>
        </a:effectRef>
        <a:fontRef idx="minor"/>
      </dsp:style>
    </dsp:sp>
    <dsp:sp modelId="{51959E62-C610-4893-A5C1-6183FEB4C0A2}">
      <dsp:nvSpPr>
        <dsp:cNvPr id="0" name=""/>
        <dsp:cNvSpPr/>
      </dsp:nvSpPr>
      <dsp:spPr>
        <a:xfrm>
          <a:off x="5301303" y="4012929"/>
          <a:ext cx="1415892" cy="1176847"/>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Assessment Challenges</a:t>
          </a:r>
        </a:p>
      </dsp:txBody>
      <dsp:txXfrm>
        <a:off x="5358752" y="4070378"/>
        <a:ext cx="1300994" cy="1061949"/>
      </dsp:txXfrm>
    </dsp:sp>
    <dsp:sp modelId="{5510B339-FA9F-4E45-BA92-481A0C6AAA12}">
      <dsp:nvSpPr>
        <dsp:cNvPr id="0" name=""/>
        <dsp:cNvSpPr/>
      </dsp:nvSpPr>
      <dsp:spPr>
        <a:xfrm>
          <a:off x="1767281" y="359384"/>
          <a:ext cx="4969775" cy="4969775"/>
        </a:xfrm>
        <a:custGeom>
          <a:avLst/>
          <a:gdLst/>
          <a:ahLst/>
          <a:cxnLst/>
          <a:rect l="0" t="0" r="0" b="0"/>
          <a:pathLst>
            <a:path>
              <a:moveTo>
                <a:pt x="3530713" y="4738976"/>
              </a:moveTo>
              <a:arcTo wR="2484887" hR="2484887" stAng="3906612" swAng="495165"/>
            </a:path>
          </a:pathLst>
        </a:custGeom>
        <a:noFill/>
        <a:ln w="25400" cap="flat" cmpd="sng" algn="ctr">
          <a:solidFill>
            <a:schemeClr val="accent4">
              <a:lumMod val="75000"/>
            </a:schemeClr>
          </a:solidFill>
          <a:prstDash val="lgDash"/>
          <a:miter lim="800000"/>
          <a:headEnd type="oval" w="lg" len="lg"/>
          <a:tailEnd type="oval" w="lg" len="lg"/>
        </a:ln>
        <a:effectLst/>
      </dsp:spPr>
      <dsp:style>
        <a:lnRef idx="1">
          <a:scrgbClr r="0" g="0" b="0"/>
        </a:lnRef>
        <a:fillRef idx="0">
          <a:scrgbClr r="0" g="0" b="0"/>
        </a:fillRef>
        <a:effectRef idx="0">
          <a:scrgbClr r="0" g="0" b="0"/>
        </a:effectRef>
        <a:fontRef idx="minor"/>
      </dsp:style>
    </dsp:sp>
    <dsp:sp modelId="{2C9976F2-C570-447C-A684-48D2B0CE0FF5}">
      <dsp:nvSpPr>
        <dsp:cNvPr id="0" name=""/>
        <dsp:cNvSpPr/>
      </dsp:nvSpPr>
      <dsp:spPr>
        <a:xfrm>
          <a:off x="3544223" y="4740735"/>
          <a:ext cx="1415892" cy="1176847"/>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Language &amp; Culture</a:t>
          </a:r>
        </a:p>
      </dsp:txBody>
      <dsp:txXfrm>
        <a:off x="3601672" y="4798184"/>
        <a:ext cx="1300994" cy="1061949"/>
      </dsp:txXfrm>
    </dsp:sp>
    <dsp:sp modelId="{B3C9CAF2-EEA0-460C-9821-207FA35979C4}">
      <dsp:nvSpPr>
        <dsp:cNvPr id="0" name=""/>
        <dsp:cNvSpPr/>
      </dsp:nvSpPr>
      <dsp:spPr>
        <a:xfrm>
          <a:off x="1767281" y="359384"/>
          <a:ext cx="4969775" cy="4969775"/>
        </a:xfrm>
        <a:custGeom>
          <a:avLst/>
          <a:gdLst/>
          <a:ahLst/>
          <a:cxnLst/>
          <a:rect l="0" t="0" r="0" b="0"/>
          <a:pathLst>
            <a:path>
              <a:moveTo>
                <a:pt x="1773444" y="4865751"/>
              </a:moveTo>
              <a:arcTo wR="2484887" hR="2484887" stAng="6398223" swAng="495165"/>
            </a:path>
          </a:pathLst>
        </a:custGeom>
        <a:noFill/>
        <a:ln w="25400" cap="flat" cmpd="sng" algn="ctr">
          <a:solidFill>
            <a:schemeClr val="accent4">
              <a:lumMod val="75000"/>
            </a:schemeClr>
          </a:solidFill>
          <a:prstDash val="lgDash"/>
          <a:miter lim="800000"/>
          <a:headEnd type="oval" w="lg" len="lg"/>
          <a:tailEnd type="oval" w="lg" len="lg"/>
        </a:ln>
        <a:effectLst/>
      </dsp:spPr>
      <dsp:style>
        <a:lnRef idx="1">
          <a:scrgbClr r="0" g="0" b="0"/>
        </a:lnRef>
        <a:fillRef idx="0">
          <a:scrgbClr r="0" g="0" b="0"/>
        </a:fillRef>
        <a:effectRef idx="0">
          <a:scrgbClr r="0" g="0" b="0"/>
        </a:effectRef>
        <a:fontRef idx="minor"/>
      </dsp:style>
    </dsp:sp>
    <dsp:sp modelId="{2D945EA0-AFFA-4D03-B417-D3BC169FA1F1}">
      <dsp:nvSpPr>
        <dsp:cNvPr id="0" name=""/>
        <dsp:cNvSpPr/>
      </dsp:nvSpPr>
      <dsp:spPr>
        <a:xfrm>
          <a:off x="1787142" y="4012929"/>
          <a:ext cx="1415892" cy="1176847"/>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Fear of Symptom Meaning</a:t>
          </a:r>
        </a:p>
      </dsp:txBody>
      <dsp:txXfrm>
        <a:off x="1844591" y="4070378"/>
        <a:ext cx="1300994" cy="1061949"/>
      </dsp:txXfrm>
    </dsp:sp>
    <dsp:sp modelId="{DB700BB3-D3E7-49FD-A5BB-3034114A165B}">
      <dsp:nvSpPr>
        <dsp:cNvPr id="0" name=""/>
        <dsp:cNvSpPr/>
      </dsp:nvSpPr>
      <dsp:spPr>
        <a:xfrm>
          <a:off x="1767281" y="359384"/>
          <a:ext cx="4969775" cy="4969775"/>
        </a:xfrm>
        <a:custGeom>
          <a:avLst/>
          <a:gdLst/>
          <a:ahLst/>
          <a:cxnLst/>
          <a:rect l="0" t="0" r="0" b="0"/>
          <a:pathLst>
            <a:path>
              <a:moveTo>
                <a:pt x="289051" y="3648060"/>
              </a:moveTo>
              <a:arcTo wR="2484887" hR="2484887" stAng="9125342" swAng="844198"/>
            </a:path>
          </a:pathLst>
        </a:custGeom>
        <a:noFill/>
        <a:ln w="25400" cap="flat" cmpd="sng" algn="ctr">
          <a:solidFill>
            <a:schemeClr val="accent4">
              <a:lumMod val="75000"/>
            </a:schemeClr>
          </a:solidFill>
          <a:prstDash val="lgDash"/>
          <a:miter lim="800000"/>
          <a:headEnd type="oval" w="lg" len="lg"/>
          <a:tailEnd type="oval" w="lg" len="lg"/>
        </a:ln>
        <a:effectLst/>
      </dsp:spPr>
      <dsp:style>
        <a:lnRef idx="1">
          <a:scrgbClr r="0" g="0" b="0"/>
        </a:lnRef>
        <a:fillRef idx="0">
          <a:scrgbClr r="0" g="0" b="0"/>
        </a:fillRef>
        <a:effectRef idx="0">
          <a:scrgbClr r="0" g="0" b="0"/>
        </a:effectRef>
        <a:fontRef idx="minor"/>
      </dsp:style>
    </dsp:sp>
    <dsp:sp modelId="{1FB15814-DE6F-4F07-9FC7-2C26C5BD07FC}">
      <dsp:nvSpPr>
        <dsp:cNvPr id="0" name=""/>
        <dsp:cNvSpPr/>
      </dsp:nvSpPr>
      <dsp:spPr>
        <a:xfrm>
          <a:off x="1059335" y="2255848"/>
          <a:ext cx="1415892" cy="1176847"/>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Clinician Knowledge &amp; Routine Assessment</a:t>
          </a:r>
        </a:p>
      </dsp:txBody>
      <dsp:txXfrm>
        <a:off x="1116784" y="2313297"/>
        <a:ext cx="1300994" cy="1061949"/>
      </dsp:txXfrm>
    </dsp:sp>
    <dsp:sp modelId="{12695C92-AAA5-4BC2-8CE1-603B49A1B013}">
      <dsp:nvSpPr>
        <dsp:cNvPr id="0" name=""/>
        <dsp:cNvSpPr/>
      </dsp:nvSpPr>
      <dsp:spPr>
        <a:xfrm>
          <a:off x="1767281" y="359384"/>
          <a:ext cx="4969775" cy="4969775"/>
        </a:xfrm>
        <a:custGeom>
          <a:avLst/>
          <a:gdLst/>
          <a:ahLst/>
          <a:cxnLst/>
          <a:rect l="0" t="0" r="0" b="0"/>
          <a:pathLst>
            <a:path>
              <a:moveTo>
                <a:pt x="72152" y="1890432"/>
              </a:moveTo>
              <a:arcTo wR="2484887" hR="2484887" stAng="11630460" swAng="844198"/>
            </a:path>
          </a:pathLst>
        </a:custGeom>
        <a:noFill/>
        <a:ln w="25400" cap="flat" cmpd="sng" algn="ctr">
          <a:solidFill>
            <a:schemeClr val="accent4">
              <a:lumMod val="75000"/>
            </a:schemeClr>
          </a:solidFill>
          <a:prstDash val="lgDash"/>
          <a:miter lim="800000"/>
          <a:headEnd type="oval" w="lg" len="lg"/>
          <a:tailEnd type="oval" w="lg" len="lg"/>
        </a:ln>
        <a:effectLst/>
      </dsp:spPr>
      <dsp:style>
        <a:lnRef idx="1">
          <a:scrgbClr r="0" g="0" b="0"/>
        </a:lnRef>
        <a:fillRef idx="0">
          <a:scrgbClr r="0" g="0" b="0"/>
        </a:fillRef>
        <a:effectRef idx="0">
          <a:scrgbClr r="0" g="0" b="0"/>
        </a:effectRef>
        <a:fontRef idx="minor"/>
      </dsp:style>
    </dsp:sp>
    <dsp:sp modelId="{55D45DFE-B0F3-41BE-B793-B9D7A99DBAB5}">
      <dsp:nvSpPr>
        <dsp:cNvPr id="0" name=""/>
        <dsp:cNvSpPr/>
      </dsp:nvSpPr>
      <dsp:spPr>
        <a:xfrm>
          <a:off x="1787142" y="498767"/>
          <a:ext cx="1415892" cy="1176847"/>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Changes Over Time</a:t>
          </a:r>
        </a:p>
      </dsp:txBody>
      <dsp:txXfrm>
        <a:off x="1844591" y="556216"/>
        <a:ext cx="1300994" cy="1061949"/>
      </dsp:txXfrm>
    </dsp:sp>
    <dsp:sp modelId="{EAFDCD5F-61FB-4EAF-8E6F-64E2C47562F8}">
      <dsp:nvSpPr>
        <dsp:cNvPr id="0" name=""/>
        <dsp:cNvSpPr/>
      </dsp:nvSpPr>
      <dsp:spPr>
        <a:xfrm>
          <a:off x="1767281" y="359384"/>
          <a:ext cx="4969775" cy="4969775"/>
        </a:xfrm>
        <a:custGeom>
          <a:avLst/>
          <a:gdLst/>
          <a:ahLst/>
          <a:cxnLst/>
          <a:rect l="0" t="0" r="0" b="0"/>
          <a:pathLst>
            <a:path>
              <a:moveTo>
                <a:pt x="1439062" y="230799"/>
              </a:moveTo>
              <a:arcTo wR="2484887" hR="2484887" stAng="14706612" swAng="495165"/>
            </a:path>
          </a:pathLst>
        </a:custGeom>
        <a:noFill/>
        <a:ln w="25400" cap="flat" cmpd="sng" algn="ctr">
          <a:solidFill>
            <a:schemeClr val="accent4">
              <a:lumMod val="75000"/>
            </a:schemeClr>
          </a:solidFill>
          <a:prstDash val="lgDash"/>
          <a:miter lim="800000"/>
          <a:headEnd type="oval" w="lg" len="lg"/>
          <a:tailEnd type="oval" w="lg" len="lg"/>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212DD0-0120-4448-BC02-1AC2F4FB24DF}">
      <dsp:nvSpPr>
        <dsp:cNvPr id="0" name=""/>
        <dsp:cNvSpPr/>
      </dsp:nvSpPr>
      <dsp:spPr>
        <a:xfrm>
          <a:off x="0" y="931612"/>
          <a:ext cx="3107231" cy="19730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99BF5E-3E16-9148-9675-870F7FB34DCF}">
      <dsp:nvSpPr>
        <dsp:cNvPr id="0" name=""/>
        <dsp:cNvSpPr/>
      </dsp:nvSpPr>
      <dsp:spPr>
        <a:xfrm>
          <a:off x="345247" y="1259598"/>
          <a:ext cx="3107231" cy="19730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OPQRST Mnemonic</a:t>
          </a:r>
        </a:p>
      </dsp:txBody>
      <dsp:txXfrm>
        <a:off x="403037" y="1317388"/>
        <a:ext cx="2991651" cy="1857511"/>
      </dsp:txXfrm>
    </dsp:sp>
    <dsp:sp modelId="{5630F3BE-5D5D-7541-ABB3-B4A620671CC1}">
      <dsp:nvSpPr>
        <dsp:cNvPr id="0" name=""/>
        <dsp:cNvSpPr/>
      </dsp:nvSpPr>
      <dsp:spPr>
        <a:xfrm>
          <a:off x="3797726" y="931612"/>
          <a:ext cx="3107231" cy="19730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E7ADF2-328D-E846-B147-638F5E546A92}">
      <dsp:nvSpPr>
        <dsp:cNvPr id="0" name=""/>
        <dsp:cNvSpPr/>
      </dsp:nvSpPr>
      <dsp:spPr>
        <a:xfrm>
          <a:off x="4142974" y="1259598"/>
          <a:ext cx="3107231" cy="19730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Symptom severity and change over time; impact on function</a:t>
          </a:r>
        </a:p>
      </dsp:txBody>
      <dsp:txXfrm>
        <a:off x="4200764" y="1317388"/>
        <a:ext cx="2991651" cy="1857511"/>
      </dsp:txXfrm>
    </dsp:sp>
    <dsp:sp modelId="{B53F1463-F616-2E41-8D01-B4EE72D993F6}">
      <dsp:nvSpPr>
        <dsp:cNvPr id="0" name=""/>
        <dsp:cNvSpPr/>
      </dsp:nvSpPr>
      <dsp:spPr>
        <a:xfrm>
          <a:off x="7595453" y="931612"/>
          <a:ext cx="3107231" cy="19730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EB0569-C0A5-6A42-AD91-2F47CDBC5B4D}">
      <dsp:nvSpPr>
        <dsp:cNvPr id="0" name=""/>
        <dsp:cNvSpPr/>
      </dsp:nvSpPr>
      <dsp:spPr>
        <a:xfrm>
          <a:off x="7940701" y="1259598"/>
          <a:ext cx="3107231" cy="19730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Validated tools i.e. Edmonton Symptom Assessment Scale (ESAS)</a:t>
          </a:r>
        </a:p>
      </dsp:txBody>
      <dsp:txXfrm>
        <a:off x="7998491" y="1317388"/>
        <a:ext cx="2991651" cy="1857511"/>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89251-C293-814E-8293-FC1B4865461A}" type="datetimeFigureOut">
              <a:rPr lang="en-US" smtClean="0"/>
              <a:t>4/18/22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639942-5C08-A24F-A725-39226FEB8FEB}" type="slidenum">
              <a:rPr lang="en-US" smtClean="0"/>
              <a:t>‹#›</a:t>
            </a:fld>
            <a:endParaRPr lang="en-US"/>
          </a:p>
        </p:txBody>
      </p:sp>
    </p:spTree>
    <p:extLst>
      <p:ext uri="{BB962C8B-B14F-4D97-AF65-F5344CB8AC3E}">
        <p14:creationId xmlns:p14="http://schemas.microsoft.com/office/powerpoint/2010/main" val="269970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SLIDES 1-2: 2 MINUTES</a:t>
            </a:r>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2615080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for “easier to stay ahead…”: Once you are nauseous there is often no turning back.  Best to try to prevent it with multifactorial approach and when needed, scheduled anti-emetics</a:t>
            </a:r>
          </a:p>
          <a:p>
            <a:r>
              <a:rPr lang="en-US" dirty="0"/>
              <a:t>Example for ”its often about the way the medication is used..”: For patients with normal renal function, 2700 mg per day is typical effective dose of gabapentin for neuropathic pain treatment but patients/clinicians will stop trial of med at much lower doses claiming “it didn’t work” at 300 </a:t>
            </a:r>
            <a:r>
              <a:rPr lang="en-US" dirty="0" err="1"/>
              <a:t>qhs</a:t>
            </a:r>
            <a:r>
              <a:rPr lang="en-US" dirty="0"/>
              <a:t>, or even lower.</a:t>
            </a:r>
          </a:p>
          <a:p>
            <a:r>
              <a:rPr lang="en-US" dirty="0"/>
              <a:t>Example for ”setting expectations”: if first suggestion doesn’t work, there will be follow-up and we can try other things</a:t>
            </a:r>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10</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2835145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indent="0">
              <a:buFontTx/>
              <a:buNone/>
            </a:pPr>
            <a:r>
              <a:rPr lang="en-US" dirty="0"/>
              <a:t>EXERCISE: 25 MINUTES</a:t>
            </a:r>
          </a:p>
          <a:p>
            <a:pPr marL="114300" indent="-114300"/>
            <a:r>
              <a:rPr lang="en-US" dirty="0"/>
              <a:t>Depending on the learner make-up of your group (i.e. disciplines), you can set the stage for this session with one of the cases below or brainstorm another one that best fits the specialty/interest of the group:  </a:t>
            </a:r>
          </a:p>
          <a:p>
            <a:pPr marL="285750" lvl="1" indent="-114300"/>
            <a:r>
              <a:rPr lang="en-US" sz="2300" dirty="0"/>
              <a:t>78 </a:t>
            </a:r>
            <a:r>
              <a:rPr lang="en-US" sz="2300" dirty="0" err="1"/>
              <a:t>yo</a:t>
            </a:r>
            <a:r>
              <a:rPr lang="en-US" sz="2300" dirty="0"/>
              <a:t> man with NHYA Class 3 Congestive Heart Failure reporting dyspnea with walking as well as nausea, and fatigue.</a:t>
            </a:r>
          </a:p>
          <a:p>
            <a:pPr marL="285750" lvl="1" indent="-114300"/>
            <a:r>
              <a:rPr lang="en-US" sz="1100" dirty="0"/>
              <a:t>50 </a:t>
            </a:r>
            <a:r>
              <a:rPr lang="en-US" sz="1100" dirty="0" err="1"/>
              <a:t>yo</a:t>
            </a:r>
            <a:r>
              <a:rPr lang="en-US" sz="1100" dirty="0"/>
              <a:t> woman with advanced ALS c/b feeding dependence with PEG reporting worsening dyspnea, nausea, and fatigue</a:t>
            </a:r>
          </a:p>
          <a:p>
            <a:pPr marL="285750" lvl="1" indent="-114300"/>
            <a:r>
              <a:rPr lang="en-US" sz="1100" dirty="0"/>
              <a:t>65 </a:t>
            </a:r>
            <a:r>
              <a:rPr lang="en-US" sz="1100" dirty="0" err="1"/>
              <a:t>yo</a:t>
            </a:r>
            <a:r>
              <a:rPr lang="en-US" sz="1100" dirty="0"/>
              <a:t> man with metastatic colon cancer to lungs and liver reporting dyspnea, nausea, and fatigue.</a:t>
            </a:r>
          </a:p>
          <a:p>
            <a:pPr marL="285750" lvl="1" indent="-114300"/>
            <a:endParaRPr lang="en-US" sz="2300" dirty="0"/>
          </a:p>
          <a:p>
            <a:r>
              <a:rPr lang="en-US" dirty="0"/>
              <a:t>Handout out a copy of “Blank Symptom Assessment/Management Handout” to each learner. </a:t>
            </a:r>
          </a:p>
          <a:p>
            <a:r>
              <a:rPr lang="en-US" dirty="0"/>
              <a:t>Have learners break into groups of 3-4 and complete Symptom worksheet for the case. You can encourage them to look up the symptom they are working on at the </a:t>
            </a:r>
            <a:r>
              <a:rPr lang="en-US" dirty="0" err="1"/>
              <a:t>mypcnow</a:t>
            </a:r>
            <a:r>
              <a:rPr lang="en-US" dirty="0"/>
              <a:t> website if they get stuck or want more information to help fill out their chart.  Allow 10 min for this small group breakout.</a:t>
            </a:r>
          </a:p>
          <a:p>
            <a:endParaRPr lang="en-US" dirty="0"/>
          </a:p>
          <a:p>
            <a:r>
              <a:rPr lang="en-US" dirty="0"/>
              <a:t>Come back together as a large group for 15 minutes.  Depending on size of large group, ask each small group to report out on 1-2 categories (i.e. dyspnea assessment AND management).</a:t>
            </a:r>
          </a:p>
          <a:p>
            <a:r>
              <a:rPr lang="en-US" dirty="0"/>
              <a:t>You can refer to the included facilitator key (see document entitled ”Complete Symptom Assessment/Management Handout”) for teaching points.</a:t>
            </a:r>
          </a:p>
          <a:p>
            <a:r>
              <a:rPr lang="en-US" dirty="0"/>
              <a:t>If time remains during this session you can ask the group for questions about patients for whom they are currently struggling to manage symptoms.</a:t>
            </a:r>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11</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778660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a:t>5 MINUTES</a:t>
            </a:r>
          </a:p>
          <a:p>
            <a:pPr marL="0" indent="0">
              <a:buNone/>
            </a:pPr>
            <a:endParaRPr lang="en-US" dirty="0"/>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t>Depending</a:t>
            </a:r>
            <a:r>
              <a:rPr lang="en-US" baseline="0" dirty="0"/>
              <a:t> on amount of time available, have a few learners share their responses OR go around in a circle and ask everyone to share</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baseline="0" dirty="0"/>
              <a:t>what they are taking away from the module today.</a:t>
            </a:r>
          </a:p>
          <a:p>
            <a:pPr marL="0" indent="0">
              <a:buNone/>
            </a:pPr>
            <a:endParaRPr lang="en-US" baseline="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12</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263964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t>Take a few minutes for questions/concerns/observations</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13</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53710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587" lvl="0" indent="0">
              <a:buFontTx/>
              <a:buNone/>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2078382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MINUTES</a:t>
            </a:r>
          </a:p>
          <a:p>
            <a:endParaRPr lang="en-US" baseline="0" dirty="0"/>
          </a:p>
          <a:p>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3</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936553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800"/>
              </a:spcBef>
              <a:spcAft>
                <a:spcPts val="0"/>
              </a:spcAft>
              <a:buClr>
                <a:srgbClr val="178CCB"/>
              </a:buClr>
              <a:buSzTx/>
              <a:buFontTx/>
              <a:buNone/>
              <a:tabLst/>
              <a:defRPr/>
            </a:pPr>
            <a:r>
              <a:rPr lang="en-US" dirty="0"/>
              <a:t>SLIDES 4-10: 18 MINUTES</a:t>
            </a:r>
          </a:p>
          <a:p>
            <a:pPr marL="114300" indent="-114300"/>
            <a:r>
              <a:rPr lang="en-US" dirty="0"/>
              <a:t>An example of whole-person assessment is for shortness of breath- not only what is causing shortness of breath, but patients fears and reactions to it, social supports, living situations (i.e. flights of stairs), past experiences caring for family members who “suffocated”</a:t>
            </a:r>
          </a:p>
          <a:p>
            <a:pPr marL="114300" indent="-114300"/>
            <a:r>
              <a:rPr lang="en-US" dirty="0"/>
              <a:t>Realistic goals and expectations- an example is with pain management; what is patient hoping to achieve with better pain management? (especially in terms of function); And what is realistic (we may not be able to get pain to 0/10 but hopefully can help relieve pain enough to be more functional)</a:t>
            </a:r>
          </a:p>
          <a:p>
            <a:pPr marL="0" indent="0">
              <a:buFontTx/>
              <a:buNone/>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4</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249333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800"/>
              </a:spcBef>
              <a:spcAft>
                <a:spcPts val="0"/>
              </a:spcAft>
              <a:buClr>
                <a:srgbClr val="178CCB"/>
              </a:buClr>
              <a:buSzTx/>
              <a:buFontTx/>
              <a:buNone/>
              <a:tabLst/>
              <a:defRPr/>
            </a:pPr>
            <a:r>
              <a:rPr lang="en-US" dirty="0"/>
              <a:t>This figure shows data are from representative studies of symptom prevalence among patients with serious illness.</a:t>
            </a:r>
          </a:p>
          <a:p>
            <a:pPr marL="114300" indent="-114300"/>
            <a:r>
              <a:rPr lang="en-US" dirty="0"/>
              <a:t>Ask the group to consider what they notice</a:t>
            </a:r>
          </a:p>
          <a:p>
            <a:pPr marL="114300" indent="-114300"/>
            <a:r>
              <a:rPr lang="en-US" dirty="0"/>
              <a:t>Consider highlighting:</a:t>
            </a:r>
          </a:p>
          <a:p>
            <a:pPr marL="285750" lvl="1" indent="-114300">
              <a:buFont typeface="Arial" panose="020B0604020202020204" pitchFamily="34" charset="0"/>
              <a:buChar char="•"/>
            </a:pPr>
            <a:r>
              <a:rPr lang="en-US" dirty="0"/>
              <a:t>Symptom prevalence relatively high across the board for all diseases, with the frequency of many symptoms being &gt;50%</a:t>
            </a:r>
          </a:p>
          <a:p>
            <a:pPr marL="285750" lvl="1" indent="-114300">
              <a:buFont typeface="Arial" panose="020B0604020202020204" pitchFamily="34" charset="0"/>
              <a:buChar char="•"/>
            </a:pPr>
            <a:r>
              <a:rPr lang="en-US" dirty="0"/>
              <a:t>Not surprising, pain most common for cancer patients, but also high for patients with CHF</a:t>
            </a:r>
          </a:p>
          <a:p>
            <a:pPr marL="285750" lvl="1" indent="-114300">
              <a:buFont typeface="Arial" panose="020B0604020202020204" pitchFamily="34" charset="0"/>
              <a:buChar char="•"/>
            </a:pPr>
            <a:r>
              <a:rPr lang="en-US" dirty="0"/>
              <a:t>Nearly all cancer, CHF, CKD, COPD, and AIDS patients experience fatigue</a:t>
            </a:r>
          </a:p>
          <a:p>
            <a:pPr marL="114300" indent="-114300">
              <a:buFontTx/>
              <a:buChar char="-"/>
            </a:pPr>
            <a:endParaRPr lang="en-US" dirty="0"/>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5</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2495905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indent="-114300"/>
            <a:r>
              <a:rPr lang="en-US" dirty="0"/>
              <a:t>For this slide, ask group what they find most challenging about symptom ASSESSMENT first then click to get suggestions onto slide</a:t>
            </a:r>
          </a:p>
          <a:p>
            <a:r>
              <a:rPr lang="en-US" dirty="0"/>
              <a:t>Highlight the assessment should span the bio-psycho-social-spiritual model whenever possible</a:t>
            </a:r>
          </a:p>
          <a:p>
            <a:r>
              <a:rPr lang="en-US" dirty="0"/>
              <a:t>Fear of what symptoms mean: no more chemo, disease progression, need for placement or hospitalization, “time for hospice”</a:t>
            </a:r>
          </a:p>
          <a:p>
            <a:r>
              <a:rPr lang="en-US" dirty="0"/>
              <a:t>Patient assessment may differ from clinician: Clinicians tend to rate symptoms lower than patients; caregivers tend to rate higher than patients (CITE)</a:t>
            </a:r>
          </a:p>
          <a:p>
            <a:r>
              <a:rPr lang="en-US" dirty="0"/>
              <a:t>Language and culture: word “fatigue” only found in English and French</a:t>
            </a:r>
          </a:p>
          <a:p>
            <a:r>
              <a:rPr lang="en-US" dirty="0"/>
              <a:t>Challenges with symptom assessment: i.e. communication - dementia, intubated patient, patients aren’t able to articulate symptoms; prioritization of pain above all other symptoms; multifactorial nature of symptoms</a:t>
            </a:r>
          </a:p>
          <a:p>
            <a:endParaRPr lang="en-US" dirty="0"/>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6</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181318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OPQRST: Onset, Palliating and Provoking factors, Quality, Response to previous treatments, Related factors/symptoms, Severity, and Temporality (the OPQRST historical structure for evaluating medical complaints</a:t>
            </a:r>
          </a:p>
          <a:p>
            <a:r>
              <a:rPr lang="en-US" dirty="0"/>
              <a:t>Symptom Severity: 0-10 scale OK</a:t>
            </a:r>
          </a:p>
          <a:p>
            <a:r>
              <a:rPr lang="en-US" dirty="0"/>
              <a:t>Be aware of the tools/language being used in your institution</a:t>
            </a:r>
          </a:p>
          <a:p>
            <a:endParaRPr lang="en-US" dirty="0"/>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7</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897210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Patients may present with a plethora of symptoms.  Asking which one is bothering them most may help you to prioritize how to tackle them in the time allotted.  </a:t>
            </a:r>
          </a:p>
          <a:p>
            <a:r>
              <a:rPr lang="en-US" dirty="0"/>
              <a:t>The second set of questions is focused on function.  Once you know the answers to these questions you can use them as targets to see if your symptom management plan is working (i.e. are they sleeping better? Are they now able to walk their dog? Are they less irritable? Etc.)</a:t>
            </a:r>
          </a:p>
          <a:p>
            <a:r>
              <a:rPr lang="en-US" dirty="0"/>
              <a:t>Simply asking the questions around what worries you most and what you are hoping for may be therapeutic in themselves.  Exploring patients worries and fears may help you understand any underlying meaning they associate with their symptoms and facilitate a deeper conversation.</a:t>
            </a:r>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8</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809785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C00000"/>
                </a:solidFill>
              </a:rPr>
              <a:t>Constellation of experience: For instance, a patient’s current reaction to shortness of breath is going to be influenced by their own past personal experiences with shortness of breath or other symptoms, other experiences (i.e. watching a family member “suffocate to death”, social and life stressors, support, trust from their care team, what the shortness of breath signifies </a:t>
            </a:r>
            <a:r>
              <a:rPr lang="en-US" dirty="0" err="1">
                <a:solidFill>
                  <a:srgbClr val="C00000"/>
                </a:solidFill>
              </a:rPr>
              <a:t>etc</a:t>
            </a:r>
            <a:r>
              <a:rPr lang="en-US" dirty="0">
                <a:solidFill>
                  <a:srgbClr val="C00000"/>
                </a:solidFill>
              </a:rPr>
              <a:t>…</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solidFill>
                  <a:srgbClr val="C00000"/>
                </a:solidFill>
              </a:rPr>
              <a:t>For this reason important to consider the whole person including </a:t>
            </a:r>
            <a:r>
              <a:rPr lang="en-US" sz="1200" dirty="0"/>
              <a:t>including their cultural, spiritual, social perspectives on symptoms</a:t>
            </a:r>
            <a:r>
              <a:rPr lang="en-US" dirty="0">
                <a:solidFill>
                  <a:srgbClr val="C00000"/>
                </a:solidFill>
              </a:rPr>
              <a:t>, approach symptom assessment/management with curiosity, and involve your team and other resources when able</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solidFill>
                  <a:srgbClr val="C00000"/>
                </a:solidFill>
              </a:rPr>
              <a:t>If helpful you can provide following example of how an interprofessional approach can contribute to enhanced </a:t>
            </a:r>
            <a:r>
              <a:rPr lang="en-US" dirty="0" err="1">
                <a:solidFill>
                  <a:srgbClr val="C00000"/>
                </a:solidFill>
              </a:rPr>
              <a:t>sx</a:t>
            </a:r>
            <a:r>
              <a:rPr lang="en-US" dirty="0">
                <a:solidFill>
                  <a:srgbClr val="C00000"/>
                </a:solidFill>
              </a:rPr>
              <a:t> management ---</a:t>
            </a:r>
          </a:p>
          <a:p>
            <a:pPr marL="285750" marR="0" lvl="1"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solidFill>
                  <a:srgbClr val="C00000"/>
                </a:solidFill>
              </a:rPr>
              <a:t>50 </a:t>
            </a:r>
            <a:r>
              <a:rPr lang="en-US" dirty="0" err="1">
                <a:solidFill>
                  <a:srgbClr val="C00000"/>
                </a:solidFill>
              </a:rPr>
              <a:t>yo</a:t>
            </a:r>
            <a:r>
              <a:rPr lang="en-US" dirty="0">
                <a:solidFill>
                  <a:srgbClr val="C00000"/>
                </a:solidFill>
              </a:rPr>
              <a:t> man with metastatic lung cancer who reports dyspnea due to a large pleural effusion and underlying tumor</a:t>
            </a:r>
          </a:p>
          <a:p>
            <a:pPr marL="285750" marR="0" lvl="1"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solidFill>
                  <a:srgbClr val="C00000"/>
                </a:solidFill>
              </a:rPr>
              <a:t>Medical/nursing: recommend thoracentesis, consideration of opioids and other non-medication based treatments (i.e. cool air, fan, pacing), consideration of positioning, breathing techniques, </a:t>
            </a:r>
            <a:r>
              <a:rPr lang="en-US" dirty="0" err="1">
                <a:solidFill>
                  <a:srgbClr val="C00000"/>
                </a:solidFill>
              </a:rPr>
              <a:t>anctipatory</a:t>
            </a:r>
            <a:r>
              <a:rPr lang="en-US" dirty="0">
                <a:solidFill>
                  <a:srgbClr val="C00000"/>
                </a:solidFill>
              </a:rPr>
              <a:t> guidance</a:t>
            </a:r>
          </a:p>
          <a:p>
            <a:pPr marL="285750" marR="0" lvl="1"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solidFill>
                  <a:srgbClr val="C00000"/>
                </a:solidFill>
              </a:rPr>
              <a:t>Social work: ensuring adequate care structure to maximize function and safety given dyspnea; exploring fears related to dyspnea and past experiences, relaxation and mindfulness</a:t>
            </a:r>
          </a:p>
          <a:p>
            <a:pPr marL="285750" marR="0" lvl="1"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solidFill>
                  <a:srgbClr val="C00000"/>
                </a:solidFill>
              </a:rPr>
              <a:t>Spiritual: exploring patient beliefs around suffering (i.e. avoiding morphine as it is necessary to suffer to go to Afterlife)</a:t>
            </a:r>
          </a:p>
          <a:p>
            <a:endParaRPr lang="en-US" dirty="0">
              <a:solidFill>
                <a:srgbClr val="C00000"/>
              </a:solidFill>
            </a:endParaRPr>
          </a:p>
          <a:p>
            <a:endParaRPr lang="en-US" dirty="0"/>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9</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41049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Symptom Management.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120459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Symptom Management.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2140928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Symptom Management.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3852518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Slide">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r>
              <a:rPr lang="en-US"/>
              <a:t>Symptom Management.  Property of UC Regents, B. Calton, B. Sumser, N. Saks, T. Reid, N. Shepard-Lopez</a:t>
            </a:r>
            <a:endParaRPr lang="en-US" dirty="0"/>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11" name="Title 15"/>
          <p:cNvSpPr>
            <a:spLocks noGrp="1"/>
          </p:cNvSpPr>
          <p:nvPr>
            <p:ph type="title" hasCustomPrompt="1"/>
          </p:nvPr>
        </p:nvSpPr>
        <p:spPr>
          <a:xfrm>
            <a:off x="604780" y="425003"/>
            <a:ext cx="10898107" cy="611449"/>
          </a:xfrm>
        </p:spPr>
        <p:txBody>
          <a:bodyPr anchor="b">
            <a:noAutofit/>
          </a:bodyPr>
          <a:lstStyle>
            <a:lvl1pPr>
              <a:defRPr sz="3600">
                <a:latin typeface="+mj-lt"/>
              </a:defRPr>
            </a:lvl1pPr>
          </a:lstStyle>
          <a:p>
            <a:r>
              <a:rPr lang="en-US" dirty="0"/>
              <a:t>Slide Title Here</a:t>
            </a:r>
          </a:p>
        </p:txBody>
      </p:sp>
      <p:sp>
        <p:nvSpPr>
          <p:cNvPr id="12" name="Text Placeholder 3"/>
          <p:cNvSpPr>
            <a:spLocks noGrp="1"/>
          </p:cNvSpPr>
          <p:nvPr>
            <p:ph type="body" sz="quarter" idx="15" hasCustomPrompt="1"/>
          </p:nvPr>
        </p:nvSpPr>
        <p:spPr>
          <a:xfrm>
            <a:off x="609603" y="927657"/>
            <a:ext cx="10893285" cy="44652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3" indent="0">
              <a:lnSpc>
                <a:spcPct val="100000"/>
              </a:lnSpc>
              <a:buNone/>
              <a:defRPr i="1">
                <a:latin typeface="+mn-lt"/>
              </a:defRPr>
            </a:lvl5pPr>
          </a:lstStyle>
          <a:p>
            <a:pPr lvl="0"/>
            <a:r>
              <a:rPr lang="en-US" dirty="0"/>
              <a:t>Optional Subhead here</a:t>
            </a:r>
          </a:p>
        </p:txBody>
      </p:sp>
      <p:sp>
        <p:nvSpPr>
          <p:cNvPr id="15" name="Text Placeholder 3"/>
          <p:cNvSpPr>
            <a:spLocks noGrp="1"/>
          </p:cNvSpPr>
          <p:nvPr>
            <p:ph idx="1"/>
          </p:nvPr>
        </p:nvSpPr>
        <p:spPr>
          <a:xfrm>
            <a:off x="612915" y="1868558"/>
            <a:ext cx="10850220" cy="390939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0895015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Symptom Management.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966075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Symptom Management.  Property of UC Regents, B. Calton, B. Sumser, N. Saks, T. Reid, N. Shepard-Lopez</a:t>
            </a:r>
          </a:p>
        </p:txBody>
      </p:sp>
      <p:sp>
        <p:nvSpPr>
          <p:cNvPr id="6" name="Slide Number Placeholder 5"/>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3321804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Symptom Management.  Property of UC Regents, B. Calton, B. Sumser, N. Saks, T. Reid, N. Shepard-Lopez</a:t>
            </a:r>
          </a:p>
        </p:txBody>
      </p:sp>
      <p:sp>
        <p:nvSpPr>
          <p:cNvPr id="7" name="Slide Number Placeholder 6"/>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748625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Symptom Management.  Property of UC Regents, B. Calton, B. Sumser, N. Saks, T. Reid, N. Shepard-Lopez</a:t>
            </a:r>
          </a:p>
        </p:txBody>
      </p:sp>
      <p:sp>
        <p:nvSpPr>
          <p:cNvPr id="9" name="Slide Number Placeholder 8"/>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264111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Symptom Management.  Property of UC Regents, B. Calton, B. Sumser, N. Saks, T. Reid, N. Shepard-Lopez</a:t>
            </a:r>
          </a:p>
        </p:txBody>
      </p:sp>
      <p:sp>
        <p:nvSpPr>
          <p:cNvPr id="5" name="Slide Number Placeholder 4"/>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145340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Symptom Management.  Property of UC Regents, B. Calton, B. Sumser, N. Saks, T. Reid, N. Shepard-Lopez</a:t>
            </a:r>
          </a:p>
        </p:txBody>
      </p:sp>
      <p:sp>
        <p:nvSpPr>
          <p:cNvPr id="4" name="Slide Number Placeholder 3"/>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199387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Symptom Management.  Property of UC Regents, B. Calton, B. Sumser, N. Saks, T. Reid, N. Shepard-Lopez</a:t>
            </a:r>
          </a:p>
        </p:txBody>
      </p:sp>
      <p:sp>
        <p:nvSpPr>
          <p:cNvPr id="7" name="Slide Number Placeholder 6"/>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253317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Symptom Management.  Property of UC Regents, B. Calton, B. Sumser, N. Saks, T. Reid, N. Shepard-Lopez</a:t>
            </a:r>
          </a:p>
        </p:txBody>
      </p:sp>
      <p:sp>
        <p:nvSpPr>
          <p:cNvPr id="7" name="Slide Number Placeholder 6"/>
          <p:cNvSpPr>
            <a:spLocks noGrp="1"/>
          </p:cNvSpPr>
          <p:nvPr>
            <p:ph type="sldNum" sz="quarter" idx="12"/>
          </p:nvPr>
        </p:nvSpPr>
        <p:spPr/>
        <p:txBody>
          <a:bodyPr/>
          <a:lstStyle/>
          <a:p>
            <a:fld id="{E336767F-FF58-F74E-8990-33BE71820098}" type="slidenum">
              <a:rPr lang="en-US" smtClean="0"/>
              <a:t>‹#›</a:t>
            </a:fld>
            <a:endParaRPr lang="en-US"/>
          </a:p>
        </p:txBody>
      </p:sp>
    </p:spTree>
    <p:extLst>
      <p:ext uri="{BB962C8B-B14F-4D97-AF65-F5344CB8AC3E}">
        <p14:creationId xmlns:p14="http://schemas.microsoft.com/office/powerpoint/2010/main" val="423314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Symptom Management.  Property of UC Regents, B. Calton, B. Sumser, N. Saks, T. Reid, N. Shepard-Lopez</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6767F-FF58-F74E-8990-33BE71820098}" type="slidenum">
              <a:rPr lang="en-US" smtClean="0"/>
              <a:t>‹#›</a:t>
            </a:fld>
            <a:endParaRPr lang="en-US"/>
          </a:p>
        </p:txBody>
      </p:sp>
    </p:spTree>
    <p:extLst>
      <p:ext uri="{BB962C8B-B14F-4D97-AF65-F5344CB8AC3E}">
        <p14:creationId xmlns:p14="http://schemas.microsoft.com/office/powerpoint/2010/main" val="82984530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hyperlink" Target="https://pixabay.com/en/stickman-stick-figure-man-blue-2557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comments" Target="../comments/comment1.xml"/><Relationship Id="rId5" Type="http://schemas.openxmlformats.org/officeDocument/2006/relationships/hyperlink" Target="https://creativecommons.org/licenses/by/3.0/" TargetMode="External"/><Relationship Id="rId4" Type="http://schemas.openxmlformats.org/officeDocument/2006/relationships/hyperlink" Target="https://ashleytan.wordpress.com/tag/keynot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randomreviewsph.wordpress.com/2013/01/05/adieu-doomsday-bonjour-terrible-two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wallpaperflare.com/balloons-clouds-word-clouds-abstract-dialogue-discussion-wallpaper-afmdc"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3" name="Freeform: Shape 22">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le 3"/>
          <p:cNvSpPr>
            <a:spLocks noGrp="1"/>
          </p:cNvSpPr>
          <p:nvPr>
            <p:ph type="title"/>
          </p:nvPr>
        </p:nvSpPr>
        <p:spPr>
          <a:xfrm>
            <a:off x="3145623" y="2515383"/>
            <a:ext cx="5782716" cy="2150719"/>
          </a:xfrm>
          <a:noFill/>
        </p:spPr>
        <p:txBody>
          <a:bodyPr vert="horz" lIns="91440" tIns="45720" rIns="91440" bIns="45720" rtlCol="0" anchor="ctr">
            <a:normAutofit/>
          </a:bodyPr>
          <a:lstStyle/>
          <a:p>
            <a:pPr algn="ctr"/>
            <a:r>
              <a:rPr lang="en-US" sz="3300" b="1" kern="1200" dirty="0">
                <a:solidFill>
                  <a:srgbClr val="080808"/>
                </a:solidFill>
                <a:latin typeface="+mj-lt"/>
                <a:ea typeface="+mj-ea"/>
                <a:cs typeface="+mj-cs"/>
              </a:rPr>
              <a:t>Primary Palliative Care Education</a:t>
            </a:r>
            <a:br>
              <a:rPr lang="en-US" sz="3300" b="1" i="1" kern="1200" dirty="0">
                <a:solidFill>
                  <a:srgbClr val="080808"/>
                </a:solidFill>
                <a:latin typeface="+mj-lt"/>
                <a:ea typeface="+mj-ea"/>
                <a:cs typeface="+mj-cs"/>
              </a:rPr>
            </a:br>
            <a:br>
              <a:rPr lang="en-US" sz="3300" b="1" kern="1200" dirty="0">
                <a:solidFill>
                  <a:srgbClr val="080808"/>
                </a:solidFill>
                <a:latin typeface="+mj-lt"/>
                <a:ea typeface="+mj-ea"/>
                <a:cs typeface="+mj-cs"/>
              </a:rPr>
            </a:br>
            <a:r>
              <a:rPr lang="en-US" sz="3300" i="1" kern="1200" dirty="0">
                <a:solidFill>
                  <a:srgbClr val="080808"/>
                </a:solidFill>
                <a:latin typeface="+mj-lt"/>
                <a:ea typeface="+mj-ea"/>
                <a:cs typeface="+mj-cs"/>
              </a:rPr>
              <a:t>   Sympto</a:t>
            </a:r>
            <a:r>
              <a:rPr lang="en-US" sz="3300" i="1" dirty="0">
                <a:solidFill>
                  <a:srgbClr val="080808"/>
                </a:solidFill>
              </a:rPr>
              <a:t>m Management</a:t>
            </a:r>
            <a:br>
              <a:rPr lang="en-US" sz="3300" kern="1200" dirty="0">
                <a:solidFill>
                  <a:srgbClr val="080808"/>
                </a:solidFill>
                <a:latin typeface="+mj-lt"/>
                <a:ea typeface="+mj-ea"/>
                <a:cs typeface="+mj-cs"/>
              </a:rPr>
            </a:br>
            <a:endParaRPr lang="en-US" sz="3300" kern="1200" dirty="0">
              <a:solidFill>
                <a:srgbClr val="080808"/>
              </a:solidFill>
              <a:latin typeface="+mj-lt"/>
              <a:ea typeface="+mj-ea"/>
              <a:cs typeface="+mj-cs"/>
            </a:endParaRPr>
          </a:p>
        </p:txBody>
      </p:sp>
      <p:sp>
        <p:nvSpPr>
          <p:cNvPr id="27" name="Freeform: Shape 26">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lide Number Placeholder 2">
            <a:extLst>
              <a:ext uri="{FF2B5EF4-FFF2-40B4-BE49-F238E27FC236}">
                <a16:creationId xmlns:a16="http://schemas.microsoft.com/office/drawing/2014/main" id="{997EE09E-650B-B348-82C7-E1BE85047111}"/>
              </a:ext>
            </a:extLst>
          </p:cNvPr>
          <p:cNvSpPr>
            <a:spLocks noGrp="1"/>
          </p:cNvSpPr>
          <p:nvPr>
            <p:ph type="sldNum" sz="quarter" idx="12"/>
          </p:nvPr>
        </p:nvSpPr>
        <p:spPr/>
        <p:txBody>
          <a:bodyPr/>
          <a:lstStyle/>
          <a:p>
            <a:fld id="{E336767F-FF58-F74E-8990-33BE71820098}" type="slidenum">
              <a:rPr lang="en-US" smtClean="0"/>
              <a:t>1</a:t>
            </a:fld>
            <a:endParaRPr lang="en-US"/>
          </a:p>
        </p:txBody>
      </p:sp>
      <p:sp>
        <p:nvSpPr>
          <p:cNvPr id="2" name="Footer Placeholder 1">
            <a:extLst>
              <a:ext uri="{FF2B5EF4-FFF2-40B4-BE49-F238E27FC236}">
                <a16:creationId xmlns:a16="http://schemas.microsoft.com/office/drawing/2014/main" id="{D478B65C-211E-A344-A77E-B74D03778A46}"/>
              </a:ext>
            </a:extLst>
          </p:cNvPr>
          <p:cNvSpPr>
            <a:spLocks noGrp="1"/>
          </p:cNvSpPr>
          <p:nvPr>
            <p:ph type="ftr" sz="quarter" idx="11"/>
          </p:nvPr>
        </p:nvSpPr>
        <p:spPr/>
        <p:txBody>
          <a:bodyPr/>
          <a:lstStyle/>
          <a:p>
            <a:r>
              <a:rPr lang="en-US" dirty="0"/>
              <a:t>Symptom Management.  Property of UC Regents, B. </a:t>
            </a:r>
            <a:r>
              <a:rPr lang="en-US" dirty="0" err="1"/>
              <a:t>Calton</a:t>
            </a:r>
            <a:r>
              <a:rPr lang="en-US" dirty="0"/>
              <a:t>, B. </a:t>
            </a:r>
            <a:r>
              <a:rPr lang="en-US" dirty="0" err="1"/>
              <a:t>Sumser</a:t>
            </a:r>
            <a:r>
              <a:rPr lang="en-US" dirty="0"/>
              <a:t>, N. Saks, T. Reid, N. Shepard-Lopez</a:t>
            </a:r>
          </a:p>
        </p:txBody>
      </p:sp>
    </p:spTree>
    <p:extLst>
      <p:ext uri="{BB962C8B-B14F-4D97-AF65-F5344CB8AC3E}">
        <p14:creationId xmlns:p14="http://schemas.microsoft.com/office/powerpoint/2010/main" val="383610680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6057D-E966-5442-B29F-9E369D108CB0}"/>
              </a:ext>
            </a:extLst>
          </p:cNvPr>
          <p:cNvSpPr>
            <a:spLocks noGrp="1"/>
          </p:cNvSpPr>
          <p:nvPr>
            <p:ph type="title"/>
          </p:nvPr>
        </p:nvSpPr>
        <p:spPr>
          <a:xfrm>
            <a:off x="551543" y="538783"/>
            <a:ext cx="8173580" cy="974820"/>
          </a:xfrm>
        </p:spPr>
        <p:txBody>
          <a:bodyPr/>
          <a:lstStyle/>
          <a:p>
            <a:pPr algn="ctr"/>
            <a:r>
              <a:rPr lang="en-US" sz="3600" b="1" dirty="0"/>
              <a:t>Symptom Management Tips (continued)</a:t>
            </a:r>
          </a:p>
        </p:txBody>
      </p:sp>
      <p:sp>
        <p:nvSpPr>
          <p:cNvPr id="3" name="Content Placeholder 2">
            <a:extLst>
              <a:ext uri="{FF2B5EF4-FFF2-40B4-BE49-F238E27FC236}">
                <a16:creationId xmlns:a16="http://schemas.microsoft.com/office/drawing/2014/main" id="{6C04E238-C232-5D44-AAB1-61062C02A0EA}"/>
              </a:ext>
            </a:extLst>
          </p:cNvPr>
          <p:cNvSpPr>
            <a:spLocks noGrp="1"/>
          </p:cNvSpPr>
          <p:nvPr>
            <p:ph idx="1"/>
          </p:nvPr>
        </p:nvSpPr>
        <p:spPr>
          <a:xfrm>
            <a:off x="653144" y="2025584"/>
            <a:ext cx="10482942" cy="4293633"/>
          </a:xfrm>
        </p:spPr>
        <p:txBody>
          <a:bodyPr/>
          <a:lstStyle/>
          <a:p>
            <a:pPr>
              <a:buClr>
                <a:schemeClr val="tx1"/>
              </a:buClr>
              <a:buSzPct val="50000"/>
              <a:buFont typeface="Wingdings" pitchFamily="2" charset="2"/>
              <a:buChar char="§"/>
            </a:pPr>
            <a:r>
              <a:rPr lang="en-US" dirty="0"/>
              <a:t>“Easier to stay ahead of [symptom] than catch up”</a:t>
            </a:r>
            <a:endParaRPr lang="en-US" sz="1400" dirty="0"/>
          </a:p>
          <a:p>
            <a:pPr>
              <a:buClr>
                <a:schemeClr val="tx1"/>
              </a:buClr>
              <a:buSzPct val="50000"/>
              <a:buFont typeface="Wingdings" pitchFamily="2" charset="2"/>
              <a:buChar char="§"/>
            </a:pPr>
            <a:r>
              <a:rPr lang="en-US" dirty="0"/>
              <a:t>It’s often about the way the medication is used, not the medication you choose</a:t>
            </a:r>
            <a:endParaRPr lang="en-US" sz="1400" dirty="0"/>
          </a:p>
          <a:p>
            <a:pPr>
              <a:buClr>
                <a:schemeClr val="tx1"/>
              </a:buClr>
              <a:buSzPct val="50000"/>
              <a:buFont typeface="Wingdings" pitchFamily="2" charset="2"/>
              <a:buChar char="§"/>
            </a:pPr>
            <a:r>
              <a:rPr lang="en-US" dirty="0"/>
              <a:t>Set expectations and follow-up/tinker frequently</a:t>
            </a:r>
          </a:p>
          <a:p>
            <a:endParaRPr lang="en-US" dirty="0"/>
          </a:p>
        </p:txBody>
      </p:sp>
      <p:sp>
        <p:nvSpPr>
          <p:cNvPr id="4" name="Footer Placeholder 3">
            <a:extLst>
              <a:ext uri="{FF2B5EF4-FFF2-40B4-BE49-F238E27FC236}">
                <a16:creationId xmlns:a16="http://schemas.microsoft.com/office/drawing/2014/main" id="{7BEB6479-A848-BE43-90DC-1A1E2F03B671}"/>
              </a:ext>
            </a:extLst>
          </p:cNvPr>
          <p:cNvSpPr>
            <a:spLocks noGrp="1"/>
          </p:cNvSpPr>
          <p:nvPr>
            <p:ph type="ftr" sz="quarter" idx="11"/>
          </p:nvPr>
        </p:nvSpPr>
        <p:spPr/>
        <p:txBody>
          <a:bodyPr/>
          <a:lstStyle/>
          <a:p>
            <a:pPr>
              <a:defRPr/>
            </a:pPr>
            <a:r>
              <a:rPr lang="en-US"/>
              <a:t>Symptom Management.  Property of UC Regents, B. Calton, B. Sumser, N. Saks, T. Reid, N. Shepard-Lopez</a:t>
            </a:r>
            <a:endParaRPr lang="en-US" dirty="0"/>
          </a:p>
        </p:txBody>
      </p:sp>
      <p:sp>
        <p:nvSpPr>
          <p:cNvPr id="5" name="Slide Number Placeholder 4">
            <a:extLst>
              <a:ext uri="{FF2B5EF4-FFF2-40B4-BE49-F238E27FC236}">
                <a16:creationId xmlns:a16="http://schemas.microsoft.com/office/drawing/2014/main" id="{EC42592B-CC3E-A04E-ADEB-12BBF7FE6013}"/>
              </a:ext>
            </a:extLst>
          </p:cNvPr>
          <p:cNvSpPr>
            <a:spLocks noGrp="1"/>
          </p:cNvSpPr>
          <p:nvPr>
            <p:ph type="sldNum" sz="quarter" idx="12"/>
          </p:nvPr>
        </p:nvSpPr>
        <p:spPr/>
        <p:txBody>
          <a:bodyPr/>
          <a:lstStyle/>
          <a:p>
            <a:pPr>
              <a:defRPr/>
            </a:pPr>
            <a:fld id="{6E976695-1277-C142-812E-39289DCDDFDD}" type="slidenum">
              <a:rPr lang="en-US" altLang="x-none" smtClean="0"/>
              <a:pPr>
                <a:defRPr/>
              </a:pPr>
              <a:t>10</a:t>
            </a:fld>
            <a:endParaRPr lang="en-US" altLang="x-none"/>
          </a:p>
        </p:txBody>
      </p:sp>
    </p:spTree>
    <p:extLst>
      <p:ext uri="{BB962C8B-B14F-4D97-AF65-F5344CB8AC3E}">
        <p14:creationId xmlns:p14="http://schemas.microsoft.com/office/powerpoint/2010/main" val="2062478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603AFF-C08B-2A4D-B2A4-0841A33CC5C4}"/>
              </a:ext>
            </a:extLst>
          </p:cNvPr>
          <p:cNvSpPr>
            <a:spLocks noGrp="1"/>
          </p:cNvSpPr>
          <p:nvPr>
            <p:ph type="sldNum" sz="quarter" idx="13"/>
          </p:nvPr>
        </p:nvSpPr>
        <p:spPr/>
        <p:txBody>
          <a:bodyPr/>
          <a:lstStyle/>
          <a:p>
            <a:fld id="{7BCC8D0D-EAEC-449D-9161-023DFF90F2E2}" type="slidenum">
              <a:rPr lang="en-US" smtClean="0"/>
              <a:pPr/>
              <a:t>11</a:t>
            </a:fld>
            <a:endParaRPr lang="en-US" dirty="0"/>
          </a:p>
        </p:txBody>
      </p:sp>
      <p:sp>
        <p:nvSpPr>
          <p:cNvPr id="4" name="Title 3">
            <a:extLst>
              <a:ext uri="{FF2B5EF4-FFF2-40B4-BE49-F238E27FC236}">
                <a16:creationId xmlns:a16="http://schemas.microsoft.com/office/drawing/2014/main" id="{6E5C6EF5-27B8-2C40-A9EA-FC383F39A1FA}"/>
              </a:ext>
            </a:extLst>
          </p:cNvPr>
          <p:cNvSpPr>
            <a:spLocks noGrp="1"/>
          </p:cNvSpPr>
          <p:nvPr>
            <p:ph type="title"/>
          </p:nvPr>
        </p:nvSpPr>
        <p:spPr/>
        <p:txBody>
          <a:bodyPr/>
          <a:lstStyle/>
          <a:p>
            <a:r>
              <a:rPr lang="en-US" b="1" dirty="0"/>
              <a:t>Exercise: Symptom Break-Out Session</a:t>
            </a:r>
          </a:p>
        </p:txBody>
      </p:sp>
      <p:graphicFrame>
        <p:nvGraphicFramePr>
          <p:cNvPr id="8" name="Table 7">
            <a:extLst>
              <a:ext uri="{FF2B5EF4-FFF2-40B4-BE49-F238E27FC236}">
                <a16:creationId xmlns:a16="http://schemas.microsoft.com/office/drawing/2014/main" id="{D4701397-633A-6243-A0AA-72F0B4C2F646}"/>
              </a:ext>
            </a:extLst>
          </p:cNvPr>
          <p:cNvGraphicFramePr>
            <a:graphicFrameLocks noGrp="1"/>
          </p:cNvGraphicFramePr>
          <p:nvPr/>
        </p:nvGraphicFramePr>
        <p:xfrm>
          <a:off x="2239719" y="1122754"/>
          <a:ext cx="8096586" cy="4829812"/>
        </p:xfrm>
        <a:graphic>
          <a:graphicData uri="http://schemas.openxmlformats.org/drawingml/2006/table">
            <a:tbl>
              <a:tblPr firstRow="1" firstCol="1" bandRow="1">
                <a:tableStyleId>{5C22544A-7EE6-4342-B048-85BDC9FD1C3A}</a:tableStyleId>
              </a:tblPr>
              <a:tblGrid>
                <a:gridCol w="1997129">
                  <a:extLst>
                    <a:ext uri="{9D8B030D-6E8A-4147-A177-3AD203B41FA5}">
                      <a16:colId xmlns:a16="http://schemas.microsoft.com/office/drawing/2014/main" val="152873052"/>
                    </a:ext>
                  </a:extLst>
                </a:gridCol>
                <a:gridCol w="2810539">
                  <a:extLst>
                    <a:ext uri="{9D8B030D-6E8A-4147-A177-3AD203B41FA5}">
                      <a16:colId xmlns:a16="http://schemas.microsoft.com/office/drawing/2014/main" val="2437480727"/>
                    </a:ext>
                  </a:extLst>
                </a:gridCol>
                <a:gridCol w="3288918">
                  <a:extLst>
                    <a:ext uri="{9D8B030D-6E8A-4147-A177-3AD203B41FA5}">
                      <a16:colId xmlns:a16="http://schemas.microsoft.com/office/drawing/2014/main" val="3772539784"/>
                    </a:ext>
                  </a:extLst>
                </a:gridCol>
              </a:tblGrid>
              <a:tr h="431527">
                <a:tc>
                  <a:txBody>
                    <a:bodyPr/>
                    <a:lstStyle/>
                    <a:p>
                      <a:pPr marL="0" marR="0">
                        <a:spcBef>
                          <a:spcPts val="0"/>
                        </a:spcBef>
                        <a:spcAft>
                          <a:spcPts val="0"/>
                        </a:spcAft>
                      </a:pPr>
                      <a:r>
                        <a:rPr lang="en-US" sz="1800">
                          <a:effectLst/>
                        </a:rPr>
                        <a:t>Symptom</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39883" marR="39883" marT="0" marB="0"/>
                </a:tc>
                <a:tc>
                  <a:txBody>
                    <a:bodyPr/>
                    <a:lstStyle/>
                    <a:p>
                      <a:pPr marL="0" marR="0">
                        <a:spcBef>
                          <a:spcPts val="0"/>
                        </a:spcBef>
                        <a:spcAft>
                          <a:spcPts val="0"/>
                        </a:spcAft>
                      </a:pPr>
                      <a:r>
                        <a:rPr lang="en-US" sz="1800" dirty="0">
                          <a:effectLst/>
                        </a:rPr>
                        <a:t>Assessment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883" marR="39883" marT="0" marB="0"/>
                </a:tc>
                <a:tc>
                  <a:txBody>
                    <a:bodyPr/>
                    <a:lstStyle/>
                    <a:p>
                      <a:pPr marL="0" marR="0">
                        <a:spcBef>
                          <a:spcPts val="0"/>
                        </a:spcBef>
                        <a:spcAft>
                          <a:spcPts val="0"/>
                        </a:spcAft>
                      </a:pPr>
                      <a:r>
                        <a:rPr lang="en-US" sz="1800" dirty="0">
                          <a:effectLst/>
                        </a:rPr>
                        <a:t>Management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883" marR="39883" marT="0" marB="0"/>
                </a:tc>
                <a:extLst>
                  <a:ext uri="{0D108BD9-81ED-4DB2-BD59-A6C34878D82A}">
                    <a16:rowId xmlns:a16="http://schemas.microsoft.com/office/drawing/2014/main" val="4091180878"/>
                  </a:ext>
                </a:extLst>
              </a:tr>
              <a:tr h="1466095">
                <a:tc>
                  <a:txBody>
                    <a:bodyPr/>
                    <a:lstStyle/>
                    <a:p>
                      <a:pPr marL="0" marR="0">
                        <a:spcBef>
                          <a:spcPts val="0"/>
                        </a:spcBef>
                        <a:spcAft>
                          <a:spcPts val="0"/>
                        </a:spcAft>
                      </a:pPr>
                      <a:r>
                        <a:rPr lang="en-US" sz="1800">
                          <a:effectLst/>
                        </a:rPr>
                        <a:t>Dyspnea</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39883" marR="39883" marT="0" marB="0"/>
                </a:tc>
                <a:tc>
                  <a:txBody>
                    <a:bodyPr/>
                    <a:lstStyle/>
                    <a:p>
                      <a:pPr marL="0" marR="0">
                        <a:spcBef>
                          <a:spcPts val="0"/>
                        </a:spcBef>
                        <a:spcAft>
                          <a:spcPts val="0"/>
                        </a:spcAft>
                      </a:pPr>
                      <a:r>
                        <a:rPr lang="en-US" sz="700">
                          <a:effectLst/>
                        </a:rPr>
                        <a:t> </a:t>
                      </a:r>
                      <a:endParaRPr lang="en-US"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39883" marR="39883" marT="0" marB="0"/>
                </a:tc>
                <a:tc>
                  <a:txBody>
                    <a:bodyPr/>
                    <a:lstStyle/>
                    <a:p>
                      <a:pPr marL="0" marR="0">
                        <a:spcBef>
                          <a:spcPts val="0"/>
                        </a:spcBef>
                        <a:spcAft>
                          <a:spcPts val="0"/>
                        </a:spcAft>
                      </a:pPr>
                      <a:r>
                        <a:rPr lang="en-US" sz="700" dirty="0">
                          <a:effectLst/>
                        </a:rPr>
                        <a:t> </a:t>
                      </a:r>
                      <a:endParaRPr lang="en-US"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883" marR="39883" marT="0" marB="0"/>
                </a:tc>
                <a:extLst>
                  <a:ext uri="{0D108BD9-81ED-4DB2-BD59-A6C34878D82A}">
                    <a16:rowId xmlns:a16="http://schemas.microsoft.com/office/drawing/2014/main" val="3115088258"/>
                  </a:ext>
                </a:extLst>
              </a:tr>
              <a:tr h="1466095">
                <a:tc>
                  <a:txBody>
                    <a:bodyPr/>
                    <a:lstStyle/>
                    <a:p>
                      <a:pPr marL="0" marR="0">
                        <a:spcBef>
                          <a:spcPts val="0"/>
                        </a:spcBef>
                        <a:spcAft>
                          <a:spcPts val="0"/>
                        </a:spcAft>
                      </a:pPr>
                      <a:r>
                        <a:rPr lang="en-US" sz="1800">
                          <a:effectLst/>
                        </a:rPr>
                        <a:t>Fatigue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39883" marR="39883" marT="0" marB="0"/>
                </a:tc>
                <a:tc>
                  <a:txBody>
                    <a:bodyPr/>
                    <a:lstStyle/>
                    <a:p>
                      <a:pPr marL="0" marR="0">
                        <a:spcBef>
                          <a:spcPts val="0"/>
                        </a:spcBef>
                        <a:spcAft>
                          <a:spcPts val="0"/>
                        </a:spcAft>
                      </a:pPr>
                      <a:r>
                        <a:rPr lang="en-US" sz="700">
                          <a:effectLst/>
                        </a:rPr>
                        <a:t> </a:t>
                      </a:r>
                      <a:endParaRPr lang="en-US"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39883" marR="39883" marT="0" marB="0"/>
                </a:tc>
                <a:tc>
                  <a:txBody>
                    <a:bodyPr/>
                    <a:lstStyle/>
                    <a:p>
                      <a:pPr marL="0" marR="0">
                        <a:spcBef>
                          <a:spcPts val="0"/>
                        </a:spcBef>
                        <a:spcAft>
                          <a:spcPts val="0"/>
                        </a:spcAft>
                      </a:pPr>
                      <a:r>
                        <a:rPr lang="en-US" sz="700">
                          <a:effectLst/>
                        </a:rPr>
                        <a:t> </a:t>
                      </a:r>
                      <a:endParaRPr lang="en-US"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39883" marR="39883" marT="0" marB="0"/>
                </a:tc>
                <a:extLst>
                  <a:ext uri="{0D108BD9-81ED-4DB2-BD59-A6C34878D82A}">
                    <a16:rowId xmlns:a16="http://schemas.microsoft.com/office/drawing/2014/main" val="983359986"/>
                  </a:ext>
                </a:extLst>
              </a:tr>
              <a:tr h="1466095">
                <a:tc>
                  <a:txBody>
                    <a:bodyPr/>
                    <a:lstStyle/>
                    <a:p>
                      <a:pPr marL="0" marR="0">
                        <a:spcBef>
                          <a:spcPts val="0"/>
                        </a:spcBef>
                        <a:spcAft>
                          <a:spcPts val="0"/>
                        </a:spcAft>
                      </a:pPr>
                      <a:r>
                        <a:rPr lang="en-US" sz="1800" dirty="0">
                          <a:effectLst/>
                        </a:rPr>
                        <a:t>Nausea/</a:t>
                      </a:r>
                    </a:p>
                    <a:p>
                      <a:pPr marL="0" marR="0">
                        <a:spcBef>
                          <a:spcPts val="0"/>
                        </a:spcBef>
                        <a:spcAft>
                          <a:spcPts val="0"/>
                        </a:spcAft>
                      </a:pPr>
                      <a:r>
                        <a:rPr lang="en-US" sz="1800" dirty="0">
                          <a:effectLst/>
                        </a:rPr>
                        <a:t>Vomiting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883" marR="39883" marT="0" marB="0"/>
                </a:tc>
                <a:tc>
                  <a:txBody>
                    <a:bodyPr/>
                    <a:lstStyle/>
                    <a:p>
                      <a:pPr marL="0" marR="0">
                        <a:spcBef>
                          <a:spcPts val="0"/>
                        </a:spcBef>
                        <a:spcAft>
                          <a:spcPts val="0"/>
                        </a:spcAft>
                      </a:pPr>
                      <a:r>
                        <a:rPr lang="en-US" sz="700">
                          <a:effectLst/>
                        </a:rPr>
                        <a:t> </a:t>
                      </a:r>
                      <a:endParaRPr lang="en-US"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39883" marR="39883" marT="0" marB="0"/>
                </a:tc>
                <a:tc>
                  <a:txBody>
                    <a:bodyPr/>
                    <a:lstStyle/>
                    <a:p>
                      <a:pPr marL="0" marR="0">
                        <a:spcBef>
                          <a:spcPts val="0"/>
                        </a:spcBef>
                        <a:spcAft>
                          <a:spcPts val="0"/>
                        </a:spcAft>
                      </a:pPr>
                      <a:r>
                        <a:rPr lang="en-US" sz="700" dirty="0">
                          <a:effectLst/>
                        </a:rPr>
                        <a:t> </a:t>
                      </a:r>
                      <a:endParaRPr lang="en-US"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883" marR="39883" marT="0" marB="0"/>
                </a:tc>
                <a:extLst>
                  <a:ext uri="{0D108BD9-81ED-4DB2-BD59-A6C34878D82A}">
                    <a16:rowId xmlns:a16="http://schemas.microsoft.com/office/drawing/2014/main" val="3433481373"/>
                  </a:ext>
                </a:extLst>
              </a:tr>
            </a:tbl>
          </a:graphicData>
        </a:graphic>
      </p:graphicFrame>
      <p:pic>
        <p:nvPicPr>
          <p:cNvPr id="7" name="Picture 6" descr="A picture containing vector graphics, blur, light&#10;&#10;Description automatically generated">
            <a:extLst>
              <a:ext uri="{FF2B5EF4-FFF2-40B4-BE49-F238E27FC236}">
                <a16:creationId xmlns:a16="http://schemas.microsoft.com/office/drawing/2014/main" id="{8CE5F022-4025-C944-80A0-3014275965AF}"/>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04780" y="1262990"/>
            <a:ext cx="1169307" cy="1319594"/>
          </a:xfrm>
          <a:prstGeom prst="rect">
            <a:avLst/>
          </a:prstGeom>
        </p:spPr>
      </p:pic>
      <p:sp>
        <p:nvSpPr>
          <p:cNvPr id="6" name="Footer Placeholder 5">
            <a:extLst>
              <a:ext uri="{FF2B5EF4-FFF2-40B4-BE49-F238E27FC236}">
                <a16:creationId xmlns:a16="http://schemas.microsoft.com/office/drawing/2014/main" id="{EF66E3E2-53F6-3A4B-9949-E08E522D29D3}"/>
              </a:ext>
            </a:extLst>
          </p:cNvPr>
          <p:cNvSpPr>
            <a:spLocks noGrp="1"/>
          </p:cNvSpPr>
          <p:nvPr>
            <p:ph type="ftr" sz="quarter" idx="12"/>
          </p:nvPr>
        </p:nvSpPr>
        <p:spPr/>
        <p:txBody>
          <a:bodyPr/>
          <a:lstStyle/>
          <a:p>
            <a:r>
              <a:rPr lang="en-US"/>
              <a:t>Symptom Management.  Property of UC Regents, B. Calton, B. Sumser, N. Saks, T. Reid, N. Shepard-Lopez</a:t>
            </a:r>
            <a:endParaRPr lang="en-US" dirty="0"/>
          </a:p>
        </p:txBody>
      </p:sp>
    </p:spTree>
    <p:extLst>
      <p:ext uri="{BB962C8B-B14F-4D97-AF65-F5344CB8AC3E}">
        <p14:creationId xmlns:p14="http://schemas.microsoft.com/office/powerpoint/2010/main" val="51543947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000250" y="363538"/>
            <a:ext cx="8229600" cy="868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defTabSz="457200" eaLnBrk="0" hangingPunct="0">
              <a:spcBef>
                <a:spcPct val="20000"/>
              </a:spcBef>
              <a:buFont typeface="Arial" pitchFamily="34" charset="0"/>
              <a:buChar char="•"/>
              <a:defRPr sz="3200">
                <a:solidFill>
                  <a:schemeClr val="tx1"/>
                </a:solidFill>
                <a:latin typeface="Arial" pitchFamily="34" charset="0"/>
                <a:ea typeface="MS PGothic" pitchFamily="34" charset="-128"/>
                <a:cs typeface="Arial" pitchFamily="34" charset="0"/>
              </a:defRPr>
            </a:lvl1pPr>
            <a:lvl2pPr marL="742950" indent="-285750" defTabSz="457200" eaLnBrk="0" hangingPunct="0">
              <a:spcBef>
                <a:spcPct val="20000"/>
              </a:spcBef>
              <a:buFont typeface="Arial" pitchFamily="34" charset="0"/>
              <a:buChar char="–"/>
              <a:defRPr sz="2800">
                <a:solidFill>
                  <a:schemeClr val="tx1"/>
                </a:solidFill>
                <a:latin typeface="Arial" pitchFamily="34" charset="0"/>
                <a:ea typeface="MS PGothic" pitchFamily="34" charset="-128"/>
                <a:cs typeface="Arial" pitchFamily="34" charset="0"/>
              </a:defRPr>
            </a:lvl2pPr>
            <a:lvl3pPr marL="1143000" indent="-228600" defTabSz="457200" eaLnBrk="0" hangingPunct="0">
              <a:spcBef>
                <a:spcPct val="20000"/>
              </a:spcBef>
              <a:buFont typeface="Arial" pitchFamily="34" charset="0"/>
              <a:buChar char="•"/>
              <a:defRPr sz="2400">
                <a:solidFill>
                  <a:schemeClr val="tx1"/>
                </a:solidFill>
                <a:latin typeface="Arial" pitchFamily="34" charset="0"/>
                <a:ea typeface="MS PGothic" pitchFamily="34" charset="-128"/>
                <a:cs typeface="Arial" pitchFamily="34" charset="0"/>
              </a:defRPr>
            </a:lvl3pPr>
            <a:lvl4pPr marL="1600200" indent="-228600" defTabSz="457200" eaLnBrk="0" hangingPunct="0">
              <a:spcBef>
                <a:spcPct val="20000"/>
              </a:spcBef>
              <a:buFont typeface="Arial" pitchFamily="34" charset="0"/>
              <a:buChar char="–"/>
              <a:defRPr sz="2000">
                <a:solidFill>
                  <a:schemeClr val="tx1"/>
                </a:solidFill>
                <a:latin typeface="Arial" pitchFamily="34" charset="0"/>
                <a:ea typeface="MS PGothic" pitchFamily="34" charset="-128"/>
                <a:cs typeface="Arial" pitchFamily="34" charset="0"/>
              </a:defRPr>
            </a:lvl4pPr>
            <a:lvl5pPr marL="2057400" indent="-228600" defTabSz="457200" eaLnBrk="0" hangingPunct="0">
              <a:spcBef>
                <a:spcPct val="20000"/>
              </a:spcBef>
              <a:buFont typeface="Arial" pitchFamily="34" charset="0"/>
              <a:buChar char="»"/>
              <a:defRPr sz="2000">
                <a:solidFill>
                  <a:schemeClr val="tx1"/>
                </a:solidFill>
                <a:latin typeface="Arial" pitchFamily="34" charset="0"/>
                <a:ea typeface="MS PGothic" pitchFamily="34" charset="-128"/>
                <a:cs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9pPr>
          </a:lstStyle>
          <a:p>
            <a:pPr algn="ctr" fontAlgn="base">
              <a:spcBef>
                <a:spcPct val="0"/>
              </a:spcBef>
              <a:spcAft>
                <a:spcPct val="0"/>
              </a:spcAft>
              <a:buFontTx/>
              <a:buNone/>
            </a:pPr>
            <a:r>
              <a:rPr lang="en-US" altLang="en-US" sz="4400" dirty="0">
                <a:latin typeface="Calibri" panose="020F0502020204030204" pitchFamily="34" charset="0"/>
                <a:cs typeface="Calibri" panose="020F0502020204030204" pitchFamily="34" charset="0"/>
              </a:rPr>
              <a:t>Takeaways</a:t>
            </a:r>
          </a:p>
        </p:txBody>
      </p:sp>
      <p:sp>
        <p:nvSpPr>
          <p:cNvPr id="6" name="Content Placeholder 2"/>
          <p:cNvSpPr txBox="1">
            <a:spLocks/>
          </p:cNvSpPr>
          <p:nvPr/>
        </p:nvSpPr>
        <p:spPr>
          <a:xfrm>
            <a:off x="518536" y="1971006"/>
            <a:ext cx="5731889" cy="3646238"/>
          </a:xfrm>
          <a:prstGeom prst="rect">
            <a:avLst/>
          </a:prstGeom>
        </p:spPr>
        <p:txBody>
          <a:bodyPr vert="horz" lIns="91435" tIns="45718" rIns="91435" bIns="45718" rtlCol="0">
            <a:normAutofit/>
          </a:bodyPr>
          <a:lstStyle>
            <a:lvl1pPr marL="295268" indent="-295268" algn="l" defTabSz="640064" rtl="0" eaLnBrk="1" latinLnBrk="0" hangingPunct="1">
              <a:lnSpc>
                <a:spcPct val="100000"/>
              </a:lnSpc>
              <a:spcBef>
                <a:spcPts val="0"/>
              </a:spcBef>
              <a:spcAft>
                <a:spcPts val="1000"/>
              </a:spcAft>
              <a:buClr>
                <a:schemeClr val="accent1"/>
              </a:buClr>
              <a:buSzPct val="80000"/>
              <a:buFont typeface="Wingdings" charset="2"/>
              <a:buChar char="§"/>
              <a:tabLst/>
              <a:defRPr lang="en-US" sz="2200" b="0" kern="1200" dirty="0" smtClean="0">
                <a:solidFill>
                  <a:schemeClr val="tx1"/>
                </a:solidFill>
                <a:latin typeface="+mn-lt"/>
                <a:ea typeface="+mn-ea"/>
                <a:cs typeface="+mn-cs"/>
              </a:defRPr>
            </a:lvl1pPr>
            <a:lvl2pPr marL="579424" indent="-284156" algn="l" defTabSz="640064" rtl="0" eaLnBrk="1" latinLnBrk="0" hangingPunct="1">
              <a:lnSpc>
                <a:spcPct val="100000"/>
              </a:lnSpc>
              <a:spcBef>
                <a:spcPts val="0"/>
              </a:spcBef>
              <a:spcAft>
                <a:spcPts val="1000"/>
              </a:spcAft>
              <a:buClr>
                <a:schemeClr val="accent5">
                  <a:lumMod val="50000"/>
                </a:schemeClr>
              </a:buClr>
              <a:buSzPct val="100000"/>
              <a:buFont typeface=".AppleSystemUIFont" charset="0"/>
              <a:buChar char="-"/>
              <a:tabLst/>
              <a:defRPr lang="en-US" sz="2000" b="0" kern="1200" dirty="0" smtClean="0">
                <a:solidFill>
                  <a:schemeClr val="tx1"/>
                </a:solidFill>
                <a:latin typeface="+mn-lt"/>
                <a:ea typeface="+mn-ea"/>
                <a:cs typeface="+mn-cs"/>
              </a:defRPr>
            </a:lvl2pPr>
            <a:lvl3pPr marL="806430" indent="-227007" algn="l" defTabSz="640064" rtl="0" eaLnBrk="1" latinLnBrk="0" hangingPunct="1">
              <a:lnSpc>
                <a:spcPct val="100000"/>
              </a:lnSpc>
              <a:spcBef>
                <a:spcPts val="0"/>
              </a:spcBef>
              <a:spcAft>
                <a:spcPts val="1000"/>
              </a:spcAft>
              <a:buClr>
                <a:schemeClr val="accent1"/>
              </a:buClr>
              <a:buSzPct val="80000"/>
              <a:buFont typeface="Wingdings" charset="2"/>
              <a:buChar char="§"/>
              <a:tabLst/>
              <a:defRPr lang="en-US" sz="1800" b="0" kern="1200" dirty="0" smtClean="0">
                <a:solidFill>
                  <a:schemeClr val="tx1"/>
                </a:solidFill>
                <a:latin typeface="+mn-lt"/>
                <a:ea typeface="+mn-ea"/>
                <a:cs typeface="+mn-cs"/>
              </a:defRPr>
            </a:lvl3pPr>
            <a:lvl4pPr marL="1028675" indent="-222245" algn="l" defTabSz="640064" rtl="0" eaLnBrk="1" latinLnBrk="0" hangingPunct="1">
              <a:lnSpc>
                <a:spcPct val="100000"/>
              </a:lnSpc>
              <a:spcBef>
                <a:spcPts val="0"/>
              </a:spcBef>
              <a:spcAft>
                <a:spcPts val="1000"/>
              </a:spcAft>
              <a:buClr>
                <a:schemeClr val="accent5">
                  <a:lumMod val="50000"/>
                </a:schemeClr>
              </a:buClr>
              <a:buSzPct val="100000"/>
              <a:buFont typeface=".AppleSystemUIFont" charset="0"/>
              <a:buChar char="-"/>
              <a:tabLst/>
              <a:defRPr lang="en-US" sz="1600" b="0" kern="1200" dirty="0" smtClean="0">
                <a:solidFill>
                  <a:schemeClr val="tx1"/>
                </a:solidFill>
                <a:latin typeface="+mn-lt"/>
                <a:ea typeface="+mn-ea"/>
                <a:cs typeface="+mn-cs"/>
              </a:defRPr>
            </a:lvl4pPr>
            <a:lvl5pPr marL="1312830" indent="-227007" algn="l" defTabSz="640064" rtl="0" eaLnBrk="1" latinLnBrk="0" hangingPunct="1">
              <a:lnSpc>
                <a:spcPct val="100000"/>
              </a:lnSpc>
              <a:spcBef>
                <a:spcPts val="0"/>
              </a:spcBef>
              <a:spcAft>
                <a:spcPts val="1000"/>
              </a:spcAft>
              <a:buClr>
                <a:schemeClr val="accent1"/>
              </a:buClr>
              <a:buSzPct val="80000"/>
              <a:buFont typeface="Wingdings" charset="2"/>
              <a:buChar char="§"/>
              <a:defRPr lang="en-US" sz="1400" b="0" kern="1200" dirty="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3200" dirty="0"/>
              <a:t>What is one thing you learned today regarding symptom management that you hope to apply to your practice moving forward? </a:t>
            </a:r>
          </a:p>
          <a:p>
            <a:pPr>
              <a:spcBef>
                <a:spcPts val="763"/>
              </a:spcBef>
            </a:pPr>
            <a:endParaRPr lang="en-US" altLang="en-US" sz="3200" dirty="0">
              <a:latin typeface="Calibri" panose="020F0502020204030204" pitchFamily="34" charset="0"/>
              <a:ea typeface="ヒラギノ明朝 ProN W3" pitchFamily="2" charset="-128"/>
              <a:cs typeface="Calibri" panose="020F0502020204030204" pitchFamily="34" charset="0"/>
            </a:endParaRPr>
          </a:p>
          <a:p>
            <a:pPr>
              <a:spcBef>
                <a:spcPts val="763"/>
              </a:spcBef>
            </a:pPr>
            <a:endParaRPr lang="en-US" altLang="en-US" sz="3200" dirty="0">
              <a:latin typeface="Calibri" panose="020F0502020204030204" pitchFamily="34" charset="0"/>
              <a:ea typeface="ヒラギノ明朝 ProN W3" pitchFamily="2" charset="-128"/>
              <a:cs typeface="Calibri" panose="020F0502020204030204" pitchFamily="34" charset="0"/>
            </a:endParaRPr>
          </a:p>
          <a:p>
            <a:pPr marL="0" indent="0">
              <a:spcBef>
                <a:spcPts val="763"/>
              </a:spcBef>
              <a:buNone/>
            </a:pPr>
            <a:endParaRPr lang="en-US" altLang="en-US" sz="3100" dirty="0">
              <a:latin typeface="Calibri" panose="020F0502020204030204" pitchFamily="34" charset="0"/>
              <a:ea typeface="ヒラギノ明朝 ProN W3" pitchFamily="2" charset="-128"/>
              <a:cs typeface="Calibri" panose="020F0502020204030204" pitchFamily="34" charset="0"/>
            </a:endParaRPr>
          </a:p>
          <a:p>
            <a:pPr marL="0" indent="0">
              <a:spcBef>
                <a:spcPts val="763"/>
              </a:spcBef>
              <a:buNone/>
            </a:pPr>
            <a:endParaRPr lang="en-US" altLang="en-US" sz="3100" dirty="0">
              <a:latin typeface="Calibri" panose="020F0502020204030204" pitchFamily="34" charset="0"/>
              <a:ea typeface="ヒラギノ明朝 ProN W3" pitchFamily="2" charset="-128"/>
              <a:cs typeface="Calibri" panose="020F0502020204030204" pitchFamily="34" charset="0"/>
            </a:endParaRPr>
          </a:p>
          <a:p>
            <a:pPr marL="0" indent="0">
              <a:spcBef>
                <a:spcPts val="763"/>
              </a:spcBef>
              <a:buNone/>
            </a:pPr>
            <a:endParaRPr lang="en-US" altLang="en-US" sz="3100" dirty="0">
              <a:latin typeface="Calibri" panose="020F0502020204030204" pitchFamily="34" charset="0"/>
              <a:ea typeface="ヒラギノ明朝 ProN W3" pitchFamily="2" charset="-128"/>
              <a:cs typeface="Calibri" panose="020F0502020204030204" pitchFamily="34" charset="0"/>
            </a:endParaRPr>
          </a:p>
        </p:txBody>
      </p:sp>
      <p:sp>
        <p:nvSpPr>
          <p:cNvPr id="2" name="TextBox 1"/>
          <p:cNvSpPr txBox="1"/>
          <p:nvPr/>
        </p:nvSpPr>
        <p:spPr bwMode="auto">
          <a:xfrm>
            <a:off x="3848101" y="6022620"/>
            <a:ext cx="65" cy="307777"/>
          </a:xfrm>
          <a:prstGeom prst="rect">
            <a:avLst/>
          </a:prstGeom>
          <a:noFill/>
          <a:ln w="19050" algn="ctr">
            <a:noFill/>
            <a:miter lim="800000"/>
            <a:headEnd/>
            <a:tailEnd/>
          </a:ln>
        </p:spPr>
        <p:txBody>
          <a:bodyPr wrap="none" lIns="0" tIns="0" rIns="0" bIns="0" rtlCol="0">
            <a:spAutoFit/>
          </a:bodyPr>
          <a:lstStyle/>
          <a:p>
            <a:endParaRPr lang="en-US" sz="2000" dirty="0" err="1"/>
          </a:p>
        </p:txBody>
      </p:sp>
      <p:pic>
        <p:nvPicPr>
          <p:cNvPr id="9" name="Picture 8" descr="A picture containing text, sign, dark, lit&#10;&#10;Description automatically generated">
            <a:extLst>
              <a:ext uri="{FF2B5EF4-FFF2-40B4-BE49-F238E27FC236}">
                <a16:creationId xmlns:a16="http://schemas.microsoft.com/office/drawing/2014/main" id="{F167B712-1C81-6A4B-9CC2-39386EBD8067}"/>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433305" y="1878931"/>
            <a:ext cx="4920495" cy="3280330"/>
          </a:xfrm>
          <a:prstGeom prst="rect">
            <a:avLst/>
          </a:prstGeom>
        </p:spPr>
      </p:pic>
      <p:sp>
        <p:nvSpPr>
          <p:cNvPr id="10" name="TextBox 9">
            <a:extLst>
              <a:ext uri="{FF2B5EF4-FFF2-40B4-BE49-F238E27FC236}">
                <a16:creationId xmlns:a16="http://schemas.microsoft.com/office/drawing/2014/main" id="{543EBB2D-EBA7-494E-837E-814B3F794425}"/>
              </a:ext>
            </a:extLst>
          </p:cNvPr>
          <p:cNvSpPr txBox="1"/>
          <p:nvPr/>
        </p:nvSpPr>
        <p:spPr>
          <a:xfrm>
            <a:off x="6433305" y="5226459"/>
            <a:ext cx="4920495" cy="230832"/>
          </a:xfrm>
          <a:prstGeom prst="rect">
            <a:avLst/>
          </a:prstGeom>
          <a:noFill/>
        </p:spPr>
        <p:txBody>
          <a:bodyPr wrap="square" rtlCol="0">
            <a:spAutoFit/>
          </a:bodyPr>
          <a:lstStyle/>
          <a:p>
            <a:r>
              <a:rPr lang="en-US" sz="900" dirty="0">
                <a:hlinkClick r:id="rId4" tooltip="https://ashleytan.wordpress.com/tag/keynote/"/>
              </a:rPr>
              <a:t>This Photo</a:t>
            </a:r>
            <a:r>
              <a:rPr lang="en-US" sz="900" dirty="0"/>
              <a:t> by Unknown Author is licensed under </a:t>
            </a:r>
            <a:r>
              <a:rPr lang="en-US" sz="900" dirty="0">
                <a:hlinkClick r:id="rId5" tooltip="https://creativecommons.org/licenses/by/3.0/"/>
              </a:rPr>
              <a:t>CC BY</a:t>
            </a:r>
            <a:endParaRPr lang="en-US" sz="900" dirty="0"/>
          </a:p>
        </p:txBody>
      </p:sp>
      <p:sp>
        <p:nvSpPr>
          <p:cNvPr id="5" name="Slide Number Placeholder 4">
            <a:extLst>
              <a:ext uri="{FF2B5EF4-FFF2-40B4-BE49-F238E27FC236}">
                <a16:creationId xmlns:a16="http://schemas.microsoft.com/office/drawing/2014/main" id="{4F6DEF31-0FAD-EF47-BB8D-C16B9581A758}"/>
              </a:ext>
            </a:extLst>
          </p:cNvPr>
          <p:cNvSpPr>
            <a:spLocks noGrp="1"/>
          </p:cNvSpPr>
          <p:nvPr>
            <p:ph type="sldNum" sz="quarter" idx="12"/>
          </p:nvPr>
        </p:nvSpPr>
        <p:spPr/>
        <p:txBody>
          <a:bodyPr/>
          <a:lstStyle/>
          <a:p>
            <a:fld id="{E336767F-FF58-F74E-8990-33BE71820098}" type="slidenum">
              <a:rPr lang="en-US" smtClean="0"/>
              <a:t>12</a:t>
            </a:fld>
            <a:endParaRPr lang="en-US"/>
          </a:p>
        </p:txBody>
      </p:sp>
      <p:sp>
        <p:nvSpPr>
          <p:cNvPr id="3" name="Footer Placeholder 2">
            <a:extLst>
              <a:ext uri="{FF2B5EF4-FFF2-40B4-BE49-F238E27FC236}">
                <a16:creationId xmlns:a16="http://schemas.microsoft.com/office/drawing/2014/main" id="{30806EB1-8CD7-1C40-9D4E-DF7C65606AED}"/>
              </a:ext>
            </a:extLst>
          </p:cNvPr>
          <p:cNvSpPr>
            <a:spLocks noGrp="1"/>
          </p:cNvSpPr>
          <p:nvPr>
            <p:ph type="ftr" sz="quarter" idx="11"/>
          </p:nvPr>
        </p:nvSpPr>
        <p:spPr/>
        <p:txBody>
          <a:bodyPr/>
          <a:lstStyle/>
          <a:p>
            <a:r>
              <a:rPr lang="en-US"/>
              <a:t>Symptom Management.  Property of UC Regents, B. Calton, B. Sumser, N. Saks, T. Reid, N. Shepard-Lopez</a:t>
            </a:r>
          </a:p>
        </p:txBody>
      </p:sp>
    </p:spTree>
    <p:extLst>
      <p:ext uri="{BB962C8B-B14F-4D97-AF65-F5344CB8AC3E}">
        <p14:creationId xmlns:p14="http://schemas.microsoft.com/office/powerpoint/2010/main" val="338919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64614" y="1783959"/>
            <a:ext cx="4087306" cy="2889114"/>
          </a:xfrm>
        </p:spPr>
        <p:txBody>
          <a:bodyPr vert="horz" lIns="91440" tIns="45720" rIns="91440" bIns="45720" rtlCol="0" anchor="b">
            <a:normAutofit/>
          </a:bodyPr>
          <a:lstStyle/>
          <a:p>
            <a:r>
              <a:rPr lang="en-US" sz="5400"/>
              <a:t>Questions?</a:t>
            </a:r>
            <a:br>
              <a:rPr lang="en-US" sz="5400"/>
            </a:br>
            <a:br>
              <a:rPr lang="en-US" sz="5400"/>
            </a:br>
            <a:r>
              <a:rPr lang="en-US" sz="5400"/>
              <a:t>Thank you!</a:t>
            </a:r>
          </a:p>
        </p:txBody>
      </p:sp>
      <p:sp>
        <p:nvSpPr>
          <p:cNvPr id="11" name="Freeform: Shape 1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 picture containing accessory, sale&#10;&#10;Description automatically generated">
            <a:extLst>
              <a:ext uri="{FF2B5EF4-FFF2-40B4-BE49-F238E27FC236}">
                <a16:creationId xmlns:a16="http://schemas.microsoft.com/office/drawing/2014/main" id="{CF732C11-8BDA-3D40-BD01-DB79F8B9803B}"/>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17322" r="18624"/>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
        <p:nvSpPr>
          <p:cNvPr id="5" name="TextBox 4">
            <a:extLst>
              <a:ext uri="{FF2B5EF4-FFF2-40B4-BE49-F238E27FC236}">
                <a16:creationId xmlns:a16="http://schemas.microsoft.com/office/drawing/2014/main" id="{F3CE7B6E-7599-0341-8ADE-ADA92E16124C}"/>
              </a:ext>
            </a:extLst>
          </p:cNvPr>
          <p:cNvSpPr txBox="1"/>
          <p:nvPr/>
        </p:nvSpPr>
        <p:spPr>
          <a:xfrm>
            <a:off x="9732673" y="6657945"/>
            <a:ext cx="2459327"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randomreviewsph.wordpress.com/2013/01/05/adieu-doomsday-bonjour-terrible-twos/">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
        <p:nvSpPr>
          <p:cNvPr id="3" name="Footer Placeholder 2">
            <a:extLst>
              <a:ext uri="{FF2B5EF4-FFF2-40B4-BE49-F238E27FC236}">
                <a16:creationId xmlns:a16="http://schemas.microsoft.com/office/drawing/2014/main" id="{76D4CF47-BF4A-384F-853D-073574CD22AF}"/>
              </a:ext>
            </a:extLst>
          </p:cNvPr>
          <p:cNvSpPr>
            <a:spLocks noGrp="1"/>
          </p:cNvSpPr>
          <p:nvPr>
            <p:ph type="ftr" sz="quarter" idx="11"/>
          </p:nvPr>
        </p:nvSpPr>
        <p:spPr>
          <a:xfrm>
            <a:off x="5549752" y="6311900"/>
            <a:ext cx="4114800" cy="365125"/>
          </a:xfrm>
        </p:spPr>
        <p:txBody>
          <a:bodyPr/>
          <a:lstStyle/>
          <a:p>
            <a:r>
              <a:rPr lang="en-US" dirty="0"/>
              <a:t>Symptom Management.  Property of UC Regents, B. </a:t>
            </a:r>
            <a:r>
              <a:rPr lang="en-US" dirty="0" err="1"/>
              <a:t>Calton</a:t>
            </a:r>
            <a:r>
              <a:rPr lang="en-US" dirty="0"/>
              <a:t>, B. </a:t>
            </a:r>
            <a:r>
              <a:rPr lang="en-US" dirty="0" err="1"/>
              <a:t>Sumser</a:t>
            </a:r>
            <a:r>
              <a:rPr lang="en-US" dirty="0"/>
              <a:t>, N. Saks, T. Reid, N. Shepard-Lopez</a:t>
            </a:r>
          </a:p>
        </p:txBody>
      </p:sp>
      <p:sp>
        <p:nvSpPr>
          <p:cNvPr id="8" name="Slide Number Placeholder 7">
            <a:extLst>
              <a:ext uri="{FF2B5EF4-FFF2-40B4-BE49-F238E27FC236}">
                <a16:creationId xmlns:a16="http://schemas.microsoft.com/office/drawing/2014/main" id="{393303DE-452F-BD48-A772-C6AEE86FD7EA}"/>
              </a:ext>
            </a:extLst>
          </p:cNvPr>
          <p:cNvSpPr>
            <a:spLocks noGrp="1"/>
          </p:cNvSpPr>
          <p:nvPr>
            <p:ph type="sldNum" sz="quarter" idx="12"/>
          </p:nvPr>
        </p:nvSpPr>
        <p:spPr/>
        <p:txBody>
          <a:bodyPr/>
          <a:lstStyle/>
          <a:p>
            <a:fld id="{E336767F-FF58-F74E-8990-33BE71820098}" type="slidenum">
              <a:rPr lang="en-US" smtClean="0"/>
              <a:t>13</a:t>
            </a:fld>
            <a:endParaRPr lang="en-US"/>
          </a:p>
        </p:txBody>
      </p:sp>
    </p:spTree>
    <p:extLst>
      <p:ext uri="{BB962C8B-B14F-4D97-AF65-F5344CB8AC3E}">
        <p14:creationId xmlns:p14="http://schemas.microsoft.com/office/powerpoint/2010/main" val="1211155195"/>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2887-F1B1-2449-B4B2-B70F5E5467C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86272AC-9831-EE4B-85ED-70CD5360A20B}"/>
              </a:ext>
            </a:extLst>
          </p:cNvPr>
          <p:cNvSpPr>
            <a:spLocks noGrp="1"/>
          </p:cNvSpPr>
          <p:nvPr>
            <p:ph idx="1"/>
          </p:nvPr>
        </p:nvSpPr>
        <p:spPr/>
        <p:txBody>
          <a:bodyPr/>
          <a:lstStyle/>
          <a:p>
            <a:pPr marL="0" indent="0">
              <a:buNone/>
            </a:pPr>
            <a:r>
              <a:rPr lang="en-US" dirty="0">
                <a:solidFill>
                  <a:srgbClr val="212121"/>
                </a:solidFill>
                <a:latin typeface="system-ui"/>
              </a:rPr>
              <a:t>Kamal AH, Maguire JM, Wheeler JL, </a:t>
            </a:r>
            <a:r>
              <a:rPr lang="en-US" dirty="0" err="1">
                <a:solidFill>
                  <a:srgbClr val="212121"/>
                </a:solidFill>
                <a:latin typeface="system-ui"/>
              </a:rPr>
              <a:t>Currow</a:t>
            </a:r>
            <a:r>
              <a:rPr lang="en-US" dirty="0">
                <a:solidFill>
                  <a:srgbClr val="212121"/>
                </a:solidFill>
                <a:latin typeface="system-ui"/>
              </a:rPr>
              <a:t> DC, Abernethy AP. Dyspnea review for the palliative care professional: assessment, burdens, and etiologies. </a:t>
            </a:r>
            <a:r>
              <a:rPr lang="en-US" i="1" dirty="0">
                <a:solidFill>
                  <a:srgbClr val="212121"/>
                </a:solidFill>
                <a:latin typeface="system-ui"/>
              </a:rPr>
              <a:t>J </a:t>
            </a:r>
            <a:r>
              <a:rPr lang="en-US" i="1" dirty="0" err="1">
                <a:solidFill>
                  <a:srgbClr val="212121"/>
                </a:solidFill>
                <a:latin typeface="system-ui"/>
              </a:rPr>
              <a:t>Palliat</a:t>
            </a:r>
            <a:r>
              <a:rPr lang="en-US" i="1" dirty="0">
                <a:solidFill>
                  <a:srgbClr val="212121"/>
                </a:solidFill>
                <a:latin typeface="system-ui"/>
              </a:rPr>
              <a:t> Med</a:t>
            </a:r>
            <a:r>
              <a:rPr lang="en-US" dirty="0">
                <a:solidFill>
                  <a:srgbClr val="212121"/>
                </a:solidFill>
                <a:latin typeface="system-ui"/>
              </a:rPr>
              <a:t>. 2011;14(10):1167-1172.</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02E3777C-4835-474F-BE07-94ABA07F441B}"/>
              </a:ext>
            </a:extLst>
          </p:cNvPr>
          <p:cNvSpPr>
            <a:spLocks noGrp="1"/>
          </p:cNvSpPr>
          <p:nvPr>
            <p:ph type="ftr" sz="quarter" idx="11"/>
          </p:nvPr>
        </p:nvSpPr>
        <p:spPr/>
        <p:txBody>
          <a:bodyPr/>
          <a:lstStyle/>
          <a:p>
            <a:r>
              <a:rPr lang="en-US"/>
              <a:t>Symptom Management.  Property of UC Regents, B. Calton, B. Sumser, N. Saks, T. Reid, N. Shepard-Lopez</a:t>
            </a:r>
          </a:p>
        </p:txBody>
      </p:sp>
      <p:sp>
        <p:nvSpPr>
          <p:cNvPr id="5" name="Slide Number Placeholder 4">
            <a:extLst>
              <a:ext uri="{FF2B5EF4-FFF2-40B4-BE49-F238E27FC236}">
                <a16:creationId xmlns:a16="http://schemas.microsoft.com/office/drawing/2014/main" id="{5E9C7801-69D1-104B-A7A9-64BCE7AEA5B8}"/>
              </a:ext>
            </a:extLst>
          </p:cNvPr>
          <p:cNvSpPr>
            <a:spLocks noGrp="1"/>
          </p:cNvSpPr>
          <p:nvPr>
            <p:ph type="sldNum" sz="quarter" idx="12"/>
          </p:nvPr>
        </p:nvSpPr>
        <p:spPr/>
        <p:txBody>
          <a:bodyPr/>
          <a:lstStyle/>
          <a:p>
            <a:fld id="{E336767F-FF58-F74E-8990-33BE71820098}" type="slidenum">
              <a:rPr lang="en-US" smtClean="0"/>
              <a:t>14</a:t>
            </a:fld>
            <a:endParaRPr lang="en-US"/>
          </a:p>
        </p:txBody>
      </p:sp>
    </p:spTree>
    <p:extLst>
      <p:ext uri="{BB962C8B-B14F-4D97-AF65-F5344CB8AC3E}">
        <p14:creationId xmlns:p14="http://schemas.microsoft.com/office/powerpoint/2010/main" val="85281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fld id="{7BCC8D0D-EAEC-449D-9161-023DFF90F2E2}" type="slidenum">
              <a:rPr lang="en-US" smtClean="0"/>
              <a:pPr/>
              <a:t>2</a:t>
            </a:fld>
            <a:endParaRPr lang="en-US" dirty="0"/>
          </a:p>
        </p:txBody>
      </p:sp>
      <p:sp>
        <p:nvSpPr>
          <p:cNvPr id="4" name="Title 3"/>
          <p:cNvSpPr>
            <a:spLocks noGrp="1"/>
          </p:cNvSpPr>
          <p:nvPr>
            <p:ph type="title"/>
          </p:nvPr>
        </p:nvSpPr>
        <p:spPr>
          <a:xfrm>
            <a:off x="646946" y="576212"/>
            <a:ext cx="10898107" cy="611449"/>
          </a:xfrm>
        </p:spPr>
        <p:txBody>
          <a:bodyPr/>
          <a:lstStyle/>
          <a:p>
            <a:r>
              <a:rPr lang="en-US" b="1" dirty="0"/>
              <a:t>Objectives</a:t>
            </a:r>
          </a:p>
        </p:txBody>
      </p:sp>
      <p:sp>
        <p:nvSpPr>
          <p:cNvPr id="6" name="Content Placeholder 5"/>
          <p:cNvSpPr>
            <a:spLocks noGrp="1"/>
          </p:cNvSpPr>
          <p:nvPr>
            <p:ph idx="1"/>
          </p:nvPr>
        </p:nvSpPr>
        <p:spPr>
          <a:xfrm>
            <a:off x="746761" y="1624085"/>
            <a:ext cx="9374592" cy="4153866"/>
          </a:xfrm>
        </p:spPr>
        <p:txBody>
          <a:bodyPr/>
          <a:lstStyle/>
          <a:p>
            <a:pPr marL="0" indent="0">
              <a:buNone/>
            </a:pPr>
            <a:endParaRPr lang="en-US" sz="3200" dirty="0">
              <a:latin typeface="+mj-lt"/>
            </a:endParaRPr>
          </a:p>
          <a:p>
            <a:pPr marL="0" indent="0">
              <a:buNone/>
            </a:pPr>
            <a:endParaRPr lang="en-US" sz="3200" dirty="0">
              <a:latin typeface="+mj-lt"/>
            </a:endParaRPr>
          </a:p>
          <a:p>
            <a:pPr marL="0" indent="0">
              <a:buNone/>
            </a:pPr>
            <a:endParaRPr lang="en-US" sz="3200" dirty="0">
              <a:latin typeface="+mj-lt"/>
            </a:endParaRPr>
          </a:p>
        </p:txBody>
      </p:sp>
      <p:sp>
        <p:nvSpPr>
          <p:cNvPr id="7" name="Rectangle 6">
            <a:extLst>
              <a:ext uri="{FF2B5EF4-FFF2-40B4-BE49-F238E27FC236}">
                <a16:creationId xmlns:a16="http://schemas.microsoft.com/office/drawing/2014/main" id="{D136CEE8-C39E-0F47-A29C-14CCAB52AA2D}"/>
              </a:ext>
            </a:extLst>
          </p:cNvPr>
          <p:cNvSpPr/>
          <p:nvPr/>
        </p:nvSpPr>
        <p:spPr>
          <a:xfrm>
            <a:off x="746761" y="1731697"/>
            <a:ext cx="9951719" cy="3938642"/>
          </a:xfrm>
          <a:prstGeom prst="rect">
            <a:avLst/>
          </a:prstGeom>
        </p:spPr>
        <p:txBody>
          <a:bodyPr wrap="square">
            <a:spAutoFit/>
          </a:bodyPr>
          <a:lstStyle/>
          <a:p>
            <a:pPr marL="514350" indent="-514350">
              <a:lnSpc>
                <a:spcPct val="107000"/>
              </a:lnSpc>
              <a:spcAft>
                <a:spcPts val="800"/>
              </a:spcAft>
              <a:buFont typeface="+mj-lt"/>
              <a:buAutoNum type="arabicPeriod"/>
            </a:pPr>
            <a:r>
              <a:rPr lang="en-US" sz="3000" dirty="0">
                <a:latin typeface="Calibri" panose="020F0502020204030204" pitchFamily="34" charset="0"/>
                <a:ea typeface="Calibri" panose="020F0502020204030204" pitchFamily="34" charset="0"/>
                <a:cs typeface="Times New Roman" panose="02020603050405020304" pitchFamily="18" charset="0"/>
              </a:rPr>
              <a:t>Appreciate the frequency with which seriously ill patients experience symptoms.</a:t>
            </a:r>
          </a:p>
          <a:p>
            <a:pPr marL="514350" indent="-514350">
              <a:lnSpc>
                <a:spcPct val="107000"/>
              </a:lnSpc>
              <a:spcAft>
                <a:spcPts val="800"/>
              </a:spcAft>
              <a:buFont typeface="+mj-lt"/>
              <a:buAutoNum type="arabicPeriod"/>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ct val="107000"/>
              </a:lnSpc>
              <a:spcAft>
                <a:spcPts val="800"/>
              </a:spcAft>
              <a:buFont typeface="+mj-lt"/>
              <a:buAutoNum type="arabicPeriod"/>
            </a:pPr>
            <a:r>
              <a:rPr lang="en-US" sz="3000" dirty="0">
                <a:latin typeface="Calibri" panose="020F0502020204030204" pitchFamily="34" charset="0"/>
                <a:ea typeface="Calibri" panose="020F0502020204030204" pitchFamily="34" charset="0"/>
                <a:cs typeface="Times New Roman" panose="02020603050405020304" pitchFamily="18" charset="0"/>
              </a:rPr>
              <a:t>Demonstrate a holistic approach to symptom management.</a:t>
            </a:r>
          </a:p>
          <a:p>
            <a:pPr marL="514350" indent="-514350">
              <a:lnSpc>
                <a:spcPct val="107000"/>
              </a:lnSpc>
              <a:spcAft>
                <a:spcPts val="800"/>
              </a:spcAft>
              <a:buFont typeface="+mj-lt"/>
              <a:buAutoNum type="arabicPeriod"/>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ct val="107000"/>
              </a:lnSpc>
              <a:spcAft>
                <a:spcPts val="800"/>
              </a:spcAft>
              <a:buFont typeface="+mj-lt"/>
              <a:buAutoNum type="arabicPeriod"/>
            </a:pPr>
            <a:r>
              <a:rPr lang="en-US" sz="3000" dirty="0">
                <a:latin typeface="Calibri" panose="020F0502020204030204" pitchFamily="34" charset="0"/>
                <a:ea typeface="Calibri" panose="020F0502020204030204" pitchFamily="34" charset="0"/>
                <a:cs typeface="Times New Roman" panose="02020603050405020304" pitchFamily="18" charset="0"/>
              </a:rPr>
              <a:t>Identify key assessment and management strategies for three of the most common symptoms.</a:t>
            </a:r>
          </a:p>
        </p:txBody>
      </p:sp>
      <p:sp>
        <p:nvSpPr>
          <p:cNvPr id="5" name="Footer Placeholder 4">
            <a:extLst>
              <a:ext uri="{FF2B5EF4-FFF2-40B4-BE49-F238E27FC236}">
                <a16:creationId xmlns:a16="http://schemas.microsoft.com/office/drawing/2014/main" id="{6946FEB9-66C9-974C-BFB5-4AD0D83106AF}"/>
              </a:ext>
            </a:extLst>
          </p:cNvPr>
          <p:cNvSpPr>
            <a:spLocks noGrp="1"/>
          </p:cNvSpPr>
          <p:nvPr>
            <p:ph type="ftr" sz="quarter" idx="12"/>
          </p:nvPr>
        </p:nvSpPr>
        <p:spPr/>
        <p:txBody>
          <a:bodyPr/>
          <a:lstStyle/>
          <a:p>
            <a:r>
              <a:rPr lang="en-US"/>
              <a:t>Symptom Management.  Property of UC Regents, B. Calton, B. Sumser, N. Saks, T. Reid, N. Shepard-Lopez</a:t>
            </a:r>
            <a:endParaRPr lang="en-US" dirty="0"/>
          </a:p>
        </p:txBody>
      </p:sp>
    </p:spTree>
    <p:extLst>
      <p:ext uri="{BB962C8B-B14F-4D97-AF65-F5344CB8AC3E}">
        <p14:creationId xmlns:p14="http://schemas.microsoft.com/office/powerpoint/2010/main" val="420854334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idx="4294967295"/>
          </p:nvPr>
        </p:nvSpPr>
        <p:spPr>
          <a:xfrm>
            <a:off x="1028700" y="1967266"/>
            <a:ext cx="2628900" cy="2547257"/>
          </a:xfrm>
          <a:noFill/>
        </p:spPr>
        <p:txBody>
          <a:bodyPr vert="horz" lIns="91440" tIns="45720" rIns="91440" bIns="45720" rtlCol="0" anchor="ctr">
            <a:normAutofit/>
          </a:bodyPr>
          <a:lstStyle/>
          <a:p>
            <a:pPr algn="ctr"/>
            <a:r>
              <a:rPr lang="en-US" sz="2200" kern="1200" dirty="0">
                <a:solidFill>
                  <a:srgbClr val="FFFFFF"/>
                </a:solidFill>
                <a:latin typeface="+mj-lt"/>
                <a:ea typeface="+mj-ea"/>
                <a:cs typeface="+mj-cs"/>
              </a:rPr>
              <a:t>For Reflection</a:t>
            </a:r>
            <a:br>
              <a:rPr lang="en-US" sz="2200" kern="1200" dirty="0">
                <a:solidFill>
                  <a:srgbClr val="FFFFFF"/>
                </a:solidFill>
                <a:latin typeface="+mj-lt"/>
                <a:ea typeface="+mj-ea"/>
                <a:cs typeface="+mj-cs"/>
              </a:rPr>
            </a:br>
            <a:br>
              <a:rPr lang="en-US" sz="2200" dirty="0">
                <a:latin typeface="Arial" panose="020B0604020202020204" pitchFamily="34" charset="0"/>
              </a:rPr>
            </a:br>
            <a:r>
              <a:rPr lang="en-US" sz="2200" dirty="0">
                <a:solidFill>
                  <a:schemeClr val="bg1"/>
                </a:solidFill>
                <a:latin typeface="Calibri" panose="020F0502020204030204" pitchFamily="34" charset="0"/>
                <a:cs typeface="Calibri" panose="020F0502020204030204" pitchFamily="34" charset="0"/>
              </a:rPr>
              <a:t>What symptoms do your patients face that are most challenging to their quality of life and/or cause suffering?</a:t>
            </a:r>
            <a:endParaRPr lang="en-US" sz="2200" kern="1200" dirty="0">
              <a:solidFill>
                <a:schemeClr val="bg1"/>
              </a:solidFill>
              <a:latin typeface="Calibri" panose="020F0502020204030204" pitchFamily="34" charset="0"/>
              <a:cs typeface="Calibri" panose="020F0502020204030204" pitchFamily="34" charset="0"/>
            </a:endParaRPr>
          </a:p>
        </p:txBody>
      </p:sp>
      <p:pic>
        <p:nvPicPr>
          <p:cNvPr id="6" name="Picture 5" descr="Logo, company name&#10;&#10;Description automatically generated">
            <a:extLst>
              <a:ext uri="{FF2B5EF4-FFF2-40B4-BE49-F238E27FC236}">
                <a16:creationId xmlns:a16="http://schemas.microsoft.com/office/drawing/2014/main" id="{2129B688-97EE-7642-BAA2-D23A0F9F790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777316" y="1164777"/>
            <a:ext cx="6780700" cy="4526117"/>
          </a:xfrm>
          <a:prstGeom prst="rect">
            <a:avLst/>
          </a:prstGeom>
        </p:spPr>
      </p:pic>
      <p:sp>
        <p:nvSpPr>
          <p:cNvPr id="3" name="Slide Number Placeholder 2"/>
          <p:cNvSpPr>
            <a:spLocks noGrp="1"/>
          </p:cNvSpPr>
          <p:nvPr>
            <p:ph type="sldNum" sz="quarter" idx="12"/>
          </p:nvPr>
        </p:nvSpPr>
        <p:spPr>
          <a:xfrm>
            <a:off x="11034184" y="6356350"/>
            <a:ext cx="514349" cy="365125"/>
          </a:xfrm>
        </p:spPr>
        <p:txBody>
          <a:bodyPr vert="horz" lIns="91440" tIns="45720" rIns="91440" bIns="45720" rtlCol="0" anchor="ctr">
            <a:normAutofit/>
          </a:bodyPr>
          <a:lstStyle/>
          <a:p>
            <a:pPr defTabSz="914400">
              <a:spcAft>
                <a:spcPts val="600"/>
              </a:spcAft>
            </a:pPr>
            <a:fld id="{7BCC8D0D-EAEC-449D-9161-023DFF90F2E2}" type="slidenum">
              <a:rPr lang="en-US">
                <a:solidFill>
                  <a:schemeClr val="tx1">
                    <a:alpha val="80000"/>
                  </a:schemeClr>
                </a:solidFill>
              </a:rPr>
              <a:pPr defTabSz="914400">
                <a:spcAft>
                  <a:spcPts val="600"/>
                </a:spcAft>
              </a:pPr>
              <a:t>3</a:t>
            </a:fld>
            <a:endParaRPr lang="en-US">
              <a:solidFill>
                <a:schemeClr val="tx1">
                  <a:alpha val="80000"/>
                </a:schemeClr>
              </a:solidFill>
            </a:endParaRPr>
          </a:p>
        </p:txBody>
      </p:sp>
      <p:sp>
        <p:nvSpPr>
          <p:cNvPr id="5" name="Footer Placeholder 4">
            <a:extLst>
              <a:ext uri="{FF2B5EF4-FFF2-40B4-BE49-F238E27FC236}">
                <a16:creationId xmlns:a16="http://schemas.microsoft.com/office/drawing/2014/main" id="{687B91B9-0F25-AB4E-86C7-EE15F6FB7103}"/>
              </a:ext>
            </a:extLst>
          </p:cNvPr>
          <p:cNvSpPr>
            <a:spLocks noGrp="1"/>
          </p:cNvSpPr>
          <p:nvPr>
            <p:ph type="ftr" sz="quarter" idx="11"/>
          </p:nvPr>
        </p:nvSpPr>
        <p:spPr/>
        <p:txBody>
          <a:bodyPr/>
          <a:lstStyle/>
          <a:p>
            <a:r>
              <a:rPr lang="en-US"/>
              <a:t>Symptom Management.  Property of UC Regents, B. Calton, B. Sumser, N. Saks, T. Reid, N. Shepard-Lopez</a:t>
            </a:r>
          </a:p>
        </p:txBody>
      </p:sp>
    </p:spTree>
    <p:extLst>
      <p:ext uri="{BB962C8B-B14F-4D97-AF65-F5344CB8AC3E}">
        <p14:creationId xmlns:p14="http://schemas.microsoft.com/office/powerpoint/2010/main" val="3208469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643467" y="394306"/>
            <a:ext cx="10905066" cy="1135737"/>
          </a:xfrm>
        </p:spPr>
        <p:txBody>
          <a:bodyPr vert="horz" lIns="91440" tIns="45720" rIns="91440" bIns="45720" rtlCol="0" anchor="ctr">
            <a:normAutofit/>
          </a:bodyPr>
          <a:lstStyle/>
          <a:p>
            <a:r>
              <a:rPr lang="en-US" b="1" kern="1200">
                <a:solidFill>
                  <a:schemeClr val="tx1"/>
                </a:solidFill>
                <a:latin typeface="+mj-lt"/>
                <a:ea typeface="+mj-ea"/>
                <a:cs typeface="+mj-cs"/>
              </a:rPr>
              <a:t>Guiding Principles and Practices </a:t>
            </a:r>
          </a:p>
        </p:txBody>
      </p:sp>
      <p:sp>
        <p:nvSpPr>
          <p:cNvPr id="9" name="TextBox 8"/>
          <p:cNvSpPr txBox="1"/>
          <p:nvPr/>
        </p:nvSpPr>
        <p:spPr bwMode="auto">
          <a:xfrm>
            <a:off x="749292" y="1530043"/>
            <a:ext cx="10169676" cy="4393982"/>
          </a:xfrm>
          <a:prstGeom prst="rect">
            <a:avLst/>
          </a:prstGeom>
        </p:spPr>
        <p:txBody>
          <a:bodyPr vert="horz" lIns="91440" tIns="45720" rIns="91440" bIns="45720" rtlCol="0">
            <a:normAutofit/>
          </a:bodyPr>
          <a:lstStyle/>
          <a:p>
            <a:pPr marL="457200" indent="-457200">
              <a:buFont typeface="Arial" panose="020B0604020202020204" pitchFamily="34" charset="0"/>
              <a:buChar char="•"/>
            </a:pPr>
            <a:r>
              <a:rPr lang="en-US" sz="2600" dirty="0"/>
              <a:t>A thorough whole-person assessment is critical to effective symptom management.</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High quality symptom management = High-touch, requires frequent follow-up and tinkering.</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Combine pharmacologic and non-pharmacologic approaches to maximize impact.</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Set realistic goals and expectations with patients and families.</a:t>
            </a:r>
          </a:p>
          <a:p>
            <a:pPr lvl="1" indent="-228600" defTabSz="914400">
              <a:lnSpc>
                <a:spcPct val="90000"/>
              </a:lnSpc>
              <a:spcAft>
                <a:spcPts val="600"/>
              </a:spcAft>
              <a:buClr>
                <a:srgbClr val="178CCB"/>
              </a:buClr>
              <a:buFont typeface="Arial" panose="020B0604020202020204" pitchFamily="34" charset="0"/>
              <a:buChar char="•"/>
            </a:pPr>
            <a:endParaRPr lang="en-US" sz="2800" dirty="0"/>
          </a:p>
          <a:p>
            <a:pPr marL="800100" lvl="1" indent="-228600" defTabSz="914400">
              <a:lnSpc>
                <a:spcPct val="90000"/>
              </a:lnSpc>
              <a:spcAft>
                <a:spcPts val="600"/>
              </a:spcAft>
              <a:buClr>
                <a:srgbClr val="178CCB"/>
              </a:buClr>
              <a:buFont typeface="Arial" panose="020B0604020202020204" pitchFamily="34" charset="0"/>
              <a:buChar char="•"/>
            </a:pPr>
            <a:endParaRPr lang="en-US" sz="2800" dirty="0"/>
          </a:p>
          <a:p>
            <a:pPr marL="800100" lvl="1" indent="-228600" defTabSz="914400">
              <a:lnSpc>
                <a:spcPct val="90000"/>
              </a:lnSpc>
              <a:spcAft>
                <a:spcPts val="600"/>
              </a:spcAft>
              <a:buClr>
                <a:srgbClr val="178CCB"/>
              </a:buClr>
              <a:buFont typeface="Arial" panose="020B0604020202020204" pitchFamily="34" charset="0"/>
              <a:buChar char="•"/>
            </a:pPr>
            <a:endParaRPr lang="en-US" sz="2000" dirty="0"/>
          </a:p>
        </p:txBody>
      </p:sp>
      <p:sp>
        <p:nvSpPr>
          <p:cNvPr id="16" name="Rectangle 15">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Slide Number Placeholder 1">
            <a:extLst>
              <a:ext uri="{FF2B5EF4-FFF2-40B4-BE49-F238E27FC236}">
                <a16:creationId xmlns:a16="http://schemas.microsoft.com/office/drawing/2014/main" id="{746AC4E3-1B0E-5241-AB7D-FB3BA690538F}"/>
              </a:ext>
            </a:extLst>
          </p:cNvPr>
          <p:cNvSpPr>
            <a:spLocks noGrp="1"/>
          </p:cNvSpPr>
          <p:nvPr>
            <p:ph type="sldNum" sz="quarter" idx="13"/>
          </p:nvPr>
        </p:nvSpPr>
        <p:spPr/>
        <p:txBody>
          <a:bodyPr/>
          <a:lstStyle/>
          <a:p>
            <a:fld id="{7BCC8D0D-EAEC-449D-9161-023DFF90F2E2}" type="slidenum">
              <a:rPr lang="en-US" smtClean="0"/>
              <a:pPr/>
              <a:t>4</a:t>
            </a:fld>
            <a:endParaRPr lang="en-US" dirty="0"/>
          </a:p>
        </p:txBody>
      </p:sp>
      <p:sp>
        <p:nvSpPr>
          <p:cNvPr id="5" name="Footer Placeholder 4">
            <a:extLst>
              <a:ext uri="{FF2B5EF4-FFF2-40B4-BE49-F238E27FC236}">
                <a16:creationId xmlns:a16="http://schemas.microsoft.com/office/drawing/2014/main" id="{680C0BA4-94FE-A741-8AE1-C598E3889924}"/>
              </a:ext>
            </a:extLst>
          </p:cNvPr>
          <p:cNvSpPr>
            <a:spLocks noGrp="1"/>
          </p:cNvSpPr>
          <p:nvPr>
            <p:ph type="ftr" sz="quarter" idx="12"/>
          </p:nvPr>
        </p:nvSpPr>
        <p:spPr/>
        <p:txBody>
          <a:bodyPr/>
          <a:lstStyle/>
          <a:p>
            <a:r>
              <a:rPr lang="en-US"/>
              <a:t>Symptom Management.  Property of UC Regents, B. Calton, B. Sumser, N. Saks, T. Reid, N. Shepard-Lopez</a:t>
            </a:r>
            <a:endParaRPr lang="en-US" dirty="0"/>
          </a:p>
        </p:txBody>
      </p:sp>
    </p:spTree>
    <p:extLst>
      <p:ext uri="{BB962C8B-B14F-4D97-AF65-F5344CB8AC3E}">
        <p14:creationId xmlns:p14="http://schemas.microsoft.com/office/powerpoint/2010/main" val="38835411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1083C94-95DB-854B-B219-082503A7815C}"/>
              </a:ext>
            </a:extLst>
          </p:cNvPr>
          <p:cNvSpPr>
            <a:spLocks noGrp="1"/>
          </p:cNvSpPr>
          <p:nvPr>
            <p:ph type="sldNum" sz="quarter" idx="13"/>
          </p:nvPr>
        </p:nvSpPr>
        <p:spPr>
          <a:xfrm>
            <a:off x="272108" y="6453506"/>
            <a:ext cx="246061" cy="155233"/>
          </a:xfrm>
          <a:prstGeom prst="rect">
            <a:avLst/>
          </a:prstGeom>
        </p:spPr>
        <p:txBody>
          <a:bodyPr vert="horz" wrap="square" lIns="0" tIns="0" rIns="0" bIns="0" rtlCol="0" anchor="b" anchorCtr="0"/>
          <a:lstStyle>
            <a:defPPr>
              <a:defRPr lang="en-US"/>
            </a:defPPr>
            <a:lvl1pPr marL="0" algn="l" defTabSz="914400" rtl="0" eaLnBrk="1" latinLnBrk="0" hangingPunct="1">
              <a:defRPr sz="700" i="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BCC8D0D-EAEC-449D-9161-023DFF90F2E2}" type="slidenum">
              <a:rPr lang="en-US" smtClean="0"/>
              <a:pPr/>
              <a:t>5</a:t>
            </a:fld>
            <a:endParaRPr lang="en-US" dirty="0"/>
          </a:p>
        </p:txBody>
      </p:sp>
      <p:sp>
        <p:nvSpPr>
          <p:cNvPr id="4" name="TextBox 3">
            <a:extLst>
              <a:ext uri="{FF2B5EF4-FFF2-40B4-BE49-F238E27FC236}">
                <a16:creationId xmlns:a16="http://schemas.microsoft.com/office/drawing/2014/main" id="{ACB1BEC2-77D5-8A40-914D-3A81F3F41A61}"/>
              </a:ext>
            </a:extLst>
          </p:cNvPr>
          <p:cNvSpPr txBox="1"/>
          <p:nvPr/>
        </p:nvSpPr>
        <p:spPr bwMode="auto">
          <a:xfrm>
            <a:off x="3792416" y="277561"/>
            <a:ext cx="6875585" cy="615553"/>
          </a:xfrm>
          <a:prstGeom prst="rect">
            <a:avLst/>
          </a:prstGeom>
          <a:noFill/>
          <a:ln w="19050" algn="ctr">
            <a:noFill/>
            <a:miter lim="800000"/>
            <a:headEnd/>
            <a:tailEnd/>
          </a:ln>
        </p:spPr>
        <p:txBody>
          <a:bodyPr wrap="square" lIns="0" tIns="0" rIns="0" bIns="0" rtlCol="0">
            <a:spAutoFit/>
          </a:bodyPr>
          <a:lstStyle/>
          <a:p>
            <a:r>
              <a:rPr lang="en-US" sz="4000" dirty="0">
                <a:latin typeface="Garamond" panose="02020404030301010803" pitchFamily="18" charset="0"/>
              </a:rPr>
              <a:t> Symptom Prevalence</a:t>
            </a:r>
          </a:p>
        </p:txBody>
      </p:sp>
      <p:pic>
        <p:nvPicPr>
          <p:cNvPr id="6" name="Picture 5">
            <a:extLst>
              <a:ext uri="{FF2B5EF4-FFF2-40B4-BE49-F238E27FC236}">
                <a16:creationId xmlns:a16="http://schemas.microsoft.com/office/drawing/2014/main" id="{9C7BEEEB-CB03-C54C-8F76-CBA995A01321}"/>
              </a:ext>
            </a:extLst>
          </p:cNvPr>
          <p:cNvPicPr>
            <a:picLocks noChangeAspect="1"/>
          </p:cNvPicPr>
          <p:nvPr/>
        </p:nvPicPr>
        <p:blipFill>
          <a:blip r:embed="rId3"/>
          <a:stretch>
            <a:fillRect/>
          </a:stretch>
        </p:blipFill>
        <p:spPr>
          <a:xfrm>
            <a:off x="1878634" y="185228"/>
            <a:ext cx="8789367" cy="5957237"/>
          </a:xfrm>
          <a:prstGeom prst="rect">
            <a:avLst/>
          </a:prstGeom>
        </p:spPr>
      </p:pic>
      <p:sp>
        <p:nvSpPr>
          <p:cNvPr id="11" name="TextBox 10">
            <a:extLst>
              <a:ext uri="{FF2B5EF4-FFF2-40B4-BE49-F238E27FC236}">
                <a16:creationId xmlns:a16="http://schemas.microsoft.com/office/drawing/2014/main" id="{625000E7-9DD2-2C48-B3F3-37AAA44CCAED}"/>
              </a:ext>
            </a:extLst>
          </p:cNvPr>
          <p:cNvSpPr txBox="1"/>
          <p:nvPr/>
        </p:nvSpPr>
        <p:spPr>
          <a:xfrm>
            <a:off x="8153400" y="6118774"/>
            <a:ext cx="3766492" cy="553998"/>
          </a:xfrm>
          <a:prstGeom prst="rect">
            <a:avLst/>
          </a:prstGeom>
          <a:noFill/>
        </p:spPr>
        <p:txBody>
          <a:bodyPr wrap="square" rtlCol="0">
            <a:spAutoFit/>
          </a:bodyPr>
          <a:lstStyle/>
          <a:p>
            <a:r>
              <a:rPr lang="en-US" sz="1000" dirty="0"/>
              <a:t>From The New England Journal of Medicine, Kelley AS, Morrison RS, Palliative Care for the Seriously Ill, 373, 747-755. Copyright © 2015 Massachusetts Medical Society. Reprinted with permission.</a:t>
            </a:r>
          </a:p>
        </p:txBody>
      </p:sp>
      <p:sp>
        <p:nvSpPr>
          <p:cNvPr id="12" name="Footer Placeholder 11">
            <a:extLst>
              <a:ext uri="{FF2B5EF4-FFF2-40B4-BE49-F238E27FC236}">
                <a16:creationId xmlns:a16="http://schemas.microsoft.com/office/drawing/2014/main" id="{ABA6660B-E4AF-2640-8E01-2B26D311162E}"/>
              </a:ext>
            </a:extLst>
          </p:cNvPr>
          <p:cNvSpPr>
            <a:spLocks noGrp="1"/>
          </p:cNvSpPr>
          <p:nvPr>
            <p:ph type="ftr" sz="quarter" idx="11"/>
          </p:nvPr>
        </p:nvSpPr>
        <p:spPr/>
        <p:txBody>
          <a:bodyPr/>
          <a:lstStyle/>
          <a:p>
            <a:r>
              <a:rPr lang="en-US"/>
              <a:t>Symptom Management.  Property of UC Regents, B. Calton, B. Sumser, N. Saks, T. Reid, N. Shepard-Lopez</a:t>
            </a:r>
          </a:p>
        </p:txBody>
      </p:sp>
    </p:spTree>
    <p:extLst>
      <p:ext uri="{BB962C8B-B14F-4D97-AF65-F5344CB8AC3E}">
        <p14:creationId xmlns:p14="http://schemas.microsoft.com/office/powerpoint/2010/main" val="117518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00DAD52-B6F9-DB42-9738-5B311A01FFB6}"/>
              </a:ext>
            </a:extLst>
          </p:cNvPr>
          <p:cNvSpPr>
            <a:spLocks noGrp="1"/>
          </p:cNvSpPr>
          <p:nvPr>
            <p:ph type="sldNum" sz="quarter" idx="13"/>
          </p:nvPr>
        </p:nvSpPr>
        <p:spPr/>
        <p:txBody>
          <a:bodyPr/>
          <a:lstStyle/>
          <a:p>
            <a:fld id="{7BCC8D0D-EAEC-449D-9161-023DFF90F2E2}" type="slidenum">
              <a:rPr lang="en-US" smtClean="0"/>
              <a:pPr/>
              <a:t>6</a:t>
            </a:fld>
            <a:endParaRPr lang="en-US" dirty="0"/>
          </a:p>
        </p:txBody>
      </p:sp>
      <p:sp>
        <p:nvSpPr>
          <p:cNvPr id="10" name="TextBox 9"/>
          <p:cNvSpPr txBox="1"/>
          <p:nvPr/>
        </p:nvSpPr>
        <p:spPr bwMode="auto">
          <a:xfrm>
            <a:off x="3235234" y="2580949"/>
            <a:ext cx="5593233" cy="1477328"/>
          </a:xfrm>
          <a:prstGeom prst="rect">
            <a:avLst/>
          </a:prstGeom>
          <a:noFill/>
          <a:ln w="19050" algn="ctr">
            <a:noFill/>
            <a:miter lim="800000"/>
            <a:headEnd/>
            <a:tailEnd/>
          </a:ln>
        </p:spPr>
        <p:txBody>
          <a:bodyPr wrap="square" lIns="0" tIns="0" rIns="0" bIns="0" rtlCol="0">
            <a:spAutoFit/>
          </a:bodyPr>
          <a:lstStyle/>
          <a:p>
            <a:pPr algn="ctr"/>
            <a:r>
              <a:rPr lang="en-US" sz="3200" b="1" dirty="0"/>
              <a:t>Challenges of </a:t>
            </a:r>
          </a:p>
          <a:p>
            <a:pPr algn="ctr"/>
            <a:r>
              <a:rPr lang="en-US" sz="3200" b="1" dirty="0"/>
              <a:t>Symptom </a:t>
            </a:r>
          </a:p>
          <a:p>
            <a:pPr algn="ctr"/>
            <a:r>
              <a:rPr lang="en-US" sz="3200" b="1" dirty="0"/>
              <a:t>Assessment</a:t>
            </a:r>
          </a:p>
        </p:txBody>
      </p:sp>
      <p:sp>
        <p:nvSpPr>
          <p:cNvPr id="44" name="TextBox 43"/>
          <p:cNvSpPr txBox="1"/>
          <p:nvPr/>
        </p:nvSpPr>
        <p:spPr bwMode="auto">
          <a:xfrm>
            <a:off x="2067489" y="4200168"/>
            <a:ext cx="1350315" cy="984885"/>
          </a:xfrm>
          <a:prstGeom prst="rect">
            <a:avLst/>
          </a:prstGeom>
          <a:noFill/>
          <a:ln w="19050" algn="ctr">
            <a:noFill/>
            <a:miter lim="800000"/>
            <a:headEnd/>
            <a:tailEnd/>
          </a:ln>
        </p:spPr>
        <p:txBody>
          <a:bodyPr wrap="square" lIns="0" tIns="0" rIns="0" bIns="0" rtlCol="0">
            <a:spAutoFit/>
          </a:bodyPr>
          <a:lstStyle/>
          <a:p>
            <a:pPr algn="ctr"/>
            <a:r>
              <a:rPr lang="en-US" sz="1600" b="1" dirty="0">
                <a:solidFill>
                  <a:schemeClr val="bg1"/>
                </a:solidFill>
              </a:rPr>
              <a:t>Clinician Knowledge &amp; Routine Assessment</a:t>
            </a:r>
            <a:endParaRPr lang="en-US" sz="2000" b="1" dirty="0">
              <a:solidFill>
                <a:schemeClr val="bg1"/>
              </a:solidFill>
            </a:endParaRPr>
          </a:p>
        </p:txBody>
      </p:sp>
      <p:graphicFrame>
        <p:nvGraphicFramePr>
          <p:cNvPr id="4" name="Diagram 3"/>
          <p:cNvGraphicFramePr/>
          <p:nvPr>
            <p:extLst>
              <p:ext uri="{D42A27DB-BD31-4B8C-83A1-F6EECF244321}">
                <p14:modId xmlns:p14="http://schemas.microsoft.com/office/powerpoint/2010/main" val="2586634589"/>
              </p:ext>
            </p:extLst>
          </p:nvPr>
        </p:nvGraphicFramePr>
        <p:xfrm>
          <a:off x="1796109" y="309484"/>
          <a:ext cx="8504339" cy="5688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a:extLst>
              <a:ext uri="{FF2B5EF4-FFF2-40B4-BE49-F238E27FC236}">
                <a16:creationId xmlns:a16="http://schemas.microsoft.com/office/drawing/2014/main" id="{690A621A-4AEF-AA44-BC12-25D782973E96}"/>
              </a:ext>
            </a:extLst>
          </p:cNvPr>
          <p:cNvSpPr>
            <a:spLocks noGrp="1"/>
          </p:cNvSpPr>
          <p:nvPr>
            <p:ph type="ftr" sz="quarter" idx="12"/>
          </p:nvPr>
        </p:nvSpPr>
        <p:spPr/>
        <p:txBody>
          <a:bodyPr/>
          <a:lstStyle/>
          <a:p>
            <a:r>
              <a:rPr lang="en-US"/>
              <a:t>Symptom Management.  Property of UC Regents, B. Calton, B. Sumser, N. Saks, T. Reid, N. Shepard-Lopez</a:t>
            </a:r>
            <a:endParaRPr lang="en-US" dirty="0"/>
          </a:p>
        </p:txBody>
      </p:sp>
    </p:spTree>
    <p:extLst>
      <p:ext uri="{BB962C8B-B14F-4D97-AF65-F5344CB8AC3E}">
        <p14:creationId xmlns:p14="http://schemas.microsoft.com/office/powerpoint/2010/main" val="2712433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603AFF-C08B-2A4D-B2A4-0841A33CC5C4}"/>
              </a:ext>
            </a:extLst>
          </p:cNvPr>
          <p:cNvSpPr>
            <a:spLocks noGrp="1"/>
          </p:cNvSpPr>
          <p:nvPr>
            <p:ph type="sldNum" sz="quarter" idx="13"/>
          </p:nvPr>
        </p:nvSpPr>
        <p:spPr/>
        <p:txBody>
          <a:bodyPr/>
          <a:lstStyle/>
          <a:p>
            <a:fld id="{7BCC8D0D-EAEC-449D-9161-023DFF90F2E2}" type="slidenum">
              <a:rPr lang="en-US" smtClean="0"/>
              <a:pPr/>
              <a:t>7</a:t>
            </a:fld>
            <a:endParaRPr lang="en-US" dirty="0"/>
          </a:p>
        </p:txBody>
      </p:sp>
      <p:sp>
        <p:nvSpPr>
          <p:cNvPr id="4" name="Title 3">
            <a:extLst>
              <a:ext uri="{FF2B5EF4-FFF2-40B4-BE49-F238E27FC236}">
                <a16:creationId xmlns:a16="http://schemas.microsoft.com/office/drawing/2014/main" id="{6E5C6EF5-27B8-2C40-A9EA-FC383F39A1FA}"/>
              </a:ext>
            </a:extLst>
          </p:cNvPr>
          <p:cNvSpPr>
            <a:spLocks noGrp="1"/>
          </p:cNvSpPr>
          <p:nvPr>
            <p:ph type="title"/>
          </p:nvPr>
        </p:nvSpPr>
        <p:spPr/>
        <p:txBody>
          <a:bodyPr/>
          <a:lstStyle/>
          <a:p>
            <a:r>
              <a:rPr lang="en-US" b="1" dirty="0"/>
              <a:t>Symptom Assessment</a:t>
            </a:r>
          </a:p>
        </p:txBody>
      </p:sp>
      <p:graphicFrame>
        <p:nvGraphicFramePr>
          <p:cNvPr id="8" name="Content Placeholder 5">
            <a:extLst>
              <a:ext uri="{FF2B5EF4-FFF2-40B4-BE49-F238E27FC236}">
                <a16:creationId xmlns:a16="http://schemas.microsoft.com/office/drawing/2014/main" id="{84BE0D4B-F43F-4A24-93A0-BDD0E7AE5D8C}"/>
              </a:ext>
            </a:extLst>
          </p:cNvPr>
          <p:cNvGraphicFramePr>
            <a:graphicFrameLocks noGrp="1"/>
          </p:cNvGraphicFramePr>
          <p:nvPr>
            <p:ph idx="1"/>
          </p:nvPr>
        </p:nvGraphicFramePr>
        <p:xfrm>
          <a:off x="723152" y="1614249"/>
          <a:ext cx="11047933" cy="4164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a:extLst>
              <a:ext uri="{FF2B5EF4-FFF2-40B4-BE49-F238E27FC236}">
                <a16:creationId xmlns:a16="http://schemas.microsoft.com/office/drawing/2014/main" id="{F0F682E1-A2F2-8342-8579-D76CF43598C5}"/>
              </a:ext>
            </a:extLst>
          </p:cNvPr>
          <p:cNvSpPr>
            <a:spLocks noGrp="1"/>
          </p:cNvSpPr>
          <p:nvPr>
            <p:ph type="ftr" sz="quarter" idx="12"/>
          </p:nvPr>
        </p:nvSpPr>
        <p:spPr/>
        <p:txBody>
          <a:bodyPr/>
          <a:lstStyle/>
          <a:p>
            <a:r>
              <a:rPr lang="en-US"/>
              <a:t>Symptom Management.  Property of UC Regents, B. Calton, B. Sumser, N. Saks, T. Reid, N. Shepard-Lopez</a:t>
            </a:r>
            <a:endParaRPr lang="en-US" dirty="0"/>
          </a:p>
        </p:txBody>
      </p:sp>
    </p:spTree>
    <p:extLst>
      <p:ext uri="{BB962C8B-B14F-4D97-AF65-F5344CB8AC3E}">
        <p14:creationId xmlns:p14="http://schemas.microsoft.com/office/powerpoint/2010/main" val="159194543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BD46BCF-A6FA-0545-BA1E-E2FDD0596E2A}"/>
              </a:ext>
            </a:extLst>
          </p:cNvPr>
          <p:cNvSpPr>
            <a:spLocks noGrp="1"/>
          </p:cNvSpPr>
          <p:nvPr>
            <p:ph type="sldNum" sz="quarter" idx="13"/>
          </p:nvPr>
        </p:nvSpPr>
        <p:spPr/>
        <p:txBody>
          <a:bodyPr/>
          <a:lstStyle/>
          <a:p>
            <a:fld id="{7BCC8D0D-EAEC-449D-9161-023DFF90F2E2}" type="slidenum">
              <a:rPr lang="en-US" smtClean="0"/>
              <a:pPr/>
              <a:t>8</a:t>
            </a:fld>
            <a:endParaRPr lang="en-US" dirty="0"/>
          </a:p>
        </p:txBody>
      </p:sp>
      <p:sp>
        <p:nvSpPr>
          <p:cNvPr id="4" name="Title 3">
            <a:extLst>
              <a:ext uri="{FF2B5EF4-FFF2-40B4-BE49-F238E27FC236}">
                <a16:creationId xmlns:a16="http://schemas.microsoft.com/office/drawing/2014/main" id="{22507DC2-9D72-BB49-BF02-DDEACAF60670}"/>
              </a:ext>
            </a:extLst>
          </p:cNvPr>
          <p:cNvSpPr>
            <a:spLocks noGrp="1"/>
          </p:cNvSpPr>
          <p:nvPr>
            <p:ph type="title"/>
          </p:nvPr>
        </p:nvSpPr>
        <p:spPr/>
        <p:txBody>
          <a:bodyPr/>
          <a:lstStyle/>
          <a:p>
            <a:r>
              <a:rPr lang="en-US" b="1" dirty="0"/>
              <a:t>Symptom Assessment (continued)</a:t>
            </a:r>
          </a:p>
        </p:txBody>
      </p:sp>
      <p:sp>
        <p:nvSpPr>
          <p:cNvPr id="6" name="Content Placeholder 5">
            <a:extLst>
              <a:ext uri="{FF2B5EF4-FFF2-40B4-BE49-F238E27FC236}">
                <a16:creationId xmlns:a16="http://schemas.microsoft.com/office/drawing/2014/main" id="{D9552196-239A-4846-96B2-98B03F5A7FC1}"/>
              </a:ext>
            </a:extLst>
          </p:cNvPr>
          <p:cNvSpPr>
            <a:spLocks noGrp="1"/>
          </p:cNvSpPr>
          <p:nvPr>
            <p:ph idx="1"/>
          </p:nvPr>
        </p:nvSpPr>
        <p:spPr>
          <a:xfrm>
            <a:off x="604780" y="1474304"/>
            <a:ext cx="10749020" cy="4038991"/>
          </a:xfrm>
        </p:spPr>
        <p:txBody>
          <a:bodyPr/>
          <a:lstStyle/>
          <a:p>
            <a:r>
              <a:rPr lang="en-US" dirty="0"/>
              <a:t>Useful questions:</a:t>
            </a:r>
          </a:p>
          <a:p>
            <a:pPr lvl="1">
              <a:buClr>
                <a:schemeClr val="tx1"/>
              </a:buClr>
            </a:pPr>
            <a:r>
              <a:rPr lang="en-US" sz="2800" dirty="0"/>
              <a:t>Of the symptoms that have been bothering you, which symptom bothers you the most?</a:t>
            </a:r>
          </a:p>
          <a:p>
            <a:pPr lvl="1">
              <a:buClr>
                <a:schemeClr val="tx1"/>
              </a:buClr>
            </a:pPr>
            <a:r>
              <a:rPr lang="en-US" sz="2800" dirty="0"/>
              <a:t>How do the symptoms affect you? How much do they interfere with your life? (e.g. Sleep? Daily activities? Your sense of well-being? Impact on family and roles?)</a:t>
            </a:r>
          </a:p>
          <a:p>
            <a:pPr lvl="1">
              <a:buClr>
                <a:schemeClr val="tx1"/>
              </a:buClr>
            </a:pPr>
            <a:r>
              <a:rPr lang="en-US" sz="2800" dirty="0"/>
              <a:t>What are you most worried about? What are you hoping for?</a:t>
            </a:r>
          </a:p>
          <a:p>
            <a:pPr marL="457200" lvl="1" indent="0">
              <a:buNone/>
            </a:pPr>
            <a:endParaRPr lang="en-US" dirty="0"/>
          </a:p>
        </p:txBody>
      </p:sp>
      <p:sp>
        <p:nvSpPr>
          <p:cNvPr id="5" name="Footer Placeholder 4">
            <a:extLst>
              <a:ext uri="{FF2B5EF4-FFF2-40B4-BE49-F238E27FC236}">
                <a16:creationId xmlns:a16="http://schemas.microsoft.com/office/drawing/2014/main" id="{CC0F2105-A981-A44B-A9D3-6E352EC1FC05}"/>
              </a:ext>
            </a:extLst>
          </p:cNvPr>
          <p:cNvSpPr>
            <a:spLocks noGrp="1"/>
          </p:cNvSpPr>
          <p:nvPr>
            <p:ph type="ftr" sz="quarter" idx="12"/>
          </p:nvPr>
        </p:nvSpPr>
        <p:spPr/>
        <p:txBody>
          <a:bodyPr/>
          <a:lstStyle/>
          <a:p>
            <a:r>
              <a:rPr lang="en-US"/>
              <a:t>Symptom Management.  Property of UC Regents, B. Calton, B. Sumser, N. Saks, T. Reid, N. Shepard-Lopez</a:t>
            </a:r>
            <a:endParaRPr lang="en-US" dirty="0"/>
          </a:p>
        </p:txBody>
      </p:sp>
    </p:spTree>
    <p:extLst>
      <p:ext uri="{BB962C8B-B14F-4D97-AF65-F5344CB8AC3E}">
        <p14:creationId xmlns:p14="http://schemas.microsoft.com/office/powerpoint/2010/main" val="168260760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B0D05-84E8-4644-AAA5-7E3806E3E1E0}"/>
              </a:ext>
            </a:extLst>
          </p:cNvPr>
          <p:cNvSpPr>
            <a:spLocks noGrp="1"/>
          </p:cNvSpPr>
          <p:nvPr>
            <p:ph type="title"/>
          </p:nvPr>
        </p:nvSpPr>
        <p:spPr>
          <a:xfrm>
            <a:off x="636507" y="673613"/>
            <a:ext cx="8266669" cy="611449"/>
          </a:xfrm>
        </p:spPr>
        <p:txBody>
          <a:bodyPr/>
          <a:lstStyle/>
          <a:p>
            <a:r>
              <a:rPr lang="en-US" sz="3600" b="1" dirty="0"/>
              <a:t>Symptom Management Tips </a:t>
            </a:r>
          </a:p>
        </p:txBody>
      </p:sp>
      <p:sp>
        <p:nvSpPr>
          <p:cNvPr id="7" name="Content Placeholder 2">
            <a:extLst>
              <a:ext uri="{FF2B5EF4-FFF2-40B4-BE49-F238E27FC236}">
                <a16:creationId xmlns:a16="http://schemas.microsoft.com/office/drawing/2014/main" id="{DEDDE0DB-A84E-D547-A36D-269EE152A796}"/>
              </a:ext>
            </a:extLst>
          </p:cNvPr>
          <p:cNvSpPr>
            <a:spLocks noGrp="1"/>
          </p:cNvSpPr>
          <p:nvPr>
            <p:ph idx="1"/>
          </p:nvPr>
        </p:nvSpPr>
        <p:spPr>
          <a:xfrm>
            <a:off x="861579" y="1663859"/>
            <a:ext cx="4380924" cy="4546345"/>
          </a:xfrm>
        </p:spPr>
        <p:txBody>
          <a:bodyPr>
            <a:noAutofit/>
          </a:bodyPr>
          <a:lstStyle/>
          <a:p>
            <a:pPr marL="0" indent="0">
              <a:buClr>
                <a:schemeClr val="accent2"/>
              </a:buClr>
              <a:buSzPct val="50000"/>
              <a:buNone/>
            </a:pPr>
            <a:r>
              <a:rPr lang="en-US" sz="2600" dirty="0"/>
              <a:t>Patients’ reactions to symptoms occurs within a “constellation of experience”.</a:t>
            </a:r>
          </a:p>
          <a:p>
            <a:pPr>
              <a:buClr>
                <a:schemeClr val="tx1"/>
              </a:buClr>
              <a:buSzPct val="50000"/>
              <a:buFont typeface="Wingdings" panose="05000000000000000000" pitchFamily="2" charset="2"/>
              <a:buChar char="§"/>
            </a:pPr>
            <a:r>
              <a:rPr lang="en-US" sz="2600" dirty="0"/>
              <a:t>Consider the whole person </a:t>
            </a:r>
          </a:p>
          <a:p>
            <a:pPr>
              <a:buClr>
                <a:schemeClr val="tx1"/>
              </a:buClr>
              <a:buSzPct val="50000"/>
              <a:buFont typeface="Wingdings" panose="05000000000000000000" pitchFamily="2" charset="2"/>
              <a:buChar char="§"/>
            </a:pPr>
            <a:r>
              <a:rPr lang="en-US" sz="2600" dirty="0"/>
              <a:t>Approach with curiosity</a:t>
            </a:r>
          </a:p>
          <a:p>
            <a:pPr>
              <a:buClr>
                <a:schemeClr val="tx1"/>
              </a:buClr>
              <a:buSzPct val="50000"/>
              <a:buFont typeface="Wingdings" panose="05000000000000000000" pitchFamily="2" charset="2"/>
              <a:buChar char="§"/>
            </a:pPr>
            <a:r>
              <a:rPr lang="en-US" sz="2600" dirty="0"/>
              <a:t>Involve an interprofessional team and community-based resources</a:t>
            </a:r>
          </a:p>
          <a:p>
            <a:pPr>
              <a:spcBef>
                <a:spcPts val="0"/>
              </a:spcBef>
            </a:pPr>
            <a:endParaRPr lang="en-US" sz="2400" dirty="0"/>
          </a:p>
        </p:txBody>
      </p:sp>
      <p:sp>
        <p:nvSpPr>
          <p:cNvPr id="9" name="Slide Number Placeholder 8">
            <a:extLst>
              <a:ext uri="{FF2B5EF4-FFF2-40B4-BE49-F238E27FC236}">
                <a16:creationId xmlns:a16="http://schemas.microsoft.com/office/drawing/2014/main" id="{95DDB76E-108F-814C-A4AB-A646DA0EF075}"/>
              </a:ext>
            </a:extLst>
          </p:cNvPr>
          <p:cNvSpPr>
            <a:spLocks noGrp="1"/>
          </p:cNvSpPr>
          <p:nvPr>
            <p:ph type="sldNum" sz="quarter" idx="12"/>
          </p:nvPr>
        </p:nvSpPr>
        <p:spPr/>
        <p:txBody>
          <a:bodyPr/>
          <a:lstStyle/>
          <a:p>
            <a:pPr>
              <a:defRPr/>
            </a:pPr>
            <a:fld id="{6E976695-1277-C142-812E-39289DCDDFDD}" type="slidenum">
              <a:rPr lang="en-US" altLang="x-none" smtClean="0"/>
              <a:pPr>
                <a:defRPr/>
              </a:pPr>
              <a:t>9</a:t>
            </a:fld>
            <a:endParaRPr lang="en-US" altLang="x-none"/>
          </a:p>
        </p:txBody>
      </p:sp>
      <p:grpSp>
        <p:nvGrpSpPr>
          <p:cNvPr id="10" name="Group 23">
            <a:extLst>
              <a:ext uri="{FF2B5EF4-FFF2-40B4-BE49-F238E27FC236}">
                <a16:creationId xmlns:a16="http://schemas.microsoft.com/office/drawing/2014/main" id="{40A4006F-8447-AD45-9048-763B6ECC40C4}"/>
              </a:ext>
            </a:extLst>
          </p:cNvPr>
          <p:cNvGrpSpPr>
            <a:grpSpLocks/>
          </p:cNvGrpSpPr>
          <p:nvPr/>
        </p:nvGrpSpPr>
        <p:grpSpPr bwMode="auto">
          <a:xfrm>
            <a:off x="5733223" y="992999"/>
            <a:ext cx="5341177" cy="4546345"/>
            <a:chOff x="3126820" y="1301341"/>
            <a:chExt cx="6013371" cy="4482483"/>
          </a:xfrm>
        </p:grpSpPr>
        <p:sp>
          <p:nvSpPr>
            <p:cNvPr id="11" name="Down Arrow 10">
              <a:extLst>
                <a:ext uri="{FF2B5EF4-FFF2-40B4-BE49-F238E27FC236}">
                  <a16:creationId xmlns:a16="http://schemas.microsoft.com/office/drawing/2014/main" id="{421800BC-3EBC-E54F-A26B-6001CA1629D1}"/>
                </a:ext>
              </a:extLst>
            </p:cNvPr>
            <p:cNvSpPr/>
            <p:nvPr/>
          </p:nvSpPr>
          <p:spPr bwMode="auto">
            <a:xfrm>
              <a:off x="5922716" y="2216023"/>
              <a:ext cx="424713" cy="545552"/>
            </a:xfrm>
            <a:prstGeom prst="downArrow">
              <a:avLst/>
            </a:prstGeom>
            <a:solidFill>
              <a:schemeClr val="accent1"/>
            </a:solidFill>
            <a:ln w="19050" algn="ctr">
              <a:noFill/>
              <a:miter lim="800000"/>
              <a:headEnd/>
              <a:tailEnd/>
            </a:ln>
          </p:spPr>
          <p:txBody>
            <a:bodyPr wrap="none" lIns="68580" tIns="34290" rIns="68580" bIns="34290" anchor="ctr"/>
            <a:lstStyle/>
            <a:p>
              <a:pPr algn="ctr">
                <a:lnSpc>
                  <a:spcPct val="90000"/>
                </a:lnSpc>
                <a:defRPr/>
              </a:pPr>
              <a:endParaRPr lang="en-US" sz="1200" b="1" dirty="0" err="1">
                <a:solidFill>
                  <a:schemeClr val="bg1"/>
                </a:solidFill>
                <a:latin typeface="+mj-lt"/>
              </a:endParaRPr>
            </a:p>
          </p:txBody>
        </p:sp>
        <p:sp>
          <p:nvSpPr>
            <p:cNvPr id="12" name="Rectangle 11">
              <a:extLst>
                <a:ext uri="{FF2B5EF4-FFF2-40B4-BE49-F238E27FC236}">
                  <a16:creationId xmlns:a16="http://schemas.microsoft.com/office/drawing/2014/main" id="{966398B2-BFB0-2148-B146-552190327E06}"/>
                </a:ext>
              </a:extLst>
            </p:cNvPr>
            <p:cNvSpPr/>
            <p:nvPr/>
          </p:nvSpPr>
          <p:spPr bwMode="auto">
            <a:xfrm>
              <a:off x="5425912" y="2761574"/>
              <a:ext cx="1416754" cy="1563373"/>
            </a:xfrm>
            <a:prstGeom prst="rect">
              <a:avLst/>
            </a:prstGeom>
            <a:solidFill>
              <a:schemeClr val="tx1">
                <a:alpha val="86000"/>
              </a:schemeClr>
            </a:solidFill>
            <a:ln w="19050" algn="ctr">
              <a:noFill/>
              <a:miter lim="800000"/>
              <a:headEnd/>
              <a:tailEnd/>
            </a:ln>
          </p:spPr>
          <p:txBody>
            <a:bodyPr wrap="none" lIns="68580" tIns="34290" rIns="68580" bIns="34290" anchor="ctr"/>
            <a:lstStyle/>
            <a:p>
              <a:pPr algn="ctr">
                <a:lnSpc>
                  <a:spcPct val="90000"/>
                </a:lnSpc>
                <a:defRPr/>
              </a:pPr>
              <a:r>
                <a:rPr lang="en-US" sz="1650" b="1" dirty="0">
                  <a:solidFill>
                    <a:schemeClr val="bg1"/>
                  </a:solidFill>
                  <a:latin typeface="+mj-lt"/>
                </a:rPr>
                <a:t>TOTAL</a:t>
              </a:r>
            </a:p>
            <a:p>
              <a:pPr algn="ctr">
                <a:lnSpc>
                  <a:spcPct val="90000"/>
                </a:lnSpc>
                <a:defRPr/>
              </a:pPr>
              <a:r>
                <a:rPr lang="en-US" sz="1650" b="1" dirty="0">
                  <a:solidFill>
                    <a:schemeClr val="bg1"/>
                  </a:solidFill>
                  <a:latin typeface="+mj-lt"/>
                </a:rPr>
                <a:t>DYSPNEA</a:t>
              </a:r>
            </a:p>
          </p:txBody>
        </p:sp>
        <p:sp>
          <p:nvSpPr>
            <p:cNvPr id="13" name="Oval 12">
              <a:extLst>
                <a:ext uri="{FF2B5EF4-FFF2-40B4-BE49-F238E27FC236}">
                  <a16:creationId xmlns:a16="http://schemas.microsoft.com/office/drawing/2014/main" id="{7C4D1D3A-D3EE-4246-9137-6E2093711B3D}"/>
                </a:ext>
              </a:extLst>
            </p:cNvPr>
            <p:cNvSpPr/>
            <p:nvPr/>
          </p:nvSpPr>
          <p:spPr bwMode="auto">
            <a:xfrm>
              <a:off x="5168890" y="4869142"/>
              <a:ext cx="1852438" cy="914682"/>
            </a:xfrm>
            <a:prstGeom prst="ellipse">
              <a:avLst/>
            </a:prstGeom>
            <a:solidFill>
              <a:srgbClr val="AAAAAA">
                <a:alpha val="75000"/>
              </a:srgbClr>
            </a:solidFill>
            <a:ln w="19050" algn="ctr">
              <a:solidFill>
                <a:schemeClr val="accent1"/>
              </a:solidFill>
              <a:miter lim="800000"/>
              <a:headEnd/>
              <a:tailEnd/>
            </a:ln>
          </p:spPr>
          <p:txBody>
            <a:bodyPr wrap="none" lIns="68580" tIns="34290" rIns="68580" bIns="34290" anchor="ctr"/>
            <a:lstStyle/>
            <a:p>
              <a:pPr algn="ctr">
                <a:lnSpc>
                  <a:spcPct val="90000"/>
                </a:lnSpc>
                <a:defRPr/>
              </a:pPr>
              <a:r>
                <a:rPr lang="en-US" sz="1400" b="1" dirty="0">
                  <a:latin typeface="+mj-lt"/>
                </a:rPr>
                <a:t>E.g., Meaning</a:t>
              </a:r>
            </a:p>
            <a:p>
              <a:pPr algn="ctr">
                <a:lnSpc>
                  <a:spcPct val="90000"/>
                </a:lnSpc>
                <a:defRPr/>
              </a:pPr>
              <a:r>
                <a:rPr lang="en-US" sz="1400" b="1" dirty="0">
                  <a:latin typeface="+mj-lt"/>
                </a:rPr>
                <a:t>Suffering</a:t>
              </a:r>
            </a:p>
          </p:txBody>
        </p:sp>
        <p:sp>
          <p:nvSpPr>
            <p:cNvPr id="14" name="Oval 13">
              <a:extLst>
                <a:ext uri="{FF2B5EF4-FFF2-40B4-BE49-F238E27FC236}">
                  <a16:creationId xmlns:a16="http://schemas.microsoft.com/office/drawing/2014/main" id="{136E6124-7C74-874A-A583-C36A2FFB0355}"/>
                </a:ext>
              </a:extLst>
            </p:cNvPr>
            <p:cNvSpPr/>
            <p:nvPr/>
          </p:nvSpPr>
          <p:spPr bwMode="auto">
            <a:xfrm>
              <a:off x="7287753" y="3085920"/>
              <a:ext cx="1852438" cy="914682"/>
            </a:xfrm>
            <a:prstGeom prst="ellipse">
              <a:avLst/>
            </a:prstGeom>
            <a:solidFill>
              <a:schemeClr val="accent2">
                <a:alpha val="34000"/>
              </a:schemeClr>
            </a:solidFill>
            <a:ln w="19050" algn="ctr">
              <a:solidFill>
                <a:schemeClr val="accent1"/>
              </a:solidFill>
              <a:miter lim="800000"/>
              <a:headEnd/>
              <a:tailEnd/>
            </a:ln>
          </p:spPr>
          <p:txBody>
            <a:bodyPr wrap="none" lIns="68580" tIns="34290" rIns="68580" bIns="34290" anchor="ctr"/>
            <a:lstStyle/>
            <a:p>
              <a:pPr algn="ctr">
                <a:lnSpc>
                  <a:spcPct val="90000"/>
                </a:lnSpc>
                <a:defRPr/>
              </a:pPr>
              <a:r>
                <a:rPr lang="en-US" sz="1400" b="1" dirty="0">
                  <a:latin typeface="+mj-lt"/>
                </a:rPr>
                <a:t>E.g., Spouse</a:t>
              </a:r>
            </a:p>
            <a:p>
              <a:pPr algn="ctr">
                <a:lnSpc>
                  <a:spcPct val="90000"/>
                </a:lnSpc>
                <a:defRPr/>
              </a:pPr>
              <a:r>
                <a:rPr lang="en-US" sz="1400" b="1" dirty="0">
                  <a:latin typeface="+mj-lt"/>
                </a:rPr>
                <a:t>Children</a:t>
              </a:r>
            </a:p>
            <a:p>
              <a:pPr algn="ctr">
                <a:lnSpc>
                  <a:spcPct val="90000"/>
                </a:lnSpc>
                <a:defRPr/>
              </a:pPr>
              <a:r>
                <a:rPr lang="en-US" sz="1400" b="1" dirty="0">
                  <a:latin typeface="+mj-lt"/>
                </a:rPr>
                <a:t>Finances</a:t>
              </a:r>
            </a:p>
          </p:txBody>
        </p:sp>
        <p:sp>
          <p:nvSpPr>
            <p:cNvPr id="15" name="Oval 14">
              <a:extLst>
                <a:ext uri="{FF2B5EF4-FFF2-40B4-BE49-F238E27FC236}">
                  <a16:creationId xmlns:a16="http://schemas.microsoft.com/office/drawing/2014/main" id="{755B59E9-DB14-C147-94D2-1098A55D0D99}"/>
                </a:ext>
              </a:extLst>
            </p:cNvPr>
            <p:cNvSpPr/>
            <p:nvPr/>
          </p:nvSpPr>
          <p:spPr bwMode="auto">
            <a:xfrm>
              <a:off x="3126820" y="3088635"/>
              <a:ext cx="1852438" cy="914682"/>
            </a:xfrm>
            <a:prstGeom prst="ellipse">
              <a:avLst/>
            </a:prstGeom>
            <a:solidFill>
              <a:srgbClr val="929000">
                <a:alpha val="68000"/>
              </a:srgbClr>
            </a:solidFill>
            <a:ln w="19050" algn="ctr">
              <a:solidFill>
                <a:schemeClr val="accent1"/>
              </a:solidFill>
              <a:miter lim="800000"/>
              <a:headEnd/>
              <a:tailEnd/>
            </a:ln>
          </p:spPr>
          <p:txBody>
            <a:bodyPr wrap="none" lIns="68580" tIns="34290" rIns="68580" bIns="34290" anchor="ctr"/>
            <a:lstStyle/>
            <a:p>
              <a:pPr algn="ctr">
                <a:lnSpc>
                  <a:spcPct val="90000"/>
                </a:lnSpc>
                <a:defRPr/>
              </a:pPr>
              <a:r>
                <a:rPr lang="en-US" sz="1400" b="1" dirty="0">
                  <a:latin typeface="+mj-lt"/>
                </a:rPr>
                <a:t>E.g., Anxiety</a:t>
              </a:r>
            </a:p>
            <a:p>
              <a:pPr algn="ctr">
                <a:lnSpc>
                  <a:spcPct val="90000"/>
                </a:lnSpc>
                <a:defRPr/>
              </a:pPr>
              <a:r>
                <a:rPr lang="en-US" sz="1400" b="1" dirty="0">
                  <a:latin typeface="+mj-lt"/>
                </a:rPr>
                <a:t>Disappointment</a:t>
              </a:r>
            </a:p>
            <a:p>
              <a:pPr algn="ctr">
                <a:lnSpc>
                  <a:spcPct val="90000"/>
                </a:lnSpc>
                <a:defRPr/>
              </a:pPr>
              <a:r>
                <a:rPr lang="en-US" sz="1400" b="1" dirty="0">
                  <a:latin typeface="+mj-lt"/>
                </a:rPr>
                <a:t>Coping</a:t>
              </a:r>
            </a:p>
          </p:txBody>
        </p:sp>
        <p:sp>
          <p:nvSpPr>
            <p:cNvPr id="16" name="Up Arrow 15">
              <a:extLst>
                <a:ext uri="{FF2B5EF4-FFF2-40B4-BE49-F238E27FC236}">
                  <a16:creationId xmlns:a16="http://schemas.microsoft.com/office/drawing/2014/main" id="{5F8E52EA-5FB1-EF47-8E05-DC02AB3E7B89}"/>
                </a:ext>
              </a:extLst>
            </p:cNvPr>
            <p:cNvSpPr/>
            <p:nvPr/>
          </p:nvSpPr>
          <p:spPr bwMode="auto">
            <a:xfrm>
              <a:off x="5900775" y="4308662"/>
              <a:ext cx="484267" cy="548266"/>
            </a:xfrm>
            <a:prstGeom prst="upArrow">
              <a:avLst/>
            </a:prstGeom>
            <a:solidFill>
              <a:schemeClr val="accent1"/>
            </a:solidFill>
            <a:ln w="19050" algn="ctr">
              <a:noFill/>
              <a:miter lim="800000"/>
              <a:headEnd/>
              <a:tailEnd/>
            </a:ln>
          </p:spPr>
          <p:txBody>
            <a:bodyPr wrap="none" lIns="68580" tIns="34290" rIns="68580" bIns="34290" anchor="ctr"/>
            <a:lstStyle/>
            <a:p>
              <a:pPr algn="ctr">
                <a:lnSpc>
                  <a:spcPct val="90000"/>
                </a:lnSpc>
                <a:defRPr/>
              </a:pPr>
              <a:endParaRPr lang="en-US" sz="1200" b="1" dirty="0" err="1">
                <a:solidFill>
                  <a:schemeClr val="bg1"/>
                </a:solidFill>
                <a:latin typeface="+mj-lt"/>
              </a:endParaRPr>
            </a:p>
          </p:txBody>
        </p:sp>
        <p:sp>
          <p:nvSpPr>
            <p:cNvPr id="17" name="Right Arrow 16">
              <a:extLst>
                <a:ext uri="{FF2B5EF4-FFF2-40B4-BE49-F238E27FC236}">
                  <a16:creationId xmlns:a16="http://schemas.microsoft.com/office/drawing/2014/main" id="{C6FCD4A1-BAEB-0D48-B52C-BFF9CE2A2FC0}"/>
                </a:ext>
              </a:extLst>
            </p:cNvPr>
            <p:cNvSpPr/>
            <p:nvPr/>
          </p:nvSpPr>
          <p:spPr bwMode="auto">
            <a:xfrm>
              <a:off x="4958885" y="3313912"/>
              <a:ext cx="474863" cy="484482"/>
            </a:xfrm>
            <a:prstGeom prst="rightArrow">
              <a:avLst/>
            </a:prstGeom>
            <a:solidFill>
              <a:schemeClr val="accent1"/>
            </a:solidFill>
            <a:ln w="19050" algn="ctr">
              <a:noFill/>
              <a:miter lim="800000"/>
              <a:headEnd/>
              <a:tailEnd/>
            </a:ln>
          </p:spPr>
          <p:txBody>
            <a:bodyPr wrap="none" lIns="68580" tIns="34290" rIns="68580" bIns="34290" anchor="ctr"/>
            <a:lstStyle/>
            <a:p>
              <a:pPr algn="ctr">
                <a:lnSpc>
                  <a:spcPct val="90000"/>
                </a:lnSpc>
                <a:defRPr/>
              </a:pPr>
              <a:endParaRPr lang="en-US" sz="1200" b="1" dirty="0" err="1">
                <a:solidFill>
                  <a:schemeClr val="bg1"/>
                </a:solidFill>
                <a:latin typeface="+mj-lt"/>
              </a:endParaRPr>
            </a:p>
          </p:txBody>
        </p:sp>
        <p:sp>
          <p:nvSpPr>
            <p:cNvPr id="18" name="Left Arrow 17">
              <a:extLst>
                <a:ext uri="{FF2B5EF4-FFF2-40B4-BE49-F238E27FC236}">
                  <a16:creationId xmlns:a16="http://schemas.microsoft.com/office/drawing/2014/main" id="{05E256AC-4716-574E-844D-04348A8FD6D1}"/>
                </a:ext>
              </a:extLst>
            </p:cNvPr>
            <p:cNvSpPr/>
            <p:nvPr/>
          </p:nvSpPr>
          <p:spPr bwMode="auto">
            <a:xfrm>
              <a:off x="6831696" y="3313912"/>
              <a:ext cx="477998" cy="484482"/>
            </a:xfrm>
            <a:prstGeom prst="leftArrow">
              <a:avLst/>
            </a:prstGeom>
            <a:solidFill>
              <a:schemeClr val="accent1"/>
            </a:solidFill>
            <a:ln w="19050" algn="ctr">
              <a:noFill/>
              <a:miter lim="800000"/>
              <a:headEnd/>
              <a:tailEnd/>
            </a:ln>
          </p:spPr>
          <p:txBody>
            <a:bodyPr wrap="none" lIns="68580" tIns="34290" rIns="68580" bIns="34290" anchor="ctr"/>
            <a:lstStyle/>
            <a:p>
              <a:pPr algn="ctr">
                <a:lnSpc>
                  <a:spcPct val="90000"/>
                </a:lnSpc>
                <a:defRPr/>
              </a:pPr>
              <a:endParaRPr lang="en-US" sz="1200" b="1" dirty="0" err="1">
                <a:solidFill>
                  <a:schemeClr val="bg1"/>
                </a:solidFill>
                <a:latin typeface="+mj-lt"/>
              </a:endParaRPr>
            </a:p>
          </p:txBody>
        </p:sp>
        <p:sp>
          <p:nvSpPr>
            <p:cNvPr id="19" name="Oval 18">
              <a:extLst>
                <a:ext uri="{FF2B5EF4-FFF2-40B4-BE49-F238E27FC236}">
                  <a16:creationId xmlns:a16="http://schemas.microsoft.com/office/drawing/2014/main" id="{DD250C3E-9EC3-604B-A0C8-081C5C96F4CE}"/>
                </a:ext>
              </a:extLst>
            </p:cNvPr>
            <p:cNvSpPr/>
            <p:nvPr/>
          </p:nvSpPr>
          <p:spPr bwMode="auto">
            <a:xfrm>
              <a:off x="5245683" y="1301341"/>
              <a:ext cx="1852438" cy="914682"/>
            </a:xfrm>
            <a:prstGeom prst="ellipse">
              <a:avLst/>
            </a:prstGeom>
            <a:solidFill>
              <a:srgbClr val="7030A0">
                <a:alpha val="34000"/>
              </a:srgbClr>
            </a:solidFill>
            <a:ln w="19050" algn="ctr">
              <a:solidFill>
                <a:schemeClr val="accent1"/>
              </a:solidFill>
              <a:miter lim="800000"/>
              <a:headEnd/>
              <a:tailEnd/>
            </a:ln>
          </p:spPr>
          <p:txBody>
            <a:bodyPr wrap="none" lIns="68580" tIns="34290" rIns="68580" bIns="34290" anchor="ctr"/>
            <a:lstStyle/>
            <a:p>
              <a:pPr algn="ctr">
                <a:lnSpc>
                  <a:spcPct val="90000"/>
                </a:lnSpc>
                <a:defRPr/>
              </a:pPr>
              <a:r>
                <a:rPr lang="en-US" sz="1400" b="1" dirty="0">
                  <a:latin typeface="+mj-lt"/>
                </a:rPr>
                <a:t>E.g., Cancer</a:t>
              </a:r>
            </a:p>
            <a:p>
              <a:pPr algn="ctr">
                <a:lnSpc>
                  <a:spcPct val="90000"/>
                </a:lnSpc>
                <a:defRPr/>
              </a:pPr>
              <a:r>
                <a:rPr lang="en-US" sz="1400" b="1" dirty="0">
                  <a:latin typeface="+mj-lt"/>
                </a:rPr>
                <a:t>Effusions</a:t>
              </a:r>
            </a:p>
            <a:p>
              <a:pPr algn="ctr">
                <a:lnSpc>
                  <a:spcPct val="90000"/>
                </a:lnSpc>
                <a:defRPr/>
              </a:pPr>
              <a:r>
                <a:rPr lang="en-US" sz="1400" b="1" dirty="0">
                  <a:latin typeface="+mj-lt"/>
                </a:rPr>
                <a:t>Drug toxicity</a:t>
              </a:r>
            </a:p>
          </p:txBody>
        </p:sp>
        <p:sp>
          <p:nvSpPr>
            <p:cNvPr id="20" name="TextBox 19">
              <a:extLst>
                <a:ext uri="{FF2B5EF4-FFF2-40B4-BE49-F238E27FC236}">
                  <a16:creationId xmlns:a16="http://schemas.microsoft.com/office/drawing/2014/main" id="{91A50C7B-489E-F04C-9328-7AA5BD0F9153}"/>
                </a:ext>
              </a:extLst>
            </p:cNvPr>
            <p:cNvSpPr txBox="1"/>
            <p:nvPr/>
          </p:nvSpPr>
          <p:spPr bwMode="auto">
            <a:xfrm>
              <a:off x="4231701" y="1413980"/>
              <a:ext cx="809872" cy="255118"/>
            </a:xfrm>
            <a:prstGeom prst="rect">
              <a:avLst/>
            </a:prstGeom>
            <a:noFill/>
            <a:ln w="19050" algn="ctr">
              <a:noFill/>
              <a:miter lim="800000"/>
              <a:headEnd/>
              <a:tailEnd/>
            </a:ln>
          </p:spPr>
          <p:txBody>
            <a:bodyPr wrap="none" lIns="0" tIns="0" rIns="0" bIns="0">
              <a:spAutoFit/>
            </a:bodyPr>
            <a:lstStyle/>
            <a:p>
              <a:pPr>
                <a:defRPr/>
              </a:pPr>
              <a:r>
                <a:rPr lang="en-US" sz="1500" b="1" dirty="0">
                  <a:latin typeface="+mj-lt"/>
                </a:rPr>
                <a:t>Physical</a:t>
              </a:r>
            </a:p>
          </p:txBody>
        </p:sp>
        <p:sp>
          <p:nvSpPr>
            <p:cNvPr id="21" name="TextBox 20">
              <a:extLst>
                <a:ext uri="{FF2B5EF4-FFF2-40B4-BE49-F238E27FC236}">
                  <a16:creationId xmlns:a16="http://schemas.microsoft.com/office/drawing/2014/main" id="{BDBBB56A-4225-074C-98D6-9F4CE139A0C5}"/>
                </a:ext>
              </a:extLst>
            </p:cNvPr>
            <p:cNvSpPr txBox="1"/>
            <p:nvPr/>
          </p:nvSpPr>
          <p:spPr bwMode="auto">
            <a:xfrm>
              <a:off x="7823738" y="2761574"/>
              <a:ext cx="596185" cy="255118"/>
            </a:xfrm>
            <a:prstGeom prst="rect">
              <a:avLst/>
            </a:prstGeom>
            <a:noFill/>
            <a:ln w="19050" algn="ctr">
              <a:noFill/>
              <a:miter lim="800000"/>
              <a:headEnd/>
              <a:tailEnd/>
            </a:ln>
          </p:spPr>
          <p:txBody>
            <a:bodyPr wrap="none" lIns="0" tIns="0" rIns="0" bIns="0">
              <a:spAutoFit/>
            </a:bodyPr>
            <a:lstStyle/>
            <a:p>
              <a:pPr>
                <a:defRPr/>
              </a:pPr>
              <a:r>
                <a:rPr lang="en-US" sz="1500" b="1" dirty="0">
                  <a:latin typeface="+mj-lt"/>
                </a:rPr>
                <a:t>Social</a:t>
              </a:r>
            </a:p>
          </p:txBody>
        </p:sp>
        <p:sp>
          <p:nvSpPr>
            <p:cNvPr id="22" name="TextBox 21">
              <a:extLst>
                <a:ext uri="{FF2B5EF4-FFF2-40B4-BE49-F238E27FC236}">
                  <a16:creationId xmlns:a16="http://schemas.microsoft.com/office/drawing/2014/main" id="{DA69D3B9-EC6A-9D4A-9557-34C0AE204DAD}"/>
                </a:ext>
              </a:extLst>
            </p:cNvPr>
            <p:cNvSpPr txBox="1"/>
            <p:nvPr/>
          </p:nvSpPr>
          <p:spPr bwMode="auto">
            <a:xfrm>
              <a:off x="3128388" y="4068457"/>
              <a:ext cx="1360412" cy="255118"/>
            </a:xfrm>
            <a:prstGeom prst="rect">
              <a:avLst/>
            </a:prstGeom>
            <a:noFill/>
            <a:ln w="19050" algn="ctr">
              <a:noFill/>
              <a:miter lim="800000"/>
              <a:headEnd/>
              <a:tailEnd/>
            </a:ln>
          </p:spPr>
          <p:txBody>
            <a:bodyPr wrap="none" lIns="0" tIns="0" rIns="0" bIns="0">
              <a:spAutoFit/>
            </a:bodyPr>
            <a:lstStyle/>
            <a:p>
              <a:pPr>
                <a:defRPr/>
              </a:pPr>
              <a:r>
                <a:rPr lang="en-US" sz="1500" b="1" dirty="0">
                  <a:latin typeface="+mj-lt"/>
                </a:rPr>
                <a:t>Psychological</a:t>
              </a:r>
            </a:p>
          </p:txBody>
        </p:sp>
        <p:sp>
          <p:nvSpPr>
            <p:cNvPr id="23" name="TextBox 22">
              <a:extLst>
                <a:ext uri="{FF2B5EF4-FFF2-40B4-BE49-F238E27FC236}">
                  <a16:creationId xmlns:a16="http://schemas.microsoft.com/office/drawing/2014/main" id="{06DEB735-38AC-3F4D-91F5-8FFE8E20D98E}"/>
                </a:ext>
              </a:extLst>
            </p:cNvPr>
            <p:cNvSpPr txBox="1"/>
            <p:nvPr/>
          </p:nvSpPr>
          <p:spPr bwMode="auto">
            <a:xfrm>
              <a:off x="7112226" y="5201630"/>
              <a:ext cx="846197" cy="255118"/>
            </a:xfrm>
            <a:prstGeom prst="rect">
              <a:avLst/>
            </a:prstGeom>
            <a:noFill/>
            <a:ln w="19050" algn="ctr">
              <a:noFill/>
              <a:miter lim="800000"/>
              <a:headEnd/>
              <a:tailEnd/>
            </a:ln>
          </p:spPr>
          <p:txBody>
            <a:bodyPr wrap="none" lIns="0" tIns="0" rIns="0" bIns="0">
              <a:spAutoFit/>
            </a:bodyPr>
            <a:lstStyle/>
            <a:p>
              <a:pPr>
                <a:defRPr/>
              </a:pPr>
              <a:r>
                <a:rPr lang="en-US" sz="1500" b="1" dirty="0">
                  <a:latin typeface="+mj-lt"/>
                </a:rPr>
                <a:t>Spiritual</a:t>
              </a:r>
            </a:p>
          </p:txBody>
        </p:sp>
      </p:grpSp>
      <p:sp>
        <p:nvSpPr>
          <p:cNvPr id="4" name="Footer Placeholder 3">
            <a:extLst>
              <a:ext uri="{FF2B5EF4-FFF2-40B4-BE49-F238E27FC236}">
                <a16:creationId xmlns:a16="http://schemas.microsoft.com/office/drawing/2014/main" id="{2E42BC51-CC52-9642-9510-C706C824D380}"/>
              </a:ext>
            </a:extLst>
          </p:cNvPr>
          <p:cNvSpPr>
            <a:spLocks noGrp="1"/>
          </p:cNvSpPr>
          <p:nvPr>
            <p:ph type="ftr" sz="quarter" idx="11"/>
          </p:nvPr>
        </p:nvSpPr>
        <p:spPr/>
        <p:txBody>
          <a:bodyPr/>
          <a:lstStyle/>
          <a:p>
            <a:r>
              <a:rPr lang="en-US"/>
              <a:t>Symptom Management.  Property of UC Regents, B. Calton, B. Sumser, N. Saks, T. Reid, N. Shepard-Lopez</a:t>
            </a:r>
          </a:p>
        </p:txBody>
      </p:sp>
      <p:sp>
        <p:nvSpPr>
          <p:cNvPr id="5" name="TextBox 4">
            <a:extLst>
              <a:ext uri="{FF2B5EF4-FFF2-40B4-BE49-F238E27FC236}">
                <a16:creationId xmlns:a16="http://schemas.microsoft.com/office/drawing/2014/main" id="{FB805D31-4E58-AD46-A287-A0C2067BFB11}"/>
              </a:ext>
            </a:extLst>
          </p:cNvPr>
          <p:cNvSpPr txBox="1"/>
          <p:nvPr/>
        </p:nvSpPr>
        <p:spPr>
          <a:xfrm>
            <a:off x="9723874" y="5539344"/>
            <a:ext cx="1421543" cy="369332"/>
          </a:xfrm>
          <a:prstGeom prst="rect">
            <a:avLst/>
          </a:prstGeom>
          <a:noFill/>
        </p:spPr>
        <p:txBody>
          <a:bodyPr wrap="none" rtlCol="0">
            <a:spAutoFit/>
          </a:bodyPr>
          <a:lstStyle/>
          <a:p>
            <a:r>
              <a:rPr lang="en-US" dirty="0"/>
              <a:t>(Kamal 2011)</a:t>
            </a:r>
          </a:p>
        </p:txBody>
      </p:sp>
    </p:spTree>
    <p:extLst>
      <p:ext uri="{BB962C8B-B14F-4D97-AF65-F5344CB8AC3E}">
        <p14:creationId xmlns:p14="http://schemas.microsoft.com/office/powerpoint/2010/main" val="18120818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17833</TotalTime>
  <Words>2176</Words>
  <Application>Microsoft Macintosh PowerPoint</Application>
  <PresentationFormat>Widescreen</PresentationFormat>
  <Paragraphs>196</Paragraphs>
  <Slides>14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Garamond</vt:lpstr>
      <vt:lpstr>system-ui</vt:lpstr>
      <vt:lpstr>Wingdings</vt:lpstr>
      <vt:lpstr>Office Theme</vt:lpstr>
      <vt:lpstr>Primary Palliative Care Education     Symptom Management </vt:lpstr>
      <vt:lpstr>Objectives</vt:lpstr>
      <vt:lpstr>For Reflection  What symptoms do your patients face that are most challenging to their quality of life and/or cause suffering?</vt:lpstr>
      <vt:lpstr>Guiding Principles and Practices </vt:lpstr>
      <vt:lpstr>PowerPoint Presentation</vt:lpstr>
      <vt:lpstr>PowerPoint Presentation</vt:lpstr>
      <vt:lpstr>Symptom Assessment</vt:lpstr>
      <vt:lpstr>Symptom Assessment (continued)</vt:lpstr>
      <vt:lpstr>Symptom Management Tips </vt:lpstr>
      <vt:lpstr>Symptom Management Tips (continued)</vt:lpstr>
      <vt:lpstr>Exercise: Symptom Break-Out Session</vt:lpstr>
      <vt:lpstr>PowerPoint Presentation</vt:lpstr>
      <vt:lpstr>Questions?  Thank you!</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Palliative Care Education     Introduction to Palliative Care </dc:title>
  <dc:creator>Brook Calton</dc:creator>
  <cp:lastModifiedBy>Calton, Brook</cp:lastModifiedBy>
  <cp:revision>43</cp:revision>
  <dcterms:created xsi:type="dcterms:W3CDTF">2021-02-02T20:40:34Z</dcterms:created>
  <dcterms:modified xsi:type="dcterms:W3CDTF">2022-04-18T20:04:23Z</dcterms:modified>
</cp:coreProperties>
</file>