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media/image3.jpg" ContentType="image/png"/>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9" r:id="rId1"/>
  </p:sldMasterIdLst>
  <p:notesMasterIdLst>
    <p:notesMasterId r:id="rId20"/>
  </p:notesMasterIdLst>
  <p:sldIdLst>
    <p:sldId id="307" r:id="rId2"/>
    <p:sldId id="311" r:id="rId3"/>
    <p:sldId id="312" r:id="rId4"/>
    <p:sldId id="314" r:id="rId5"/>
    <p:sldId id="313" r:id="rId6"/>
    <p:sldId id="319" r:id="rId7"/>
    <p:sldId id="315" r:id="rId8"/>
    <p:sldId id="285" r:id="rId9"/>
    <p:sldId id="296" r:id="rId10"/>
    <p:sldId id="320" r:id="rId11"/>
    <p:sldId id="309" r:id="rId12"/>
    <p:sldId id="290" r:id="rId13"/>
    <p:sldId id="292" r:id="rId14"/>
    <p:sldId id="298" r:id="rId15"/>
    <p:sldId id="316" r:id="rId16"/>
    <p:sldId id="308" r:id="rId17"/>
    <p:sldId id="304" r:id="rId18"/>
    <p:sldId id="31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lton, Brook" initials="CB" lastIdx="7" clrIdx="0">
    <p:extLst>
      <p:ext uri="{19B8F6BF-5375-455C-9EA6-DF929625EA0E}">
        <p15:presenceInfo xmlns:p15="http://schemas.microsoft.com/office/powerpoint/2012/main" userId="S::brook.calton@ucsf.edu::2b97c058-8a14-4a63-b2aa-7c473714690f" providerId="AD"/>
      </p:ext>
    </p:extLst>
  </p:cmAuthor>
  <p:cmAuthor id="2" name="Brook Calton" initials="BC" lastIdx="22" clrIdx="1">
    <p:extLst>
      <p:ext uri="{19B8F6BF-5375-455C-9EA6-DF929625EA0E}">
        <p15:presenceInfo xmlns:p15="http://schemas.microsoft.com/office/powerpoint/2012/main" userId="37714ef2381bc9ee" providerId="Windows Live"/>
      </p:ext>
    </p:extLst>
  </p:cmAuthor>
  <p:cmAuthor id="3" name="Ling, Perri" initials="LP" lastIdx="9" clrIdx="2">
    <p:extLst>
      <p:ext uri="{19B8F6BF-5375-455C-9EA6-DF929625EA0E}">
        <p15:presenceInfo xmlns:p15="http://schemas.microsoft.com/office/powerpoint/2012/main" userId="S-1-5-21-2695169584-3817918341-3537416689-162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94"/>
    <p:restoredTop sz="68435"/>
  </p:normalViewPr>
  <p:slideViewPr>
    <p:cSldViewPr snapToGrid="0" snapToObjects="1">
      <p:cViewPr varScale="1">
        <p:scale>
          <a:sx n="85" d="100"/>
          <a:sy n="85" d="100"/>
        </p:scale>
        <p:origin x="3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08361E-DE42-0A41-A066-0B087947D6BE}" type="datetimeFigureOut">
              <a:rPr lang="en-US" smtClean="0"/>
              <a:t>4/13/22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87AFA4-8529-DF4E-AD08-D6EA65A234DC}" type="slidenum">
              <a:rPr lang="en-US" smtClean="0"/>
              <a:t>‹#›</a:t>
            </a:fld>
            <a:endParaRPr lang="en-US"/>
          </a:p>
        </p:txBody>
      </p:sp>
    </p:spTree>
    <p:extLst>
      <p:ext uri="{BB962C8B-B14F-4D97-AF65-F5344CB8AC3E}">
        <p14:creationId xmlns:p14="http://schemas.microsoft.com/office/powerpoint/2010/main" val="1229906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SLIDES 1-2: 2 MINUTES</a:t>
            </a:r>
          </a:p>
          <a:p>
            <a:endParaRPr lang="en-US" dirty="0"/>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749876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None/>
            </a:pPr>
            <a:r>
              <a:rPr lang="en-US" b="1" dirty="0"/>
              <a:t>Meaning and Identity: </a:t>
            </a:r>
            <a:r>
              <a:rPr lang="en-US" b="0" dirty="0"/>
              <a:t>Meaning is the process</a:t>
            </a:r>
            <a:r>
              <a:rPr lang="en-US" b="0" baseline="0" dirty="0"/>
              <a:t> in which we make sense of the world and our experience. Identity, (a) a social category, defined by membership rules and (alleged) characteristic attributes or</a:t>
            </a:r>
          </a:p>
          <a:p>
            <a:pPr marL="0" indent="0">
              <a:buNone/>
            </a:pPr>
            <a:r>
              <a:rPr lang="en-US" b="0" baseline="0" dirty="0"/>
              <a:t>expected behaviors, or (b) socially distinguishing features that a person takes a special pride</a:t>
            </a:r>
          </a:p>
          <a:p>
            <a:pPr marL="0" indent="0">
              <a:buNone/>
            </a:pPr>
            <a:r>
              <a:rPr lang="en-US" b="0" baseline="0" dirty="0"/>
              <a:t>in or views as unchangeable but socially consequential (c) A thought-created construction of a separate self.</a:t>
            </a:r>
          </a:p>
          <a:p>
            <a:pPr marL="0" indent="0">
              <a:buNone/>
            </a:pPr>
            <a:r>
              <a:rPr lang="en-US" b="1" baseline="0" dirty="0"/>
              <a:t>Hope and Despair: </a:t>
            </a:r>
            <a:r>
              <a:rPr lang="en-US" b="0" baseline="0" dirty="0" err="1"/>
              <a:t>Dufault</a:t>
            </a:r>
            <a:r>
              <a:rPr lang="en-US" b="0" baseline="0" dirty="0"/>
              <a:t> and </a:t>
            </a:r>
            <a:r>
              <a:rPr lang="en-US" b="0" baseline="0" dirty="0" err="1"/>
              <a:t>Martocchio</a:t>
            </a:r>
            <a:r>
              <a:rPr lang="en-US" b="0" baseline="0" dirty="0"/>
              <a:t> (1985, p. 380) defined hope as “a multidimensional dynamic life force characterized by a confident yet uncertain expectation of achieving future good, which, to the hoping person, is realistically possible and personally significant.” Hope has been identified as an important factor in human existence (</a:t>
            </a:r>
            <a:r>
              <a:rPr lang="en-US" b="0" baseline="0" dirty="0" err="1"/>
              <a:t>Vellone</a:t>
            </a:r>
            <a:r>
              <a:rPr lang="en-US" b="0" baseline="0" dirty="0"/>
              <a:t> et al., 2006) closely linked with development (Turner &amp; Stokes, 2006) and especially with spirituality (Nolan et al., 2006). Hope is also associated with trust (Langley &amp; Klopper, 2005) and finding meaning in one’s life (</a:t>
            </a:r>
            <a:r>
              <a:rPr lang="en-US" b="0" baseline="0" dirty="0" err="1"/>
              <a:t>Mascaro</a:t>
            </a:r>
            <a:r>
              <a:rPr lang="en-US" b="0" baseline="0" dirty="0"/>
              <a:t> &amp; Rosen, 2005). Despair is the absence of hope with no indication that the situation will ever improve or change. </a:t>
            </a:r>
          </a:p>
          <a:p>
            <a:pPr marL="0" indent="0">
              <a:buNone/>
            </a:pPr>
            <a:r>
              <a:rPr lang="en-US" b="1" baseline="0" dirty="0"/>
              <a:t>Connection and Isolation: </a:t>
            </a:r>
            <a:r>
              <a:rPr lang="en-US" b="0" baseline="0" dirty="0"/>
              <a:t>Connection is active relationship to self, other, community, world and life. Isolation is a negative absence of this relationship. </a:t>
            </a:r>
          </a:p>
          <a:p>
            <a:pPr marL="0" indent="0">
              <a:buNone/>
            </a:pPr>
            <a:r>
              <a:rPr lang="en-US" b="1" baseline="0" dirty="0"/>
              <a:t>Belief Systems and Practices: </a:t>
            </a:r>
            <a:r>
              <a:rPr lang="en-US" b="0" baseline="0" dirty="0"/>
              <a:t>Belief systems are a set of consistent or fluid tenets, values or principles. Practices, such as prayer, meditation, gratitude, volunteering, serving others </a:t>
            </a:r>
            <a:r>
              <a:rPr lang="en-US" b="0" baseline="0" dirty="0" err="1"/>
              <a:t>etc</a:t>
            </a:r>
            <a:r>
              <a:rPr lang="en-US" b="0" baseline="0" dirty="0"/>
              <a:t> are acts that strengthen and embody beliefs or help people to realize ultimate truths or values. </a:t>
            </a:r>
          </a:p>
          <a:p>
            <a:pPr marL="0" indent="0">
              <a:buNone/>
            </a:pPr>
            <a:r>
              <a:rPr lang="en-US" b="1" baseline="0" dirty="0"/>
              <a:t>Forgiveness: </a:t>
            </a:r>
            <a:r>
              <a:rPr lang="en-US" b="0" baseline="0" dirty="0"/>
              <a:t>Process of letting go of the desire for judgment, revenge or ill-will toward self, person or circumstance. It is a common theme in many religions and belief systems. </a:t>
            </a:r>
          </a:p>
          <a:p>
            <a:pPr marL="0" indent="0">
              <a:buNone/>
            </a:pPr>
            <a:r>
              <a:rPr lang="en-US" b="1" baseline="0" dirty="0"/>
              <a:t>Suffering and Peace: </a:t>
            </a:r>
            <a:r>
              <a:rPr lang="en-US" b="0" baseline="0" dirty="0"/>
              <a:t>Both to be defined individually and jointly by specific cultures and communities. In general, the modern medical culture defines suffering as physical pain, loss of identity and control but many cultures understand suffering uniquely. </a:t>
            </a:r>
          </a:p>
          <a:p>
            <a:pPr marL="0" indent="0">
              <a:buNone/>
            </a:pPr>
            <a:r>
              <a:rPr lang="en-US" b="1" baseline="0" dirty="0"/>
              <a:t>Regrets and Reconciliation: </a:t>
            </a:r>
            <a:r>
              <a:rPr lang="en-US" b="0" baseline="0" dirty="0"/>
              <a:t>Self blame, sadness or disappointment caused especially by something beyond a person's control. This is often experienced by the dying and by bereft family members/caregivers. Often associated with feelings of guilt and remorse. </a:t>
            </a:r>
          </a:p>
          <a:p>
            <a:pPr marL="0" indent="0">
              <a:buNone/>
            </a:pPr>
            <a:r>
              <a:rPr lang="en-US" b="1" baseline="0" dirty="0"/>
              <a:t>Ethical and Moral Decision Making: </a:t>
            </a:r>
            <a:r>
              <a:rPr lang="en-US" b="0" baseline="0" dirty="0"/>
              <a:t>Health care choices based on intersecting and sometimes competing values. Applies ethics is based on a set of agreed upon rules from an outside source. Morals refers to an individual or group’s own principles of right and wrong.</a:t>
            </a:r>
          </a:p>
          <a:p>
            <a:pPr marL="0" indent="0">
              <a:buNone/>
            </a:pPr>
            <a:r>
              <a:rPr lang="en-US" b="1" baseline="0" dirty="0"/>
              <a:t>Ultimate Truth and God: </a:t>
            </a:r>
            <a:r>
              <a:rPr lang="en-US" b="0" baseline="0" dirty="0"/>
              <a:t>Serious illness may cause a person to question ultimate or eternal truths in life. Some turn to unique understandings of god or a systemic force in life for meaning and understanding. </a:t>
            </a:r>
            <a:endParaRPr lang="en-US" b="1"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454104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lvl="0" indent="-114300" algn="l" defTabSz="914400" rtl="0" eaLnBrk="1" fontAlgn="auto" latinLnBrk="0" hangingPunct="1">
              <a:lnSpc>
                <a:spcPct val="100000"/>
              </a:lnSpc>
              <a:spcBef>
                <a:spcPts val="800"/>
              </a:spcBef>
              <a:spcAft>
                <a:spcPts val="0"/>
              </a:spcAft>
              <a:buClr>
                <a:srgbClr val="178CCB"/>
              </a:buClr>
              <a:buSzTx/>
              <a:tabLst/>
              <a:defRPr/>
            </a:pPr>
            <a:r>
              <a:rPr lang="en-US" dirty="0"/>
              <a:t>It</a:t>
            </a:r>
            <a:r>
              <a:rPr lang="en-US" baseline="0" dirty="0"/>
              <a:t> is important to remember that simply asking if someone is religious is not a spiritual screen. To identify need, the presence of wellbeing or distress, the screen must include two parts: 1) Recognition of the person’s inner life, whether religious, spiritual or existential AND identifying whether or not that are able to currently turn to this for support. Often people experience spiritual or existential distress without being able to identify it as such so further inquiry is needed. </a:t>
            </a:r>
          </a:p>
          <a:p>
            <a:pPr marL="114300" marR="0" lvl="0" indent="-114300" algn="l" defTabSz="914400" rtl="0" eaLnBrk="1" fontAlgn="auto" latinLnBrk="0" hangingPunct="1">
              <a:lnSpc>
                <a:spcPct val="100000"/>
              </a:lnSpc>
              <a:spcBef>
                <a:spcPts val="800"/>
              </a:spcBef>
              <a:spcAft>
                <a:spcPts val="0"/>
              </a:spcAft>
              <a:buClr>
                <a:srgbClr val="178CCB"/>
              </a:buClr>
              <a:buSzTx/>
              <a:tabLst/>
              <a:defRPr/>
            </a:pPr>
            <a:r>
              <a:rPr lang="en-US" baseline="0" dirty="0"/>
              <a:t>The screens listed here function as examples, clinicians are encouraged to experiment with these and their own language to see what works.</a:t>
            </a:r>
          </a:p>
          <a:p>
            <a:pPr marL="114300" marR="0" lvl="0" indent="-114300" algn="l" defTabSz="914400" rtl="0" eaLnBrk="1" fontAlgn="auto" latinLnBrk="0" hangingPunct="1">
              <a:lnSpc>
                <a:spcPct val="100000"/>
              </a:lnSpc>
              <a:spcBef>
                <a:spcPts val="800"/>
              </a:spcBef>
              <a:spcAft>
                <a:spcPts val="0"/>
              </a:spcAft>
              <a:buClr>
                <a:srgbClr val="178CCB"/>
              </a:buClr>
              <a:buSzTx/>
              <a:tabLst/>
              <a:defRPr/>
            </a:pPr>
            <a:r>
              <a:rPr lang="en-US" baseline="0" dirty="0"/>
              <a:t>Statements such as “Would you like to see a chaplain” or “What do you turn to, to cope?” are not spiritual screens. The first statement can actually prevent the person from receiving the spiritual care they need and the second is too general to identify spiritual or existential need or wellbeing.</a:t>
            </a: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108662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20 MIN CASE DISCUSSION</a:t>
            </a:r>
          </a:p>
          <a:p>
            <a:endParaRPr lang="en-US" altLang="en-US" dirty="0"/>
          </a:p>
          <a:p>
            <a:r>
              <a:rPr lang="en-US" altLang="en-US" dirty="0"/>
              <a:t>Break up into 2 groups, spiritual and cultural, assign one person to report out and one person to take notes</a:t>
            </a:r>
          </a:p>
          <a:p>
            <a:r>
              <a:rPr lang="en-US" altLang="en-US" dirty="0"/>
              <a:t>Ask</a:t>
            </a:r>
            <a:r>
              <a:rPr lang="en-US" altLang="en-US" baseline="0" dirty="0"/>
              <a:t> the groups to take 10 minutes to identify what they see as cultural or spiritual elements of the case and what they would be curious about when screening for need. </a:t>
            </a:r>
          </a:p>
          <a:p>
            <a:r>
              <a:rPr lang="en-US" altLang="en-US" baseline="0" dirty="0"/>
              <a:t>Return to large group to briefly discuss what was identified. </a:t>
            </a:r>
          </a:p>
          <a:p>
            <a:pPr marL="0" indent="0">
              <a:buNone/>
            </a:pPr>
            <a:endParaRPr lang="en-US" altLang="en-US" baseline="0" dirty="0"/>
          </a:p>
          <a:p>
            <a:r>
              <a:rPr lang="en-US" altLang="en-US" dirty="0"/>
              <a:t>Highlight that none of these things are facts – need to learn what they mean to Emma </a:t>
            </a:r>
          </a:p>
          <a:p>
            <a:endParaRPr lang="en-US" altLang="en-US" dirty="0"/>
          </a:p>
          <a:p>
            <a:r>
              <a:rPr lang="en-US" altLang="en-US" dirty="0"/>
              <a:t>Give us information to fuel curiosity about who she is, what her world is like, values/beliefs </a:t>
            </a:r>
          </a:p>
          <a:p>
            <a:pPr marL="0" indent="0">
              <a:buNone/>
            </a:pPr>
            <a:endParaRPr lang="en-US" altLang="en-US" dirty="0"/>
          </a:p>
          <a:p>
            <a:r>
              <a:rPr lang="en-US" altLang="en-US" dirty="0"/>
              <a:t>Give copies of domain specific aspect slide for each domain to the group assigned to that specific domain</a:t>
            </a:r>
          </a:p>
          <a:p>
            <a:r>
              <a:rPr lang="en-US" altLang="en-US" dirty="0"/>
              <a:t>What are you curious about? How would you ask it?</a:t>
            </a:r>
          </a:p>
          <a:p>
            <a:r>
              <a:rPr lang="en-US" altLang="en-US" dirty="0"/>
              <a:t>What would you do with the information? </a:t>
            </a:r>
          </a:p>
          <a:p>
            <a:r>
              <a:rPr lang="en-US" altLang="en-US" dirty="0"/>
              <a:t>Report out </a:t>
            </a:r>
          </a:p>
          <a:p>
            <a:pPr marL="0" indent="0">
              <a:buNone/>
            </a:pPr>
            <a:endParaRPr lang="en-US" altLang="en-US" dirty="0"/>
          </a:p>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14</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382434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SLIDES 15-18</a:t>
            </a:r>
            <a:r>
              <a:rPr lang="en-US"/>
              <a:t>: 1</a:t>
            </a:r>
            <a:r>
              <a:rPr lang="en-US" dirty="0"/>
              <a:t>0</a:t>
            </a:r>
            <a:r>
              <a:rPr lang="en-US"/>
              <a:t> </a:t>
            </a:r>
            <a:r>
              <a:rPr lang="en-US" dirty="0"/>
              <a:t>MINUTES</a:t>
            </a:r>
          </a:p>
          <a:p>
            <a:pPr marL="0" indent="0">
              <a:buNone/>
            </a:pPr>
            <a:endParaRPr lang="en-US" dirty="0"/>
          </a:p>
          <a:p>
            <a:pPr marL="0" indent="0">
              <a:buNone/>
            </a:pPr>
            <a:r>
              <a:rPr lang="en-US" dirty="0"/>
              <a:t>Sometimes team members to not screen because they do not know what to do with the information or have limited community resources. This section invites learners to screen for needs and think about resources. </a:t>
            </a:r>
          </a:p>
          <a:p>
            <a:pPr marL="0" indent="0">
              <a:buNone/>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15</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558218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t>Depending</a:t>
            </a:r>
            <a:r>
              <a:rPr lang="en-US" baseline="0" dirty="0"/>
              <a:t> on amount of time available, have a few learners share their responses OR go around in a circle and ask everyone to share</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baseline="0" dirty="0"/>
              <a:t>what they are taking away from the module today.</a:t>
            </a:r>
          </a:p>
          <a:p>
            <a:pPr marL="0" indent="0">
              <a:buNone/>
            </a:pPr>
            <a:endParaRPr lang="en-US" baseline="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16</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70487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t>Take a few minutes for questions/concerns/observations</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17</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800060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18</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841466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2750" y="400050"/>
            <a:ext cx="6197600" cy="3486150"/>
          </a:xfrm>
        </p:spPr>
      </p:sp>
      <p:sp>
        <p:nvSpPr>
          <p:cNvPr id="3" name="Notes Placeholder 2"/>
          <p:cNvSpPr>
            <a:spLocks noGrp="1"/>
          </p:cNvSpPr>
          <p:nvPr>
            <p:ph type="body" idx="1"/>
          </p:nvPr>
        </p:nvSpPr>
        <p:spPr/>
        <p:txBody>
          <a:bodyPr/>
          <a:lstStyle/>
          <a:p>
            <a:r>
              <a:rPr lang="en-US" altLang="en-US" dirty="0"/>
              <a:t>Patient focused, family oriented </a:t>
            </a:r>
          </a:p>
          <a:p>
            <a:r>
              <a:rPr lang="en-US" altLang="en-US" dirty="0"/>
              <a:t>Affirms patient and family experience</a:t>
            </a:r>
          </a:p>
          <a:p>
            <a:r>
              <a:rPr lang="en-US" altLang="en-US" dirty="0"/>
              <a:t>Spiritual and cultural preferences as essential to whole person care rather</a:t>
            </a:r>
            <a:r>
              <a:rPr lang="en-US" altLang="en-US" baseline="0" dirty="0"/>
              <a:t> then a “problem” or “barrier” to care. </a:t>
            </a:r>
            <a:endParaRPr lang="en-US" altLang="en-US" dirty="0"/>
          </a:p>
          <a:p>
            <a:r>
              <a:rPr lang="en-US" altLang="en-US" dirty="0"/>
              <a:t>Spiritual</a:t>
            </a:r>
            <a:r>
              <a:rPr lang="en-US" altLang="en-US" baseline="0" dirty="0"/>
              <a:t> and cultural values to be included in shared decision making</a:t>
            </a:r>
            <a:endParaRPr lang="en-US" altLang="en-US" dirty="0"/>
          </a:p>
          <a:p>
            <a:r>
              <a:rPr lang="en-US" altLang="en-US" dirty="0"/>
              <a:t>Learn how to support in order to live as well as possible for as long as possible </a:t>
            </a:r>
          </a:p>
          <a:p>
            <a:r>
              <a:rPr lang="en-US" altLang="en-US" dirty="0"/>
              <a:t>Looks to identify including culture and spiritual preferences in ways to enhance quality of life, maintain normalcy, adapt to new normal </a:t>
            </a:r>
          </a:p>
          <a:p>
            <a:r>
              <a:rPr lang="en-US" altLang="en-US" dirty="0"/>
              <a:t>We recommend structured assessments and validated tools for pain and symptoms </a:t>
            </a:r>
            <a:r>
              <a:rPr lang="mr-IN" altLang="en-US" dirty="0"/>
              <a:t>–</a:t>
            </a:r>
            <a:r>
              <a:rPr lang="en-US" altLang="en-US" dirty="0"/>
              <a:t> use tools cultural screens and spiritual histories to assess “Total</a:t>
            </a:r>
            <a:r>
              <a:rPr lang="en-US" altLang="en-US" baseline="0" dirty="0"/>
              <a:t> Pain” and wellbeing. </a:t>
            </a:r>
            <a:endParaRPr lang="en-US" altLang="en-US" dirty="0"/>
          </a:p>
          <a:p>
            <a:pPr marL="0" indent="0">
              <a:buNone/>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190371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a:t>
            </a:r>
          </a:p>
          <a:p>
            <a:r>
              <a:rPr lang="en-US" dirty="0"/>
              <a:t>It may be useful to name a few specific aspects</a:t>
            </a:r>
            <a:r>
              <a:rPr lang="en-US" baseline="0" dirty="0"/>
              <a:t> of cultural identity to encourage thinking. Ex. communication style, beliefs about what illness or wellbeing is, assumptions about how decisions are made in a family system etc. </a:t>
            </a: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433049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lvl="0" indent="-114300" algn="l" defTabSz="914400" rtl="0" eaLnBrk="1" fontAlgn="auto" latinLnBrk="0" hangingPunct="1">
              <a:lnSpc>
                <a:spcPct val="100000"/>
              </a:lnSpc>
              <a:spcBef>
                <a:spcPts val="0"/>
              </a:spcBef>
              <a:spcAft>
                <a:spcPts val="0"/>
              </a:spcAft>
              <a:buClrTx/>
              <a:buSzTx/>
              <a:buFontTx/>
              <a:buNone/>
              <a:tabLst/>
              <a:defRPr/>
            </a:pPr>
            <a:r>
              <a:rPr lang="en-US" dirty="0"/>
              <a:t>SLIDES 4-13: 18 MINUTES </a:t>
            </a:r>
          </a:p>
          <a:p>
            <a:pPr marL="114300" indent="-114300"/>
            <a:endParaRPr lang="en-US" dirty="0"/>
          </a:p>
          <a:p>
            <a:pPr marL="114300" indent="-114300"/>
            <a:r>
              <a:rPr lang="en-US" dirty="0"/>
              <a:t>Essential first step is awareness</a:t>
            </a:r>
            <a:r>
              <a:rPr lang="en-US" baseline="0" dirty="0"/>
              <a:t> of our own cultural and spiritual assumptions and biases. </a:t>
            </a:r>
          </a:p>
          <a:p>
            <a:pPr marL="114300" indent="-114300"/>
            <a:r>
              <a:rPr lang="en-US" baseline="0" dirty="0"/>
              <a:t>Important to remember to turn to experts in the field-clinical health care chaplains, cultural facilitators etc. to help in assessment and treatment plan.</a:t>
            </a:r>
          </a:p>
          <a:p>
            <a:pPr marL="114300" indent="-114300"/>
            <a:r>
              <a:rPr lang="en-US" baseline="0" dirty="0"/>
              <a:t>All interventions start with deep listening. Often, accompaniment is the most successful intervention.</a:t>
            </a:r>
          </a:p>
          <a:p>
            <a:pPr marL="114300" indent="-114300"/>
            <a:r>
              <a:rPr lang="en-US" baseline="0" dirty="0"/>
              <a:t>To be useful and inclusive, cultural and spiritual screening and assessments are always integrated into the complete treatment plan. </a:t>
            </a: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4</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792953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This discussion points out how cultural and spiritual/existential</a:t>
            </a:r>
            <a:r>
              <a:rPr lang="en-US" baseline="0" dirty="0"/>
              <a:t> </a:t>
            </a:r>
            <a:r>
              <a:rPr lang="en-US" dirty="0"/>
              <a:t>aspects of care influence health care outcomes. Selected list of articles here, many more available. Complete references can be found at end of slide deck.</a:t>
            </a:r>
          </a:p>
          <a:p>
            <a:pPr marL="0" indent="0">
              <a:buNone/>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5</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161614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r>
              <a:rPr lang="en-US" baseline="0" dirty="0"/>
              <a:t> can h</a:t>
            </a:r>
            <a:r>
              <a:rPr lang="en-US" dirty="0"/>
              <a:t>ighlight of few of these by</a:t>
            </a:r>
            <a:r>
              <a:rPr lang="en-US" baseline="0" dirty="0"/>
              <a:t> including specific clinical examples. Meaning and belief and decision making process are central to people’s experience of serious illness and but are not often taught or explored. </a:t>
            </a: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7</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530505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Clr>
                <a:srgbClr val="178CCB"/>
              </a:buClr>
              <a:buFontTx/>
              <a:buNone/>
            </a:pPr>
            <a:r>
              <a:rPr lang="en-US" dirty="0"/>
              <a:t>Pose the question to the group: When you are wanting to learn more about your patient’s psychological health and concerns, what do you aim to understand?</a:t>
            </a:r>
          </a:p>
          <a:p>
            <a:pPr marL="0" indent="0">
              <a:buClr>
                <a:srgbClr val="178CCB"/>
              </a:buClr>
              <a:buFontTx/>
              <a:buNone/>
            </a:pPr>
            <a:endParaRPr lang="en-US" dirty="0"/>
          </a:p>
          <a:p>
            <a:pPr marL="0" indent="0">
              <a:buClr>
                <a:srgbClr val="178CCB"/>
              </a:buClr>
              <a:buFontTx/>
              <a:buNone/>
            </a:pPr>
            <a:r>
              <a:rPr lang="en-US" dirty="0"/>
              <a:t>Possible learner responses include, but are not limited to: </a:t>
            </a:r>
            <a:r>
              <a:rPr lang="en-US" altLang="en-US" sz="1200" dirty="0"/>
              <a:t>Emotional distress, anxiety, depression, coping strategies, delirium or dementia, learning or developmental disabilities, decisional capacity, history/presence of substance use disorder, History/presence of suicidality, current or previous trauma, dual diagnosis </a:t>
            </a:r>
          </a:p>
          <a:p>
            <a:pPr marL="0" indent="0">
              <a:buNone/>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8</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954319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altLang="en-US" dirty="0"/>
              <a:t>A few basic questions to start to screen for culture related</a:t>
            </a:r>
            <a:r>
              <a:rPr lang="en-US" altLang="en-US" baseline="0" dirty="0"/>
              <a:t> need</a:t>
            </a:r>
            <a:endParaRPr lang="en-US" altLang="en-US" dirty="0"/>
          </a:p>
          <a:p>
            <a:pPr marL="0" indent="0">
              <a:buNone/>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9</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893996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Clr>
                <a:srgbClr val="178CCB"/>
              </a:buClr>
              <a:buFontTx/>
              <a:buNone/>
            </a:pPr>
            <a:r>
              <a:rPr lang="en-US" dirty="0"/>
              <a:t>Pose the question to the group: When you are wanting to learn more about your patient’s psychological health and concerns, what do you aim to understand?</a:t>
            </a:r>
          </a:p>
          <a:p>
            <a:pPr marL="0" indent="0">
              <a:buClr>
                <a:srgbClr val="178CCB"/>
              </a:buClr>
              <a:buFontTx/>
              <a:buNone/>
            </a:pPr>
            <a:endParaRPr lang="en-US" dirty="0"/>
          </a:p>
          <a:p>
            <a:pPr marL="0" indent="0">
              <a:buClr>
                <a:srgbClr val="178CCB"/>
              </a:buClr>
              <a:buFontTx/>
              <a:buNone/>
            </a:pPr>
            <a:r>
              <a:rPr lang="en-US" dirty="0"/>
              <a:t>Possible learner responses include, but are not limited to: </a:t>
            </a:r>
            <a:r>
              <a:rPr lang="en-US" altLang="en-US" sz="1200" dirty="0"/>
              <a:t>Emotional distress, anxiety, depression, coping strategies, delirium or dementia, learning or developmental disabilities, decisional capacity, history/presence of substance use disorder, History/presence of suicidality, current or previous trauma, dual diagnosis </a:t>
            </a:r>
          </a:p>
          <a:p>
            <a:pPr marL="0" indent="0">
              <a:buNone/>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405885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4B695E-2B95-D44C-8CE5-7B8F5F8CBF04}" type="datetime1">
              <a:rPr lang="en-US" smtClean="0"/>
              <a:t>4/13/22</a:t>
            </a:fld>
            <a:endParaRPr lang="en-US"/>
          </a:p>
        </p:txBody>
      </p:sp>
      <p:sp>
        <p:nvSpPr>
          <p:cNvPr id="5" name="Footer Placeholder 4"/>
          <p:cNvSpPr>
            <a:spLocks noGrp="1"/>
          </p:cNvSpPr>
          <p:nvPr>
            <p:ph type="ftr" sz="quarter" idx="11"/>
          </p:nvPr>
        </p:nvSpPr>
        <p:spPr/>
        <p:txBody>
          <a:bodyPr/>
          <a:lstStyle/>
          <a:p>
            <a:r>
              <a:rPr lang="en-US"/>
              <a:t>Cultural and Spiritual Care.  Property of UC Regents, B. Calton, B. Sumser, N. Saks, T. Reid, N. Shepard-Lopez</a:t>
            </a:r>
          </a:p>
        </p:txBody>
      </p:sp>
      <p:sp>
        <p:nvSpPr>
          <p:cNvPr id="6" name="Slide Number Placeholder 5"/>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342071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B89AC-9DFE-DB47-8EDC-8F0653851194}" type="datetime1">
              <a:rPr lang="en-US" smtClean="0"/>
              <a:t>4/13/22</a:t>
            </a:fld>
            <a:endParaRPr lang="en-US"/>
          </a:p>
        </p:txBody>
      </p:sp>
      <p:sp>
        <p:nvSpPr>
          <p:cNvPr id="5" name="Footer Placeholder 4"/>
          <p:cNvSpPr>
            <a:spLocks noGrp="1"/>
          </p:cNvSpPr>
          <p:nvPr>
            <p:ph type="ftr" sz="quarter" idx="11"/>
          </p:nvPr>
        </p:nvSpPr>
        <p:spPr/>
        <p:txBody>
          <a:bodyPr/>
          <a:lstStyle/>
          <a:p>
            <a:r>
              <a:rPr lang="en-US"/>
              <a:t>Cultural and Spiritual Care.  Property of UC Regents, B. Calton, B. Sumser, N. Saks, T. Reid, N. Shepard-Lopez</a:t>
            </a:r>
          </a:p>
        </p:txBody>
      </p:sp>
      <p:sp>
        <p:nvSpPr>
          <p:cNvPr id="6" name="Slide Number Placeholder 5"/>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59912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64B9F7-1CCF-9744-8F2C-F2FF97326AF0}" type="datetime1">
              <a:rPr lang="en-US" smtClean="0"/>
              <a:t>4/13/22</a:t>
            </a:fld>
            <a:endParaRPr lang="en-US"/>
          </a:p>
        </p:txBody>
      </p:sp>
      <p:sp>
        <p:nvSpPr>
          <p:cNvPr id="5" name="Footer Placeholder 4"/>
          <p:cNvSpPr>
            <a:spLocks noGrp="1"/>
          </p:cNvSpPr>
          <p:nvPr>
            <p:ph type="ftr" sz="quarter" idx="11"/>
          </p:nvPr>
        </p:nvSpPr>
        <p:spPr/>
        <p:txBody>
          <a:bodyPr/>
          <a:lstStyle/>
          <a:p>
            <a:r>
              <a:rPr lang="en-US"/>
              <a:t>Cultural and Spiritual Care.  Property of UC Regents, B. Calton, B. Sumser, N. Saks, T. Reid, N. Shepard-Lopez</a:t>
            </a:r>
          </a:p>
        </p:txBody>
      </p:sp>
      <p:sp>
        <p:nvSpPr>
          <p:cNvPr id="6" name="Slide Number Placeholder 5"/>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1642644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White">
    <p:bg>
      <p:bgRef idx="1001">
        <a:schemeClr val="bg1"/>
      </p:bgRef>
    </p:bg>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a:t>Cultural and Spiritual Care.  Property of UC Regents, B. Calton, B. Sumser, N. Saks, T. Reid, N. Shepard-Lopez</a:t>
            </a:r>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7"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8" name="Text Placeholder 2"/>
          <p:cNvSpPr>
            <a:spLocks noGrp="1"/>
          </p:cNvSpPr>
          <p:nvPr>
            <p:ph type="body" sz="quarter" idx="14"/>
          </p:nvPr>
        </p:nvSpPr>
        <p:spPr>
          <a:xfrm>
            <a:off x="609600" y="1881349"/>
            <a:ext cx="10906539" cy="3937000"/>
          </a:xfrm>
          <a:prstGeom prst="rect">
            <a:avLst/>
          </a:prstGeom>
        </p:spPr>
        <p:txBody>
          <a:bodyPr>
            <a:normAutofit/>
          </a:bodyPr>
          <a:lstStyle>
            <a:lvl1pPr marL="0" indent="0" defTabSz="274313">
              <a:lnSpc>
                <a:spcPct val="100000"/>
              </a:lnSpc>
              <a:spcBef>
                <a:spcPts val="0"/>
              </a:spcBef>
              <a:spcAft>
                <a:spcPts val="800"/>
              </a:spcAft>
              <a:buClr>
                <a:schemeClr val="bg2"/>
              </a:buClr>
              <a:buNone/>
              <a:tabLst/>
              <a:defRPr sz="1800" baseline="0">
                <a:latin typeface="+mn-lt"/>
              </a:defRPr>
            </a:lvl1pPr>
            <a:lvl2pPr marL="457189" indent="-231770">
              <a:lnSpc>
                <a:spcPct val="100000"/>
              </a:lnSpc>
              <a:spcBef>
                <a:spcPts val="0"/>
              </a:spcBef>
              <a:spcAft>
                <a:spcPts val="800"/>
              </a:spcAft>
              <a:buClr>
                <a:schemeClr val="accent6">
                  <a:lumMod val="60000"/>
                  <a:lumOff val="40000"/>
                </a:schemeClr>
              </a:buClr>
              <a:buFont typeface="LucidaGrande" charset="0"/>
              <a:buChar char="-"/>
              <a:tabLst/>
              <a:defRPr sz="1600" baseline="0">
                <a:latin typeface="+mn-lt"/>
              </a:defRPr>
            </a:lvl2pPr>
            <a:lvl3pPr marL="688958" indent="-231770">
              <a:lnSpc>
                <a:spcPct val="100000"/>
              </a:lnSpc>
              <a:spcBef>
                <a:spcPts val="0"/>
              </a:spcBef>
              <a:spcAft>
                <a:spcPts val="800"/>
              </a:spcAft>
              <a:buClr>
                <a:srgbClr val="178CCB"/>
              </a:buClr>
              <a:buSzPct val="70000"/>
              <a:buFont typeface="LucidaGrande" charset="0"/>
              <a:buChar char="■"/>
              <a:tabLst/>
              <a:defRPr sz="1400" baseline="0">
                <a:latin typeface="+mn-lt"/>
              </a:defRPr>
            </a:lvl3pPr>
            <a:lvl4pPr marL="914378" indent="-231770">
              <a:lnSpc>
                <a:spcPct val="100000"/>
              </a:lnSpc>
              <a:spcAft>
                <a:spcPts val="800"/>
              </a:spcAft>
              <a:buClr>
                <a:schemeClr val="accent6">
                  <a:lumMod val="60000"/>
                  <a:lumOff val="40000"/>
                </a:schemeClr>
              </a:buClr>
              <a:buFont typeface="LucidaGrande" charset="0"/>
              <a:buChar char="-"/>
              <a:tabLst/>
              <a:defRPr sz="1200">
                <a:latin typeface="+mn-lt"/>
              </a:defRPr>
            </a:lvl4pPr>
          </a:lstStyle>
          <a:p>
            <a:pPr lvl="0"/>
            <a:r>
              <a:rPr lang="en-US"/>
              <a:t>Click to edit Master text styles</a:t>
            </a:r>
          </a:p>
        </p:txBody>
      </p:sp>
      <p:sp>
        <p:nvSpPr>
          <p:cNvPr id="9" name="Text Placeholder 3"/>
          <p:cNvSpPr>
            <a:spLocks noGrp="1"/>
          </p:cNvSpPr>
          <p:nvPr>
            <p:ph type="body" sz="quarter" idx="15" hasCustomPrompt="1"/>
          </p:nvPr>
        </p:nvSpPr>
        <p:spPr>
          <a:xfrm>
            <a:off x="609603" y="927657"/>
            <a:ext cx="10893285" cy="44652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Tree>
    <p:extLst>
      <p:ext uri="{BB962C8B-B14F-4D97-AF65-F5344CB8AC3E}">
        <p14:creationId xmlns:p14="http://schemas.microsoft.com/office/powerpoint/2010/main" val="310491237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 Slide-White">
    <p:bg>
      <p:bgRef idx="1001">
        <a:schemeClr val="bg1"/>
      </p:bgRef>
    </p:bg>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a:t>Cultural and Spiritual Care.  Property of UC Regents, B. Calton, B. Sumser, N. Saks, T. Reid, N. Shepard-Lopez</a:t>
            </a:r>
            <a:endParaRPr lang="en-US" dirty="0"/>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11" name="Title 15"/>
          <p:cNvSpPr>
            <a:spLocks noGrp="1"/>
          </p:cNvSpPr>
          <p:nvPr>
            <p:ph type="title" hasCustomPrompt="1"/>
          </p:nvPr>
        </p:nvSpPr>
        <p:spPr>
          <a:xfrm>
            <a:off x="604780" y="425003"/>
            <a:ext cx="10898107" cy="611449"/>
          </a:xfrm>
        </p:spPr>
        <p:txBody>
          <a:bodyPr anchor="b">
            <a:noAutofit/>
          </a:bodyPr>
          <a:lstStyle>
            <a:lvl1pPr>
              <a:defRPr sz="3600">
                <a:latin typeface="+mj-lt"/>
              </a:defRPr>
            </a:lvl1pPr>
          </a:lstStyle>
          <a:p>
            <a:r>
              <a:rPr lang="en-US" dirty="0"/>
              <a:t>Slide Title Here</a:t>
            </a:r>
          </a:p>
        </p:txBody>
      </p:sp>
      <p:sp>
        <p:nvSpPr>
          <p:cNvPr id="12" name="Text Placeholder 3"/>
          <p:cNvSpPr>
            <a:spLocks noGrp="1"/>
          </p:cNvSpPr>
          <p:nvPr>
            <p:ph type="body" sz="quarter" idx="15" hasCustomPrompt="1"/>
          </p:nvPr>
        </p:nvSpPr>
        <p:spPr>
          <a:xfrm>
            <a:off x="609603" y="927656"/>
            <a:ext cx="10893285" cy="47707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3" indent="0">
              <a:lnSpc>
                <a:spcPct val="100000"/>
              </a:lnSpc>
              <a:buNone/>
              <a:defRPr i="1">
                <a:latin typeface="+mn-lt"/>
              </a:defRPr>
            </a:lvl5pPr>
          </a:lstStyle>
          <a:p>
            <a:pPr lvl="0"/>
            <a:r>
              <a:rPr lang="en-US" dirty="0"/>
              <a:t>Optional Subhead here</a:t>
            </a:r>
          </a:p>
        </p:txBody>
      </p:sp>
      <p:sp>
        <p:nvSpPr>
          <p:cNvPr id="7" name="Text Placeholder 3"/>
          <p:cNvSpPr>
            <a:spLocks noGrp="1"/>
          </p:cNvSpPr>
          <p:nvPr>
            <p:ph idx="1"/>
          </p:nvPr>
        </p:nvSpPr>
        <p:spPr>
          <a:xfrm>
            <a:off x="612915" y="1868558"/>
            <a:ext cx="10850220" cy="390939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79080946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Divider Slide – Blu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Cultural and Spiritual Care.  Property of UC Regents, B. Calton, B. Sumser, N. Saks, T. Reid, N. Shepard-Lopez</a:t>
            </a:r>
            <a:endParaRPr lang="en-US" dirty="0"/>
          </a:p>
        </p:txBody>
      </p:sp>
      <p:sp>
        <p:nvSpPr>
          <p:cNvPr id="5" name="Slide Number Placeholder 4"/>
          <p:cNvSpPr>
            <a:spLocks noGrp="1"/>
          </p:cNvSpPr>
          <p:nvPr>
            <p:ph type="sldNum" sz="quarter" idx="12"/>
          </p:nvPr>
        </p:nvSpPr>
        <p:spPr/>
        <p:txBody>
          <a:bodyPr/>
          <a:lstStyle/>
          <a:p>
            <a:fld id="{7BCC8D0D-EAEC-449D-9161-023DFF90F2E2}" type="slidenum">
              <a:rPr lang="en-US" smtClean="0"/>
              <a:pPr/>
              <a:t>‹#›</a:t>
            </a:fld>
            <a:endParaRPr lang="en-US" dirty="0"/>
          </a:p>
        </p:txBody>
      </p:sp>
      <p:sp>
        <p:nvSpPr>
          <p:cNvPr id="14" name="Rectangle 13"/>
          <p:cNvSpPr/>
          <p:nvPr userDrawn="1"/>
        </p:nvSpPr>
        <p:spPr bwMode="auto">
          <a:xfrm>
            <a:off x="5" y="2363627"/>
            <a:ext cx="9402305" cy="1881809"/>
          </a:xfrm>
          <a:prstGeom prst="rect">
            <a:avLst/>
          </a:prstGeom>
          <a:solidFill>
            <a:schemeClr val="accent1"/>
          </a:solidFill>
          <a:ln w="19050" algn="ctr">
            <a:noFill/>
            <a:miter lim="800000"/>
            <a:headEnd/>
            <a:tailEnd/>
          </a:ln>
        </p:spPr>
        <p:txBody>
          <a:bodyPr wrap="none" rtlCol="0" anchor="ctr"/>
          <a:lstStyle/>
          <a:p>
            <a:pPr algn="ctr">
              <a:lnSpc>
                <a:spcPct val="90000"/>
              </a:lnSpc>
            </a:pPr>
            <a:endParaRPr lang="en-US" sz="1600" b="1" dirty="0" err="1">
              <a:solidFill>
                <a:schemeClr val="bg1"/>
              </a:solidFill>
              <a:latin typeface="+mj-lt"/>
            </a:endParaRPr>
          </a:p>
        </p:txBody>
      </p:sp>
      <p:sp>
        <p:nvSpPr>
          <p:cNvPr id="15" name="Title 15"/>
          <p:cNvSpPr>
            <a:spLocks noGrp="1"/>
          </p:cNvSpPr>
          <p:nvPr>
            <p:ph type="title" hasCustomPrompt="1"/>
          </p:nvPr>
        </p:nvSpPr>
        <p:spPr>
          <a:xfrm>
            <a:off x="604780" y="2559254"/>
            <a:ext cx="8580549" cy="1477195"/>
          </a:xfrm>
        </p:spPr>
        <p:txBody>
          <a:bodyPr anchor="ctr">
            <a:noAutofit/>
          </a:bodyPr>
          <a:lstStyle>
            <a:lvl1pPr>
              <a:defRPr sz="3600" baseline="0">
                <a:solidFill>
                  <a:schemeClr val="bg1"/>
                </a:solidFill>
                <a:latin typeface="+mj-lt"/>
              </a:defRPr>
            </a:lvl1pPr>
          </a:lstStyle>
          <a:p>
            <a:r>
              <a:rPr lang="en-US" dirty="0"/>
              <a:t>Section Header Here</a:t>
            </a:r>
          </a:p>
        </p:txBody>
      </p:sp>
    </p:spTree>
    <p:extLst>
      <p:ext uri="{BB962C8B-B14F-4D97-AF65-F5344CB8AC3E}">
        <p14:creationId xmlns:p14="http://schemas.microsoft.com/office/powerpoint/2010/main" val="25254570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A3BB0-27CD-314E-B7D2-A797AB698E6B}" type="datetime1">
              <a:rPr lang="en-US" smtClean="0"/>
              <a:t>4/13/22</a:t>
            </a:fld>
            <a:endParaRPr lang="en-US"/>
          </a:p>
        </p:txBody>
      </p:sp>
      <p:sp>
        <p:nvSpPr>
          <p:cNvPr id="5" name="Footer Placeholder 4"/>
          <p:cNvSpPr>
            <a:spLocks noGrp="1"/>
          </p:cNvSpPr>
          <p:nvPr>
            <p:ph type="ftr" sz="quarter" idx="11"/>
          </p:nvPr>
        </p:nvSpPr>
        <p:spPr/>
        <p:txBody>
          <a:bodyPr/>
          <a:lstStyle/>
          <a:p>
            <a:r>
              <a:rPr lang="en-US"/>
              <a:t>Cultural and Spiritual Care.  Property of UC Regents, B. Calton, B. Sumser, N. Saks, T. Reid, N. Shepard-Lopez</a:t>
            </a:r>
          </a:p>
        </p:txBody>
      </p:sp>
      <p:sp>
        <p:nvSpPr>
          <p:cNvPr id="6" name="Slide Number Placeholder 5"/>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721496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38DCD4-18B2-9B45-BA18-426F25FB8BBC}" type="datetime1">
              <a:rPr lang="en-US" smtClean="0"/>
              <a:t>4/13/22</a:t>
            </a:fld>
            <a:endParaRPr lang="en-US"/>
          </a:p>
        </p:txBody>
      </p:sp>
      <p:sp>
        <p:nvSpPr>
          <p:cNvPr id="5" name="Footer Placeholder 4"/>
          <p:cNvSpPr>
            <a:spLocks noGrp="1"/>
          </p:cNvSpPr>
          <p:nvPr>
            <p:ph type="ftr" sz="quarter" idx="11"/>
          </p:nvPr>
        </p:nvSpPr>
        <p:spPr/>
        <p:txBody>
          <a:bodyPr/>
          <a:lstStyle/>
          <a:p>
            <a:r>
              <a:rPr lang="en-US"/>
              <a:t>Cultural and Spiritual Care.  Property of UC Regents, B. Calton, B. Sumser, N. Saks, T. Reid, N. Shepard-Lopez</a:t>
            </a:r>
          </a:p>
        </p:txBody>
      </p:sp>
      <p:sp>
        <p:nvSpPr>
          <p:cNvPr id="6" name="Slide Number Placeholder 5"/>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70140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D81A93-70EF-CC45-A25B-9472FA55833E}" type="datetime1">
              <a:rPr lang="en-US" smtClean="0"/>
              <a:t>4/13/22</a:t>
            </a:fld>
            <a:endParaRPr lang="en-US"/>
          </a:p>
        </p:txBody>
      </p:sp>
      <p:sp>
        <p:nvSpPr>
          <p:cNvPr id="6" name="Footer Placeholder 5"/>
          <p:cNvSpPr>
            <a:spLocks noGrp="1"/>
          </p:cNvSpPr>
          <p:nvPr>
            <p:ph type="ftr" sz="quarter" idx="11"/>
          </p:nvPr>
        </p:nvSpPr>
        <p:spPr/>
        <p:txBody>
          <a:bodyPr/>
          <a:lstStyle/>
          <a:p>
            <a:r>
              <a:rPr lang="en-US"/>
              <a:t>Cultural and Spiritual Care.  Property of UC Regents, B. Calton, B. Sumser, N. Saks, T. Reid, N. Shepard-Lopez</a:t>
            </a:r>
          </a:p>
        </p:txBody>
      </p:sp>
      <p:sp>
        <p:nvSpPr>
          <p:cNvPr id="7" name="Slide Number Placeholder 6"/>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428684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D36B12-8755-BB4E-AA03-7366984E517B}" type="datetime1">
              <a:rPr lang="en-US" smtClean="0"/>
              <a:t>4/13/22</a:t>
            </a:fld>
            <a:endParaRPr lang="en-US"/>
          </a:p>
        </p:txBody>
      </p:sp>
      <p:sp>
        <p:nvSpPr>
          <p:cNvPr id="8" name="Footer Placeholder 7"/>
          <p:cNvSpPr>
            <a:spLocks noGrp="1"/>
          </p:cNvSpPr>
          <p:nvPr>
            <p:ph type="ftr" sz="quarter" idx="11"/>
          </p:nvPr>
        </p:nvSpPr>
        <p:spPr/>
        <p:txBody>
          <a:bodyPr/>
          <a:lstStyle/>
          <a:p>
            <a:r>
              <a:rPr lang="en-US"/>
              <a:t>Cultural and Spiritual Care.  Property of UC Regents, B. Calton, B. Sumser, N. Saks, T. Reid, N. Shepard-Lopez</a:t>
            </a:r>
          </a:p>
        </p:txBody>
      </p:sp>
      <p:sp>
        <p:nvSpPr>
          <p:cNvPr id="9" name="Slide Number Placeholder 8"/>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220818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6AA615-5958-F14B-92CA-44F2C99ABEB4}" type="datetime1">
              <a:rPr lang="en-US" smtClean="0"/>
              <a:t>4/13/22</a:t>
            </a:fld>
            <a:endParaRPr lang="en-US"/>
          </a:p>
        </p:txBody>
      </p:sp>
      <p:sp>
        <p:nvSpPr>
          <p:cNvPr id="4" name="Footer Placeholder 3"/>
          <p:cNvSpPr>
            <a:spLocks noGrp="1"/>
          </p:cNvSpPr>
          <p:nvPr>
            <p:ph type="ftr" sz="quarter" idx="11"/>
          </p:nvPr>
        </p:nvSpPr>
        <p:spPr/>
        <p:txBody>
          <a:bodyPr/>
          <a:lstStyle/>
          <a:p>
            <a:r>
              <a:rPr lang="en-US"/>
              <a:t>Cultural and Spiritual Care.  Property of UC Regents, B. Calton, B. Sumser, N. Saks, T. Reid, N. Shepard-Lopez</a:t>
            </a:r>
          </a:p>
        </p:txBody>
      </p:sp>
      <p:sp>
        <p:nvSpPr>
          <p:cNvPr id="5" name="Slide Number Placeholder 4"/>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294103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BE5CA4-D4AE-6B4A-A8D7-66E7E8F70654}" type="datetime1">
              <a:rPr lang="en-US" smtClean="0"/>
              <a:t>4/13/22</a:t>
            </a:fld>
            <a:endParaRPr lang="en-US"/>
          </a:p>
        </p:txBody>
      </p:sp>
      <p:sp>
        <p:nvSpPr>
          <p:cNvPr id="3" name="Footer Placeholder 2"/>
          <p:cNvSpPr>
            <a:spLocks noGrp="1"/>
          </p:cNvSpPr>
          <p:nvPr>
            <p:ph type="ftr" sz="quarter" idx="11"/>
          </p:nvPr>
        </p:nvSpPr>
        <p:spPr/>
        <p:txBody>
          <a:bodyPr/>
          <a:lstStyle/>
          <a:p>
            <a:r>
              <a:rPr lang="en-US"/>
              <a:t>Cultural and Spiritual Care.  Property of UC Regents, B. Calton, B. Sumser, N. Saks, T. Reid, N. Shepard-Lopez</a:t>
            </a:r>
          </a:p>
        </p:txBody>
      </p:sp>
      <p:sp>
        <p:nvSpPr>
          <p:cNvPr id="4" name="Slide Number Placeholder 3"/>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39270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91D332-4C02-0E41-A6D7-2D8587CAC4AE}" type="datetime1">
              <a:rPr lang="en-US" smtClean="0"/>
              <a:t>4/13/22</a:t>
            </a:fld>
            <a:endParaRPr lang="en-US"/>
          </a:p>
        </p:txBody>
      </p:sp>
      <p:sp>
        <p:nvSpPr>
          <p:cNvPr id="6" name="Footer Placeholder 5"/>
          <p:cNvSpPr>
            <a:spLocks noGrp="1"/>
          </p:cNvSpPr>
          <p:nvPr>
            <p:ph type="ftr" sz="quarter" idx="11"/>
          </p:nvPr>
        </p:nvSpPr>
        <p:spPr/>
        <p:txBody>
          <a:bodyPr/>
          <a:lstStyle/>
          <a:p>
            <a:r>
              <a:rPr lang="en-US"/>
              <a:t>Cultural and Spiritual Care.  Property of UC Regents, B. Calton, B. Sumser, N. Saks, T. Reid, N. Shepard-Lopez</a:t>
            </a:r>
          </a:p>
        </p:txBody>
      </p:sp>
      <p:sp>
        <p:nvSpPr>
          <p:cNvPr id="7" name="Slide Number Placeholder 6"/>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3959201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7DB706-9FD7-2E45-B243-49CE6A418DB9}" type="datetime1">
              <a:rPr lang="en-US" smtClean="0"/>
              <a:t>4/13/22</a:t>
            </a:fld>
            <a:endParaRPr lang="en-US"/>
          </a:p>
        </p:txBody>
      </p:sp>
      <p:sp>
        <p:nvSpPr>
          <p:cNvPr id="6" name="Footer Placeholder 5"/>
          <p:cNvSpPr>
            <a:spLocks noGrp="1"/>
          </p:cNvSpPr>
          <p:nvPr>
            <p:ph type="ftr" sz="quarter" idx="11"/>
          </p:nvPr>
        </p:nvSpPr>
        <p:spPr/>
        <p:txBody>
          <a:bodyPr/>
          <a:lstStyle/>
          <a:p>
            <a:r>
              <a:rPr lang="en-US"/>
              <a:t>Cultural and Spiritual Care.  Property of UC Regents, B. Calton, B. Sumser, N. Saks, T. Reid, N. Shepard-Lopez</a:t>
            </a:r>
          </a:p>
        </p:txBody>
      </p:sp>
      <p:sp>
        <p:nvSpPr>
          <p:cNvPr id="7" name="Slide Number Placeholder 6"/>
          <p:cNvSpPr>
            <a:spLocks noGrp="1"/>
          </p:cNvSpPr>
          <p:nvPr>
            <p:ph type="sldNum" sz="quarter" idx="12"/>
          </p:nvPr>
        </p:nvSpPr>
        <p:spPr/>
        <p:txBody>
          <a:bodyPr/>
          <a:lstStyle/>
          <a:p>
            <a:fld id="{D6EFE9F9-9515-F245-B0A6-F3C5D136F1B9}" type="slidenum">
              <a:rPr lang="en-US" smtClean="0"/>
              <a:t>‹#›</a:t>
            </a:fld>
            <a:endParaRPr lang="en-US"/>
          </a:p>
        </p:txBody>
      </p:sp>
    </p:spTree>
    <p:extLst>
      <p:ext uri="{BB962C8B-B14F-4D97-AF65-F5344CB8AC3E}">
        <p14:creationId xmlns:p14="http://schemas.microsoft.com/office/powerpoint/2010/main" val="3342000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F3790-5716-3F46-8E30-A18382E798C8}" type="datetime1">
              <a:rPr lang="en-US" smtClean="0"/>
              <a:t>4/13/22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Cultural and Spiritual Care.  Property of UC Regents, B. Calton, B. Sumser, N. Saks, T. Reid, N. Shepard-Lopez</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FE9F9-9515-F245-B0A6-F3C5D136F1B9}" type="slidenum">
              <a:rPr lang="en-US" smtClean="0"/>
              <a:t>‹#›</a:t>
            </a:fld>
            <a:endParaRPr lang="en-US"/>
          </a:p>
        </p:txBody>
      </p:sp>
    </p:spTree>
    <p:extLst>
      <p:ext uri="{BB962C8B-B14F-4D97-AF65-F5344CB8AC3E}">
        <p14:creationId xmlns:p14="http://schemas.microsoft.com/office/powerpoint/2010/main" val="229785241"/>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 id="2147483982" r:id="rId13"/>
    <p:sldLayoutId id="214748384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creativecommons.org/licenses/by/3.0/" TargetMode="External"/><Relationship Id="rId4" Type="http://schemas.openxmlformats.org/officeDocument/2006/relationships/hyperlink" Target="http://owl.excelsior.edu/writing-process/prewriting-strategies/prewriting-strategies-asking-defining-question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https://www.piqsels.com/en/public-domain-photo-jqabr"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https://creativecommons.org/licenses/by/3.0/" TargetMode="External"/><Relationship Id="rId4" Type="http://schemas.openxmlformats.org/officeDocument/2006/relationships/hyperlink" Target="https://ashleytan.wordpress.com/tag/keynot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creativecommons.org/licenses/by-nc/3.0/" TargetMode="External"/><Relationship Id="rId4" Type="http://schemas.openxmlformats.org/officeDocument/2006/relationships/hyperlink" Target="http://akosmopolite.com/2013/09/15/learning-a-new-language-dont-let-ignorance-discourage-you/"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s://www.wallpaperflare.com/balloons-clouds-word-clouds-abstract-dialogue-discussion-wallpaper-afmdc"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s://creativecommons.org/licenses/by/3.0/" TargetMode="External"/><Relationship Id="rId4" Type="http://schemas.openxmlformats.org/officeDocument/2006/relationships/hyperlink" Target="http://owl.excelsior.edu/writing-process/prewriting-strategies/prewriting-strategies-asking-defining-question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https://creativecommons.org/licenses/by-nc-sa/3.0/" TargetMode="External"/><Relationship Id="rId4" Type="http://schemas.openxmlformats.org/officeDocument/2006/relationships/hyperlink" Target="https://www.peoplematters.in/video/pmlnd/video-creating-a-development-culture-aditya-birla-group-case-study-198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3" name="Freeform: Shape 2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p:cNvSpPr>
            <a:spLocks noGrp="1"/>
          </p:cNvSpPr>
          <p:nvPr>
            <p:ph type="ctrTitle"/>
          </p:nvPr>
        </p:nvSpPr>
        <p:spPr>
          <a:xfrm>
            <a:off x="2890546" y="2353640"/>
            <a:ext cx="6314914" cy="2150719"/>
          </a:xfrm>
          <a:noFill/>
        </p:spPr>
        <p:txBody>
          <a:bodyPr vert="horz" lIns="91440" tIns="45720" rIns="91440" bIns="45720" rtlCol="0" anchor="ctr" anchorCtr="0">
            <a:normAutofit fontScale="90000"/>
          </a:bodyPr>
          <a:lstStyle/>
          <a:p>
            <a:br>
              <a:rPr lang="en-US" sz="2500" b="1" kern="1200" dirty="0">
                <a:solidFill>
                  <a:srgbClr val="080808"/>
                </a:solidFill>
                <a:latin typeface="+mj-lt"/>
                <a:ea typeface="+mj-ea"/>
                <a:cs typeface="+mj-cs"/>
              </a:rPr>
            </a:br>
            <a:br>
              <a:rPr lang="en-US" sz="2500" b="1" kern="1200" dirty="0">
                <a:solidFill>
                  <a:srgbClr val="080808"/>
                </a:solidFill>
                <a:latin typeface="+mj-lt"/>
                <a:ea typeface="+mj-ea"/>
                <a:cs typeface="+mj-cs"/>
              </a:rPr>
            </a:br>
            <a:r>
              <a:rPr lang="en-US" sz="4000" b="1" kern="1200" dirty="0">
                <a:solidFill>
                  <a:srgbClr val="080808"/>
                </a:solidFill>
                <a:latin typeface="+mj-lt"/>
                <a:ea typeface="+mj-ea"/>
                <a:cs typeface="+mj-cs"/>
              </a:rPr>
              <a:t>Primary Palliative Care Education</a:t>
            </a:r>
            <a:br>
              <a:rPr lang="en-US" sz="2500" kern="1200" dirty="0">
                <a:solidFill>
                  <a:srgbClr val="080808"/>
                </a:solidFill>
                <a:latin typeface="+mj-lt"/>
                <a:ea typeface="+mj-ea"/>
                <a:cs typeface="+mj-cs"/>
              </a:rPr>
            </a:br>
            <a:br>
              <a:rPr lang="en-US" sz="3300" kern="1200" dirty="0">
                <a:solidFill>
                  <a:srgbClr val="080808"/>
                </a:solidFill>
                <a:latin typeface="+mj-lt"/>
                <a:ea typeface="+mj-ea"/>
                <a:cs typeface="+mj-cs"/>
              </a:rPr>
            </a:br>
            <a:r>
              <a:rPr lang="en-US" sz="3300" i="1" kern="1200" dirty="0">
                <a:solidFill>
                  <a:srgbClr val="080808"/>
                </a:solidFill>
                <a:latin typeface="+mj-lt"/>
                <a:ea typeface="+mj-ea"/>
                <a:cs typeface="+mj-cs"/>
              </a:rPr>
              <a:t>Cultural and Spiritual Care</a:t>
            </a:r>
            <a:br>
              <a:rPr lang="en-US" sz="2500" kern="1200" dirty="0">
                <a:solidFill>
                  <a:srgbClr val="080808"/>
                </a:solidFill>
                <a:latin typeface="+mj-lt"/>
                <a:ea typeface="+mj-ea"/>
                <a:cs typeface="+mj-cs"/>
              </a:rPr>
            </a:br>
            <a:endParaRPr lang="en-US" sz="2500" kern="1200" dirty="0">
              <a:solidFill>
                <a:srgbClr val="080808"/>
              </a:solidFill>
              <a:latin typeface="+mj-lt"/>
              <a:ea typeface="+mj-ea"/>
              <a:cs typeface="+mj-cs"/>
            </a:endParaRPr>
          </a:p>
        </p:txBody>
      </p:sp>
      <p:sp>
        <p:nvSpPr>
          <p:cNvPr id="27" name="Freeform: Shape 2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Footer Placeholder 1">
            <a:extLst>
              <a:ext uri="{FF2B5EF4-FFF2-40B4-BE49-F238E27FC236}">
                <a16:creationId xmlns:a16="http://schemas.microsoft.com/office/drawing/2014/main" id="{C0DE8D55-6258-8546-8DDA-5C619A711951}"/>
              </a:ext>
            </a:extLst>
          </p:cNvPr>
          <p:cNvSpPr>
            <a:spLocks noGrp="1"/>
          </p:cNvSpPr>
          <p:nvPr>
            <p:ph type="ftr" sz="quarter" idx="11"/>
          </p:nvPr>
        </p:nvSpPr>
        <p:spPr/>
        <p:txBody>
          <a:bodyPr/>
          <a:lstStyle/>
          <a:p>
            <a:r>
              <a:rPr lang="en-US"/>
              <a:t>Cultural and Spiritual Care.  Property of UC Regents, B. Calton, B. Sumser, N. Saks, T. Reid, N. Shepard-Lopez</a:t>
            </a:r>
          </a:p>
        </p:txBody>
      </p:sp>
    </p:spTree>
    <p:extLst>
      <p:ext uri="{BB962C8B-B14F-4D97-AF65-F5344CB8AC3E}">
        <p14:creationId xmlns:p14="http://schemas.microsoft.com/office/powerpoint/2010/main" val="404847796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615DD-5FFC-F745-9587-4925D444DC7B}"/>
              </a:ext>
            </a:extLst>
          </p:cNvPr>
          <p:cNvSpPr>
            <a:spLocks noGrp="1"/>
          </p:cNvSpPr>
          <p:nvPr>
            <p:ph type="title"/>
          </p:nvPr>
        </p:nvSpPr>
        <p:spPr>
          <a:xfrm>
            <a:off x="612915" y="481849"/>
            <a:ext cx="10898107" cy="611449"/>
          </a:xfrm>
        </p:spPr>
        <p:txBody>
          <a:bodyPr/>
          <a:lstStyle/>
          <a:p>
            <a:r>
              <a:rPr lang="en-US" sz="4200" dirty="0"/>
              <a:t>Spirituality…</a:t>
            </a:r>
          </a:p>
        </p:txBody>
      </p:sp>
      <p:sp>
        <p:nvSpPr>
          <p:cNvPr id="5" name="Footer Placeholder 1">
            <a:extLst>
              <a:ext uri="{FF2B5EF4-FFF2-40B4-BE49-F238E27FC236}">
                <a16:creationId xmlns:a16="http://schemas.microsoft.com/office/drawing/2014/main" id="{524EBD4C-1860-8E4A-A760-BE028A0276DC}"/>
              </a:ext>
            </a:extLst>
          </p:cNvPr>
          <p:cNvSpPr>
            <a:spLocks noGrp="1"/>
          </p:cNvSpPr>
          <p:nvPr>
            <p:ph type="ftr" sz="quarter" idx="12"/>
          </p:nvPr>
        </p:nvSpPr>
        <p:spPr>
          <a:xfrm>
            <a:off x="3940546" y="6356349"/>
            <a:ext cx="4310907" cy="501651"/>
          </a:xfrm>
        </p:spPr>
        <p:txBody>
          <a:bodyPr/>
          <a:lstStyle/>
          <a:p>
            <a:r>
              <a:rPr lang="en-US"/>
              <a:t>Cultural and Spiritual Care.  Property of UC Regents, B. Calton, B. Sumser, N. Saks, T. Reid, N. Shepard-Lopez</a:t>
            </a:r>
            <a:endParaRPr lang="en-US" dirty="0"/>
          </a:p>
        </p:txBody>
      </p:sp>
      <p:sp>
        <p:nvSpPr>
          <p:cNvPr id="7" name="Text Placeholder 3">
            <a:extLst>
              <a:ext uri="{FF2B5EF4-FFF2-40B4-BE49-F238E27FC236}">
                <a16:creationId xmlns:a16="http://schemas.microsoft.com/office/drawing/2014/main" id="{4753BCA0-DD86-F848-961B-62978C70F69A}"/>
              </a:ext>
            </a:extLst>
          </p:cNvPr>
          <p:cNvSpPr txBox="1">
            <a:spLocks/>
          </p:cNvSpPr>
          <p:nvPr/>
        </p:nvSpPr>
        <p:spPr>
          <a:xfrm>
            <a:off x="2926803" y="5802246"/>
            <a:ext cx="8229323" cy="57390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da-DK" altLang="en-US" sz="1400" dirty="0" err="1"/>
              <a:t>Adapted</a:t>
            </a:r>
            <a:r>
              <a:rPr lang="da-DK" altLang="en-US" sz="1400" dirty="0"/>
              <a:t> from </a:t>
            </a:r>
            <a:r>
              <a:rPr lang="da-DK" altLang="en-US" sz="1400" dirty="0" err="1"/>
              <a:t>Puchalski</a:t>
            </a:r>
            <a:r>
              <a:rPr lang="da-DK" altLang="en-US" sz="1400" dirty="0"/>
              <a:t>, et al., Journal of Palliative </a:t>
            </a:r>
            <a:r>
              <a:rPr lang="da-DK" altLang="en-US" sz="1400" dirty="0" err="1"/>
              <a:t>Medicine</a:t>
            </a:r>
            <a:r>
              <a:rPr lang="da-DK" altLang="en-US" sz="1400" dirty="0"/>
              <a:t>, 2014</a:t>
            </a:r>
          </a:p>
        </p:txBody>
      </p:sp>
      <p:sp>
        <p:nvSpPr>
          <p:cNvPr id="9" name="Rectangle 8">
            <a:extLst>
              <a:ext uri="{FF2B5EF4-FFF2-40B4-BE49-F238E27FC236}">
                <a16:creationId xmlns:a16="http://schemas.microsoft.com/office/drawing/2014/main" id="{B6943C7E-93FB-CD4B-BC84-FDC6FDFBE625}"/>
              </a:ext>
            </a:extLst>
          </p:cNvPr>
          <p:cNvSpPr/>
          <p:nvPr/>
        </p:nvSpPr>
        <p:spPr>
          <a:xfrm>
            <a:off x="612915" y="1947332"/>
            <a:ext cx="10698552" cy="2862322"/>
          </a:xfrm>
          <a:prstGeom prst="rect">
            <a:avLst/>
          </a:prstGeom>
        </p:spPr>
        <p:txBody>
          <a:bodyPr wrap="square">
            <a:spAutoFit/>
          </a:bodyPr>
          <a:lstStyle/>
          <a:p>
            <a:r>
              <a:rPr lang="en-US" altLang="en-US" sz="3000" dirty="0">
                <a:latin typeface="Calibri" panose="020F0502020204030204" pitchFamily="34" charset="0"/>
                <a:cs typeface="Calibri" panose="020F0502020204030204" pitchFamily="34" charset="0"/>
              </a:rPr>
              <a:t>A dynamic and intrinsic aspect of humanity through which persons seek ultimate meaning, purpose, and transcendence, and experience relationship to self, family, others, community, society, nature, and the significant or sacred.</a:t>
            </a:r>
          </a:p>
          <a:p>
            <a:endParaRPr lang="en-US" altLang="en-US" sz="3000" dirty="0">
              <a:latin typeface="Calibri" panose="020F0502020204030204" pitchFamily="34" charset="0"/>
              <a:cs typeface="Calibri" panose="020F0502020204030204" pitchFamily="34" charset="0"/>
            </a:endParaRPr>
          </a:p>
          <a:p>
            <a:r>
              <a:rPr lang="en-US" altLang="en-US" sz="3000" dirty="0">
                <a:latin typeface="Calibri" panose="020F0502020204030204" pitchFamily="34" charset="0"/>
                <a:cs typeface="Calibri" panose="020F0502020204030204" pitchFamily="34" charset="0"/>
              </a:rPr>
              <a:t>Expressed through </a:t>
            </a:r>
            <a:r>
              <a:rPr lang="en-US" altLang="en-US" sz="3000" b="1" dirty="0">
                <a:latin typeface="Calibri" panose="020F0502020204030204" pitchFamily="34" charset="0"/>
                <a:cs typeface="Calibri" panose="020F0502020204030204" pitchFamily="34" charset="0"/>
              </a:rPr>
              <a:t>beliefs, values, traditions, and practices</a:t>
            </a:r>
            <a:endParaRPr lang="en-US" alt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036383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6" name="Picture 5" descr="A picture containing pool ball, vector graphics&#10;&#10;Description automatically generated">
            <a:extLst>
              <a:ext uri="{FF2B5EF4-FFF2-40B4-BE49-F238E27FC236}">
                <a16:creationId xmlns:a16="http://schemas.microsoft.com/office/drawing/2014/main" id="{27CA204B-E983-5445-A2F6-A3A1E9656270}"/>
              </a:ext>
            </a:extLst>
          </p:cNvPr>
          <p:cNvPicPr>
            <a:picLocks noChangeAspect="1"/>
          </p:cNvPicPr>
          <p:nvPr/>
        </p:nvPicPr>
        <p:blipFill rotWithShape="1">
          <a:blip r:embed="rId3">
            <a:alphaModFix amt="50000"/>
            <a:extLst>
              <a:ext uri="{837473B0-CC2E-450A-ABE3-18F120FF3D39}">
                <a1611:picAttrSrcUrl xmlns:a1611="http://schemas.microsoft.com/office/drawing/2016/11/main" r:id="rId4"/>
              </a:ext>
            </a:extLst>
          </a:blip>
          <a:srcRect t="5032" b="10698"/>
          <a:stretch/>
        </p:blipFill>
        <p:spPr>
          <a:xfrm>
            <a:off x="0" y="-14678"/>
            <a:ext cx="12191980" cy="6857999"/>
          </a:xfrm>
          <a:prstGeom prst="rect">
            <a:avLst/>
          </a:prstGeom>
        </p:spPr>
      </p:pic>
      <p:sp>
        <p:nvSpPr>
          <p:cNvPr id="2" name="TextBox 1">
            <a:extLst>
              <a:ext uri="{FF2B5EF4-FFF2-40B4-BE49-F238E27FC236}">
                <a16:creationId xmlns:a16="http://schemas.microsoft.com/office/drawing/2014/main" id="{CAAAE6DA-5C52-3241-9D66-4C3225034C76}"/>
              </a:ext>
            </a:extLst>
          </p:cNvPr>
          <p:cNvSpPr txBox="1"/>
          <p:nvPr/>
        </p:nvSpPr>
        <p:spPr>
          <a:xfrm>
            <a:off x="1523990" y="1039925"/>
            <a:ext cx="9144000" cy="2900518"/>
          </a:xfrm>
          <a:prstGeom prst="rect">
            <a:avLst/>
          </a:prstGeom>
        </p:spPr>
        <p:txBody>
          <a:bodyPr vert="horz" lIns="91440" tIns="45720" rIns="91440" bIns="45720" rtlCol="0" anchor="b">
            <a:normAutofit/>
          </a:bodyPr>
          <a:lstStyle/>
          <a:p>
            <a:pPr algn="ctr" defTabSz="914400">
              <a:lnSpc>
                <a:spcPct val="90000"/>
              </a:lnSpc>
              <a:spcBef>
                <a:spcPct val="0"/>
              </a:spcBef>
              <a:spcAft>
                <a:spcPts val="600"/>
              </a:spcAft>
            </a:pPr>
            <a:r>
              <a:rPr lang="en-US" sz="6000" dirty="0">
                <a:solidFill>
                  <a:srgbClr val="FFFFFF"/>
                </a:solidFill>
                <a:latin typeface="+mj-lt"/>
                <a:ea typeface="+mj-ea"/>
                <a:cs typeface="+mj-cs"/>
              </a:rPr>
              <a:t>Spiritual Screen: </a:t>
            </a:r>
          </a:p>
          <a:p>
            <a:pPr algn="ctr" defTabSz="914400">
              <a:lnSpc>
                <a:spcPct val="90000"/>
              </a:lnSpc>
              <a:spcBef>
                <a:spcPct val="0"/>
              </a:spcBef>
              <a:spcAft>
                <a:spcPts val="600"/>
              </a:spcAft>
            </a:pPr>
            <a:r>
              <a:rPr lang="en-US" sz="6000" dirty="0">
                <a:solidFill>
                  <a:srgbClr val="FFFFFF"/>
                </a:solidFill>
                <a:latin typeface="+mj-lt"/>
                <a:ea typeface="+mj-ea"/>
                <a:cs typeface="+mj-cs"/>
              </a:rPr>
              <a:t>What are you curious about?</a:t>
            </a:r>
          </a:p>
        </p:txBody>
      </p:sp>
      <p:sp>
        <p:nvSpPr>
          <p:cNvPr id="8" name="TextBox 7">
            <a:extLst>
              <a:ext uri="{FF2B5EF4-FFF2-40B4-BE49-F238E27FC236}">
                <a16:creationId xmlns:a16="http://schemas.microsoft.com/office/drawing/2014/main" id="{9917061C-5BE5-CF43-B3A3-DCD6D8B4F60A}"/>
              </a:ext>
            </a:extLst>
          </p:cNvPr>
          <p:cNvSpPr txBox="1"/>
          <p:nvPr/>
        </p:nvSpPr>
        <p:spPr>
          <a:xfrm>
            <a:off x="10005184" y="6657945"/>
            <a:ext cx="218681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owl.excelsior.edu/writing-process/prewriting-strategies/prewriting-strategies-asking-defining-question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
        <p:nvSpPr>
          <p:cNvPr id="9" name="Footer Placeholder 1">
            <a:extLst>
              <a:ext uri="{FF2B5EF4-FFF2-40B4-BE49-F238E27FC236}">
                <a16:creationId xmlns:a16="http://schemas.microsoft.com/office/drawing/2014/main" id="{551AAB7E-D795-7049-ABCB-6B26AA8BB9AB}"/>
              </a:ext>
            </a:extLst>
          </p:cNvPr>
          <p:cNvSpPr txBox="1">
            <a:spLocks/>
          </p:cNvSpPr>
          <p:nvPr/>
        </p:nvSpPr>
        <p:spPr>
          <a:xfrm>
            <a:off x="-2290921" y="6296538"/>
            <a:ext cx="4310907" cy="50165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Cultural and Spiritual Care</a:t>
            </a:r>
          </a:p>
        </p:txBody>
      </p:sp>
      <p:sp>
        <p:nvSpPr>
          <p:cNvPr id="4" name="Footer Placeholder 3">
            <a:extLst>
              <a:ext uri="{FF2B5EF4-FFF2-40B4-BE49-F238E27FC236}">
                <a16:creationId xmlns:a16="http://schemas.microsoft.com/office/drawing/2014/main" id="{E48A657C-9E40-7145-8B67-79493FC0B097}"/>
              </a:ext>
            </a:extLst>
          </p:cNvPr>
          <p:cNvSpPr>
            <a:spLocks noGrp="1"/>
          </p:cNvSpPr>
          <p:nvPr>
            <p:ph type="ftr" sz="quarter" idx="11"/>
          </p:nvPr>
        </p:nvSpPr>
        <p:spPr/>
        <p:txBody>
          <a:bodyPr/>
          <a:lstStyle/>
          <a:p>
            <a:r>
              <a:rPr lang="en-US"/>
              <a:t>Cultural and Spiritual Care.  Property of UC Regents, B. Calton, B. Sumser, N. Saks, T. Reid, N. Shepard-Lopez</a:t>
            </a:r>
          </a:p>
        </p:txBody>
      </p:sp>
    </p:spTree>
    <p:extLst>
      <p:ext uri="{BB962C8B-B14F-4D97-AF65-F5344CB8AC3E}">
        <p14:creationId xmlns:p14="http://schemas.microsoft.com/office/powerpoint/2010/main" val="89044177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2"/>
          </p:nvPr>
        </p:nvSpPr>
        <p:spPr>
          <a:xfrm>
            <a:off x="3898379" y="6432997"/>
            <a:ext cx="4310907" cy="137980"/>
          </a:xfrm>
        </p:spPr>
        <p:txBody>
          <a:bodyPr/>
          <a:lstStyle/>
          <a:p>
            <a:r>
              <a:rPr lang="en-US" dirty="0"/>
              <a:t>Cultural and Spiritual Care.  Property of UC Regents, B. </a:t>
            </a:r>
            <a:r>
              <a:rPr lang="en-US" dirty="0" err="1"/>
              <a:t>Calton</a:t>
            </a:r>
            <a:r>
              <a:rPr lang="en-US" dirty="0"/>
              <a:t>, B. </a:t>
            </a:r>
            <a:r>
              <a:rPr lang="en-US" dirty="0" err="1"/>
              <a:t>Sumser</a:t>
            </a:r>
            <a:r>
              <a:rPr lang="en-US" dirty="0"/>
              <a:t>, N. Saks, T. Reid, N. Shepard-Lopez</a:t>
            </a:r>
          </a:p>
        </p:txBody>
      </p:sp>
      <p:sp>
        <p:nvSpPr>
          <p:cNvPr id="4" name="Title 3"/>
          <p:cNvSpPr>
            <a:spLocks noGrp="1"/>
          </p:cNvSpPr>
          <p:nvPr>
            <p:ph type="title"/>
          </p:nvPr>
        </p:nvSpPr>
        <p:spPr/>
        <p:txBody>
          <a:bodyPr/>
          <a:lstStyle/>
          <a:p>
            <a:r>
              <a:rPr lang="en-US" dirty="0">
                <a:latin typeface="Calibri" panose="020F0502020204030204" pitchFamily="34" charset="0"/>
                <a:cs typeface="Calibri" panose="020F0502020204030204" pitchFamily="34" charset="0"/>
              </a:rPr>
              <a:t>Spiritual/Existential Aspects of Palliative Care</a:t>
            </a:r>
          </a:p>
        </p:txBody>
      </p:sp>
      <p:pic>
        <p:nvPicPr>
          <p:cNvPr id="7" name="Content Placeholder 4"/>
          <p:cNvPicPr>
            <a:picLocks noChangeArrowheads="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sharpenSoften amount="25000"/>
                    </a14:imgEffect>
                    <a14:imgEffect>
                      <a14:saturation sat="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a:xfrm>
            <a:off x="1977585" y="1195408"/>
            <a:ext cx="8173580" cy="4950749"/>
          </a:xfrm>
          <a:prstGeom prst="rect">
            <a:avLst/>
          </a:prstGeom>
          <a:solidFill>
            <a:schemeClr val="bg1"/>
          </a:solidFill>
        </p:spPr>
      </p:pic>
    </p:spTree>
    <p:extLst>
      <p:ext uri="{BB962C8B-B14F-4D97-AF65-F5344CB8AC3E}">
        <p14:creationId xmlns:p14="http://schemas.microsoft.com/office/powerpoint/2010/main" val="210658736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965430" y="629268"/>
            <a:ext cx="6586491" cy="1286160"/>
          </a:xfrm>
        </p:spPr>
        <p:txBody>
          <a:bodyPr vert="horz" lIns="91440" tIns="45720" rIns="91440" bIns="45720" rtlCol="0" anchor="b">
            <a:normAutofit/>
          </a:bodyPr>
          <a:lstStyle/>
          <a:p>
            <a:r>
              <a:rPr lang="en-US" sz="4400" b="1"/>
              <a:t>Spiritual/Existential Screen</a:t>
            </a:r>
          </a:p>
        </p:txBody>
      </p:sp>
      <p:sp>
        <p:nvSpPr>
          <p:cNvPr id="8" name="Content Placeholder 3"/>
          <p:cNvSpPr txBox="1">
            <a:spLocks/>
          </p:cNvSpPr>
          <p:nvPr/>
        </p:nvSpPr>
        <p:spPr>
          <a:xfrm>
            <a:off x="4965431" y="2438400"/>
            <a:ext cx="6586489" cy="3785419"/>
          </a:xfrm>
          <a:prstGeom prst="rect">
            <a:avLst/>
          </a:prstGeom>
        </p:spPr>
        <p:txBody>
          <a:bodyPr vert="horz" lIns="91440" tIns="45720" rIns="91440" bIns="45720" rtlCol="0">
            <a:normAutofit/>
          </a:bodyPr>
          <a:lstStyle>
            <a:lvl1pPr marL="295268" indent="-295268" algn="l" defTabSz="640064" rtl="0" eaLnBrk="1" latinLnBrk="0" hangingPunct="1">
              <a:lnSpc>
                <a:spcPct val="100000"/>
              </a:lnSpc>
              <a:spcBef>
                <a:spcPts val="0"/>
              </a:spcBef>
              <a:spcAft>
                <a:spcPts val="600"/>
              </a:spcAft>
              <a:buClr>
                <a:schemeClr val="accent1"/>
              </a:buClr>
              <a:buSzPct val="80000"/>
              <a:buFont typeface="Wingdings" charset="2"/>
              <a:buChar char="§"/>
              <a:tabLst/>
              <a:defRPr lang="en-US" sz="2200" b="0" kern="1200" dirty="0" smtClean="0">
                <a:solidFill>
                  <a:schemeClr val="tx1"/>
                </a:solidFill>
                <a:latin typeface="+mn-lt"/>
                <a:ea typeface="+mn-ea"/>
                <a:cs typeface="+mn-cs"/>
              </a:defRPr>
            </a:lvl1pPr>
            <a:lvl2pPr marL="579424" indent="-284156" algn="l" defTabSz="640064" rtl="0" eaLnBrk="1" latinLnBrk="0" hangingPunct="1">
              <a:lnSpc>
                <a:spcPct val="100000"/>
              </a:lnSpc>
              <a:spcBef>
                <a:spcPts val="0"/>
              </a:spcBef>
              <a:spcAft>
                <a:spcPts val="600"/>
              </a:spcAft>
              <a:buClr>
                <a:schemeClr val="accent5">
                  <a:lumMod val="50000"/>
                </a:schemeClr>
              </a:buClr>
              <a:buSzPct val="100000"/>
              <a:buFont typeface=".AppleSystemUIFont" charset="0"/>
              <a:buChar char="-"/>
              <a:tabLst/>
              <a:defRPr lang="en-US" sz="2000" b="0" kern="1200" dirty="0" smtClean="0">
                <a:solidFill>
                  <a:schemeClr val="tx1"/>
                </a:solidFill>
                <a:latin typeface="+mn-lt"/>
                <a:ea typeface="+mn-ea"/>
                <a:cs typeface="+mn-cs"/>
              </a:defRPr>
            </a:lvl2pPr>
            <a:lvl3pPr marL="806430" indent="-227007" algn="l" defTabSz="640064" rtl="0" eaLnBrk="1" latinLnBrk="0" hangingPunct="1">
              <a:lnSpc>
                <a:spcPct val="100000"/>
              </a:lnSpc>
              <a:spcBef>
                <a:spcPts val="0"/>
              </a:spcBef>
              <a:spcAft>
                <a:spcPts val="600"/>
              </a:spcAft>
              <a:buClr>
                <a:schemeClr val="accent1"/>
              </a:buClr>
              <a:buSzPct val="80000"/>
              <a:buFont typeface="Wingdings" charset="2"/>
              <a:buChar char="§"/>
              <a:tabLst/>
              <a:defRPr lang="en-US" sz="1800" b="0" kern="1200" dirty="0" smtClean="0">
                <a:solidFill>
                  <a:schemeClr val="tx1"/>
                </a:solidFill>
                <a:latin typeface="+mn-lt"/>
                <a:ea typeface="+mn-ea"/>
                <a:cs typeface="+mn-cs"/>
              </a:defRPr>
            </a:lvl3pPr>
            <a:lvl4pPr marL="1028675" indent="-222245" algn="l" defTabSz="640064" rtl="0" eaLnBrk="1" latinLnBrk="0" hangingPunct="1">
              <a:lnSpc>
                <a:spcPct val="100000"/>
              </a:lnSpc>
              <a:spcBef>
                <a:spcPts val="0"/>
              </a:spcBef>
              <a:spcAft>
                <a:spcPts val="600"/>
              </a:spcAft>
              <a:buClr>
                <a:schemeClr val="accent5">
                  <a:lumMod val="50000"/>
                </a:schemeClr>
              </a:buClr>
              <a:buSzPct val="100000"/>
              <a:buFont typeface=".AppleSystemUIFont" charset="0"/>
              <a:buChar char="-"/>
              <a:tabLst/>
              <a:defRPr lang="en-US" sz="1600" b="0" kern="1200" dirty="0" smtClean="0">
                <a:solidFill>
                  <a:schemeClr val="tx1"/>
                </a:solidFill>
                <a:latin typeface="+mn-lt"/>
                <a:ea typeface="+mn-ea"/>
                <a:cs typeface="+mn-cs"/>
              </a:defRPr>
            </a:lvl4pPr>
            <a:lvl5pPr marL="1312830" indent="-227007" algn="l" defTabSz="640064" rtl="0" eaLnBrk="1" latinLnBrk="0" hangingPunct="1">
              <a:lnSpc>
                <a:spcPct val="200000"/>
              </a:lnSpc>
              <a:spcBef>
                <a:spcPts val="0"/>
              </a:spcBef>
              <a:buClr>
                <a:srgbClr val="18A3AC"/>
              </a:buClr>
              <a:buSzPct val="80000"/>
              <a:buFont typeface="Wingdings" charset="2"/>
              <a:buChar char="§"/>
              <a:defRPr lang="en-US" sz="2000" b="0" kern="1200" dirty="0">
                <a:solidFill>
                  <a:schemeClr val="tx1"/>
                </a:solidFill>
                <a:latin typeface="+mj-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228600" defTabSz="914400">
              <a:lnSpc>
                <a:spcPct val="90000"/>
              </a:lnSpc>
              <a:buClr>
                <a:schemeClr val="tx1"/>
              </a:buClr>
              <a:buFont typeface="Arial" panose="020B0604020202020204" pitchFamily="34" charset="0"/>
              <a:buChar char="•"/>
              <a:defRPr/>
            </a:pPr>
            <a:r>
              <a:rPr lang="en-US" sz="2000" dirty="0"/>
              <a:t>What have you turned to face challenging times such as God, prayer, nature, writing etc. and are you able use that to cope now?</a:t>
            </a:r>
          </a:p>
          <a:p>
            <a:pPr indent="-228600" defTabSz="914400">
              <a:lnSpc>
                <a:spcPct val="90000"/>
              </a:lnSpc>
              <a:buClr>
                <a:schemeClr val="tx1"/>
              </a:buClr>
              <a:buFont typeface="Arial" panose="020B0604020202020204" pitchFamily="34" charset="0"/>
              <a:buChar char="•"/>
              <a:defRPr/>
            </a:pPr>
            <a:r>
              <a:rPr lang="en-US" sz="2000" dirty="0"/>
              <a:t>How are your spirits and heart doing with this?</a:t>
            </a:r>
          </a:p>
          <a:p>
            <a:pPr indent="-228600" defTabSz="914400">
              <a:lnSpc>
                <a:spcPct val="90000"/>
              </a:lnSpc>
              <a:buClr>
                <a:schemeClr val="tx1"/>
              </a:buClr>
              <a:buFont typeface="Arial" panose="020B0604020202020204" pitchFamily="34" charset="0"/>
              <a:buChar char="•"/>
              <a:defRPr/>
            </a:pPr>
            <a:r>
              <a:rPr lang="en-US" sz="2000" dirty="0"/>
              <a:t>How has this illness influenced your sense of purpose and what is meaningful in life? </a:t>
            </a:r>
          </a:p>
          <a:p>
            <a:pPr indent="-228600" defTabSz="914400">
              <a:lnSpc>
                <a:spcPct val="90000"/>
              </a:lnSpc>
              <a:buClr>
                <a:schemeClr val="tx1"/>
              </a:buClr>
              <a:buFont typeface="Arial" panose="020B0604020202020204" pitchFamily="34" charset="0"/>
              <a:buChar char="•"/>
              <a:defRPr/>
            </a:pPr>
            <a:r>
              <a:rPr lang="en-US" sz="2000" dirty="0"/>
              <a:t>Are you at peace? (</a:t>
            </a:r>
            <a:r>
              <a:rPr lang="en-US" sz="2000" dirty="0" err="1"/>
              <a:t>Steinhauser</a:t>
            </a:r>
            <a:r>
              <a:rPr lang="en-US" sz="2000" dirty="0"/>
              <a:t> 2006)</a:t>
            </a:r>
          </a:p>
          <a:p>
            <a:pPr indent="-228600" defTabSz="914400">
              <a:lnSpc>
                <a:spcPct val="90000"/>
              </a:lnSpc>
              <a:buClr>
                <a:schemeClr val="tx1"/>
              </a:buClr>
              <a:buFont typeface="Arial" panose="020B0604020202020204" pitchFamily="34" charset="0"/>
              <a:buChar char="•"/>
              <a:defRPr/>
            </a:pPr>
            <a:r>
              <a:rPr lang="en-US" sz="2000" dirty="0"/>
              <a:t>Do you have spiritual pain, pain deep inside that is not physical?  (Mako 2011)</a:t>
            </a:r>
          </a:p>
        </p:txBody>
      </p:sp>
      <p:pic>
        <p:nvPicPr>
          <p:cNvPr id="5" name="Picture 4" descr="A stack of stacked stones on a beach&#10;&#10;Description automatically generated with medium confidence">
            <a:extLst>
              <a:ext uri="{FF2B5EF4-FFF2-40B4-BE49-F238E27FC236}">
                <a16:creationId xmlns:a16="http://schemas.microsoft.com/office/drawing/2014/main" id="{8D875909-8D53-924E-9DF9-B44E527D9F10}"/>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t="1618"/>
          <a:stretch/>
        </p:blipFill>
        <p:spPr>
          <a:xfrm>
            <a:off x="20" y="10"/>
            <a:ext cx="4635571" cy="6857990"/>
          </a:xfrm>
          <a:prstGeom prst="rect">
            <a:avLst/>
          </a:prstGeom>
          <a:effectLst/>
        </p:spPr>
      </p:pic>
      <p:cxnSp>
        <p:nvCxnSpPr>
          <p:cNvPr id="13" name="Straight Connector 12">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Footer Placeholder 1">
            <a:extLst>
              <a:ext uri="{FF2B5EF4-FFF2-40B4-BE49-F238E27FC236}">
                <a16:creationId xmlns:a16="http://schemas.microsoft.com/office/drawing/2014/main" id="{920D57B8-7331-F645-8A97-25B5BCA0082C}"/>
              </a:ext>
            </a:extLst>
          </p:cNvPr>
          <p:cNvSpPr>
            <a:spLocks noGrp="1"/>
          </p:cNvSpPr>
          <p:nvPr>
            <p:ph type="ftr" sz="quarter" idx="12"/>
          </p:nvPr>
        </p:nvSpPr>
        <p:spPr>
          <a:xfrm>
            <a:off x="6621287" y="6356350"/>
            <a:ext cx="4139134" cy="365125"/>
          </a:xfrm>
        </p:spPr>
        <p:txBody>
          <a:bodyPr vert="horz" lIns="91440" tIns="45720" rIns="91440" bIns="45720" rtlCol="0" anchor="ctr">
            <a:normAutofit fontScale="92500" lnSpcReduction="20000"/>
          </a:bodyPr>
          <a:lstStyle/>
          <a:p>
            <a:pPr algn="l" defTabSz="914400">
              <a:spcAft>
                <a:spcPts val="600"/>
              </a:spcAft>
              <a:defRPr/>
            </a:pPr>
            <a:r>
              <a:rPr lang="en-US" kern="1200">
                <a:solidFill>
                  <a:prstClr val="black">
                    <a:tint val="75000"/>
                  </a:prstClr>
                </a:solidFill>
                <a:latin typeface="Calibri" panose="020F0502020204030204"/>
                <a:ea typeface="+mn-ea"/>
                <a:cs typeface="+mn-cs"/>
              </a:rPr>
              <a:t>Cultural and Spiritual Care.  Property of UC Regents, B. Calton, B. Sumser, N. Saks, T. Reid, N. Shepard-Lopez</a:t>
            </a:r>
            <a:endParaRPr lang="en-US" kern="1200" dirty="0">
              <a:solidFill>
                <a:prstClr val="black">
                  <a:tint val="75000"/>
                </a:prstClr>
              </a:solidFill>
              <a:latin typeface="Calibri" panose="020F0502020204030204"/>
              <a:ea typeface="+mn-ea"/>
              <a:cs typeface="+mn-cs"/>
            </a:endParaRPr>
          </a:p>
        </p:txBody>
      </p:sp>
      <p:sp>
        <p:nvSpPr>
          <p:cNvPr id="6" name="TextBox 5">
            <a:extLst>
              <a:ext uri="{FF2B5EF4-FFF2-40B4-BE49-F238E27FC236}">
                <a16:creationId xmlns:a16="http://schemas.microsoft.com/office/drawing/2014/main" id="{D5E79B43-6F1F-0C4B-A0E4-983F6DF55109}"/>
              </a:ext>
            </a:extLst>
          </p:cNvPr>
          <p:cNvSpPr txBox="1"/>
          <p:nvPr/>
        </p:nvSpPr>
        <p:spPr>
          <a:xfrm>
            <a:off x="72813" y="6232293"/>
            <a:ext cx="1134533" cy="461665"/>
          </a:xfrm>
          <a:prstGeom prst="rect">
            <a:avLst/>
          </a:prstGeom>
          <a:noFill/>
        </p:spPr>
        <p:txBody>
          <a:bodyPr wrap="square" rtlCol="0">
            <a:spAutoFit/>
          </a:bodyPr>
          <a:lstStyle/>
          <a:p>
            <a:r>
              <a:rPr lang="en-US" sz="800" dirty="0">
                <a:solidFill>
                  <a:schemeClr val="bg1"/>
                </a:solidFill>
              </a:rPr>
              <a:t>Unknown author, creative commons license</a:t>
            </a:r>
          </a:p>
        </p:txBody>
      </p:sp>
    </p:spTree>
    <p:extLst>
      <p:ext uri="{BB962C8B-B14F-4D97-AF65-F5344CB8AC3E}">
        <p14:creationId xmlns:p14="http://schemas.microsoft.com/office/powerpoint/2010/main" val="183741745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946" y="501650"/>
            <a:ext cx="10898107" cy="611449"/>
          </a:xfrm>
        </p:spPr>
        <p:txBody>
          <a:bodyPr/>
          <a:lstStyle/>
          <a:p>
            <a:r>
              <a:rPr lang="en-US" b="1" dirty="0"/>
              <a:t>Case Discussion: Emma Johnson</a:t>
            </a:r>
          </a:p>
        </p:txBody>
      </p:sp>
      <p:sp>
        <p:nvSpPr>
          <p:cNvPr id="5" name="Text Placeholder 4"/>
          <p:cNvSpPr>
            <a:spLocks noGrp="1"/>
          </p:cNvSpPr>
          <p:nvPr>
            <p:ph type="body" sz="quarter" idx="14"/>
          </p:nvPr>
        </p:nvSpPr>
        <p:spPr>
          <a:xfrm>
            <a:off x="429491" y="1703326"/>
            <a:ext cx="9552709" cy="4653024"/>
          </a:xfrm>
        </p:spPr>
        <p:txBody>
          <a:bodyPr>
            <a:normAutofit/>
          </a:bodyPr>
          <a:lstStyle/>
          <a:p>
            <a:pPr marL="914389" lvl="1" indent="-457200">
              <a:buClr>
                <a:schemeClr val="tx1"/>
              </a:buClr>
              <a:buFont typeface="Arial" panose="020B0604020202020204" pitchFamily="34" charset="0"/>
              <a:buChar char="•"/>
            </a:pPr>
            <a:r>
              <a:rPr lang="en-US" sz="2800" dirty="0"/>
              <a:t>40 year-old Catholic woman with advanced heart failure</a:t>
            </a:r>
          </a:p>
          <a:p>
            <a:pPr marL="742939" lvl="1" indent="-285750">
              <a:buClr>
                <a:schemeClr val="tx1"/>
              </a:buClr>
              <a:buFont typeface="Arial" panose="020B0604020202020204" pitchFamily="34" charset="0"/>
              <a:buChar char="•"/>
            </a:pPr>
            <a:endParaRPr lang="en-US" sz="1400" dirty="0"/>
          </a:p>
          <a:p>
            <a:pPr marL="914389" lvl="1" indent="-457200">
              <a:buClr>
                <a:schemeClr val="tx1"/>
              </a:buClr>
              <a:buFont typeface="Arial" panose="020B0604020202020204" pitchFamily="34" charset="0"/>
              <a:buChar char="•"/>
            </a:pPr>
            <a:r>
              <a:rPr lang="en-US" sz="2800" dirty="0"/>
              <a:t>Caused by substance use (</a:t>
            </a:r>
            <a:r>
              <a:rPr lang="en-US" sz="2800" dirty="0" err="1"/>
              <a:t>methanphetamines</a:t>
            </a:r>
            <a:r>
              <a:rPr lang="en-US" sz="2800" dirty="0"/>
              <a:t>)</a:t>
            </a:r>
          </a:p>
          <a:p>
            <a:pPr marL="742939" lvl="1" indent="-285750">
              <a:buClr>
                <a:schemeClr val="tx1"/>
              </a:buClr>
              <a:buFont typeface="Arial" panose="020B0604020202020204" pitchFamily="34" charset="0"/>
              <a:buChar char="•"/>
            </a:pPr>
            <a:endParaRPr lang="en-US" sz="1400" dirty="0"/>
          </a:p>
          <a:p>
            <a:pPr marL="914389" lvl="1" indent="-457200">
              <a:buClr>
                <a:schemeClr val="tx1"/>
              </a:buClr>
              <a:buFont typeface="Arial" panose="020B0604020202020204" pitchFamily="34" charset="0"/>
              <a:buChar char="•"/>
            </a:pPr>
            <a:r>
              <a:rPr lang="en-US" sz="2800" dirty="0"/>
              <a:t>Immigrated from the Philippines as a teenager; is a former nurse manager</a:t>
            </a:r>
          </a:p>
          <a:p>
            <a:pPr marL="742939" lvl="1" indent="-285750">
              <a:buClr>
                <a:schemeClr val="tx1"/>
              </a:buClr>
              <a:buFont typeface="Arial" panose="020B0604020202020204" pitchFamily="34" charset="0"/>
              <a:buChar char="•"/>
            </a:pPr>
            <a:endParaRPr lang="en-US" sz="1400" dirty="0"/>
          </a:p>
          <a:p>
            <a:pPr marL="914389" lvl="1" indent="-457200">
              <a:buClr>
                <a:schemeClr val="tx1"/>
              </a:buClr>
              <a:buFont typeface="Arial" panose="020B0604020202020204" pitchFamily="34" charset="0"/>
              <a:buChar char="•"/>
            </a:pPr>
            <a:r>
              <a:rPr lang="en-US" sz="2800" dirty="0"/>
              <a:t>Relationship with a female partner &amp; their 5 year-old son</a:t>
            </a:r>
          </a:p>
          <a:p>
            <a:pPr marL="342900" indent="-342900">
              <a:buClr>
                <a:srgbClr val="178CCB"/>
              </a:buClr>
              <a:buFont typeface="Wingdings" panose="05000000000000000000" pitchFamily="2" charset="2"/>
              <a:buChar char="§"/>
            </a:pPr>
            <a:endParaRPr lang="en-US" dirty="0"/>
          </a:p>
        </p:txBody>
      </p:sp>
      <p:sp>
        <p:nvSpPr>
          <p:cNvPr id="6" name="Footer Placeholder 1">
            <a:extLst>
              <a:ext uri="{FF2B5EF4-FFF2-40B4-BE49-F238E27FC236}">
                <a16:creationId xmlns:a16="http://schemas.microsoft.com/office/drawing/2014/main" id="{70B21352-957C-F345-9E46-3166D4890AE7}"/>
              </a:ext>
            </a:extLst>
          </p:cNvPr>
          <p:cNvSpPr>
            <a:spLocks noGrp="1"/>
          </p:cNvSpPr>
          <p:nvPr>
            <p:ph type="ftr" sz="quarter" idx="12"/>
          </p:nvPr>
        </p:nvSpPr>
        <p:spPr>
          <a:xfrm>
            <a:off x="3940546" y="6356349"/>
            <a:ext cx="4310907" cy="501651"/>
          </a:xfrm>
        </p:spPr>
        <p:txBody>
          <a:bodyPr/>
          <a:lstStyle/>
          <a:p>
            <a:r>
              <a:rPr lang="en-US"/>
              <a:t>Cultural and Spiritual Care.  Property of UC Regents, B. Calton, B. Sumser, N. Saks, T. Reid, N. Shepard-Lopez</a:t>
            </a:r>
            <a:endParaRPr lang="en-US" dirty="0"/>
          </a:p>
        </p:txBody>
      </p:sp>
    </p:spTree>
    <p:extLst>
      <p:ext uri="{BB962C8B-B14F-4D97-AF65-F5344CB8AC3E}">
        <p14:creationId xmlns:p14="http://schemas.microsoft.com/office/powerpoint/2010/main" val="202307738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4780" y="540096"/>
            <a:ext cx="10898107" cy="611449"/>
          </a:xfrm>
        </p:spPr>
        <p:txBody>
          <a:bodyPr/>
          <a:lstStyle/>
          <a:p>
            <a:r>
              <a:rPr lang="en-US" b="1" dirty="0"/>
              <a:t>What do you do with this information?</a:t>
            </a:r>
          </a:p>
        </p:txBody>
      </p:sp>
      <p:sp>
        <p:nvSpPr>
          <p:cNvPr id="6" name="Content Placeholder 1"/>
          <p:cNvSpPr txBox="1">
            <a:spLocks noChangeArrowheads="1"/>
          </p:cNvSpPr>
          <p:nvPr/>
        </p:nvSpPr>
        <p:spPr>
          <a:xfrm>
            <a:off x="604780" y="1562044"/>
            <a:ext cx="10749020" cy="4584756"/>
          </a:xfrm>
          <a:prstGeom prst="rect">
            <a:avLst/>
          </a:prstGeom>
        </p:spPr>
        <p:txBody>
          <a:bodyPr/>
          <a:lstStyle>
            <a:lvl1pPr marL="295268" indent="-295268" algn="l" defTabSz="640064" rtl="0" eaLnBrk="1" latinLnBrk="0" hangingPunct="1">
              <a:lnSpc>
                <a:spcPct val="100000"/>
              </a:lnSpc>
              <a:spcBef>
                <a:spcPts val="0"/>
              </a:spcBef>
              <a:spcAft>
                <a:spcPts val="600"/>
              </a:spcAft>
              <a:buClr>
                <a:schemeClr val="accent1"/>
              </a:buClr>
              <a:buSzPct val="80000"/>
              <a:buFont typeface="Wingdings" charset="2"/>
              <a:buChar char="§"/>
              <a:tabLst/>
              <a:defRPr lang="en-US" sz="2200" b="0" kern="1200" dirty="0" smtClean="0">
                <a:solidFill>
                  <a:schemeClr val="tx1"/>
                </a:solidFill>
                <a:latin typeface="+mn-lt"/>
                <a:ea typeface="+mn-ea"/>
                <a:cs typeface="+mn-cs"/>
              </a:defRPr>
            </a:lvl1pPr>
            <a:lvl2pPr marL="579424" indent="-284156" algn="l" defTabSz="640064" rtl="0" eaLnBrk="1" latinLnBrk="0" hangingPunct="1">
              <a:lnSpc>
                <a:spcPct val="100000"/>
              </a:lnSpc>
              <a:spcBef>
                <a:spcPts val="0"/>
              </a:spcBef>
              <a:spcAft>
                <a:spcPts val="600"/>
              </a:spcAft>
              <a:buClr>
                <a:schemeClr val="accent5">
                  <a:lumMod val="50000"/>
                </a:schemeClr>
              </a:buClr>
              <a:buSzPct val="100000"/>
              <a:buFont typeface=".AppleSystemUIFont" charset="0"/>
              <a:buChar char="-"/>
              <a:tabLst/>
              <a:defRPr lang="en-US" sz="2000" b="0" kern="1200" dirty="0" smtClean="0">
                <a:solidFill>
                  <a:schemeClr val="tx1"/>
                </a:solidFill>
                <a:latin typeface="+mn-lt"/>
                <a:ea typeface="+mn-ea"/>
                <a:cs typeface="+mn-cs"/>
              </a:defRPr>
            </a:lvl2pPr>
            <a:lvl3pPr marL="806430" indent="-227007" algn="l" defTabSz="640064" rtl="0" eaLnBrk="1" latinLnBrk="0" hangingPunct="1">
              <a:lnSpc>
                <a:spcPct val="100000"/>
              </a:lnSpc>
              <a:spcBef>
                <a:spcPts val="0"/>
              </a:spcBef>
              <a:spcAft>
                <a:spcPts val="600"/>
              </a:spcAft>
              <a:buClr>
                <a:schemeClr val="accent1"/>
              </a:buClr>
              <a:buSzPct val="80000"/>
              <a:buFont typeface="Wingdings" charset="2"/>
              <a:buChar char="§"/>
              <a:tabLst/>
              <a:defRPr lang="en-US" sz="1800" b="0" kern="1200" dirty="0" smtClean="0">
                <a:solidFill>
                  <a:schemeClr val="tx1"/>
                </a:solidFill>
                <a:latin typeface="+mn-lt"/>
                <a:ea typeface="+mn-ea"/>
                <a:cs typeface="+mn-cs"/>
              </a:defRPr>
            </a:lvl3pPr>
            <a:lvl4pPr marL="1028675" indent="-222245" algn="l" defTabSz="640064" rtl="0" eaLnBrk="1" latinLnBrk="0" hangingPunct="1">
              <a:lnSpc>
                <a:spcPct val="100000"/>
              </a:lnSpc>
              <a:spcBef>
                <a:spcPts val="0"/>
              </a:spcBef>
              <a:spcAft>
                <a:spcPts val="600"/>
              </a:spcAft>
              <a:buClr>
                <a:schemeClr val="accent5">
                  <a:lumMod val="50000"/>
                </a:schemeClr>
              </a:buClr>
              <a:buSzPct val="100000"/>
              <a:buFont typeface=".AppleSystemUIFont" charset="0"/>
              <a:buChar char="-"/>
              <a:tabLst/>
              <a:defRPr lang="en-US" sz="1600" b="0" kern="1200" dirty="0" smtClean="0">
                <a:solidFill>
                  <a:schemeClr val="tx1"/>
                </a:solidFill>
                <a:latin typeface="+mn-lt"/>
                <a:ea typeface="+mn-ea"/>
                <a:cs typeface="+mn-cs"/>
              </a:defRPr>
            </a:lvl4pPr>
            <a:lvl5pPr marL="1312830" indent="-227007" algn="l" defTabSz="640064" rtl="0" eaLnBrk="1" latinLnBrk="0" hangingPunct="1">
              <a:lnSpc>
                <a:spcPct val="200000"/>
              </a:lnSpc>
              <a:spcBef>
                <a:spcPts val="0"/>
              </a:spcBef>
              <a:buClr>
                <a:srgbClr val="18A3AC"/>
              </a:buClr>
              <a:buSzPct val="80000"/>
              <a:buFont typeface="Wingdings" charset="2"/>
              <a:buChar char="§"/>
              <a:defRPr lang="en-US" sz="2000" b="0" kern="1200" dirty="0">
                <a:solidFill>
                  <a:schemeClr val="tx1"/>
                </a:solidFill>
                <a:latin typeface="+mj-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tx1"/>
              </a:buClr>
              <a:buFont typeface="Arial" panose="020B0604020202020204" pitchFamily="34" charset="0"/>
              <a:buChar char="•"/>
            </a:pPr>
            <a:r>
              <a:rPr lang="en-US" altLang="en-US" sz="3200" dirty="0"/>
              <a:t>Listen and accompany (witness) </a:t>
            </a:r>
          </a:p>
          <a:p>
            <a:pPr>
              <a:buClr>
                <a:schemeClr val="tx1"/>
              </a:buClr>
              <a:buFont typeface="Arial" panose="020B0604020202020204" pitchFamily="34" charset="0"/>
              <a:buChar char="•"/>
            </a:pPr>
            <a:r>
              <a:rPr lang="en-US" altLang="en-US" sz="3200" dirty="0"/>
              <a:t>Validate and affirm strengths </a:t>
            </a:r>
          </a:p>
          <a:p>
            <a:pPr>
              <a:buClr>
                <a:schemeClr val="tx1"/>
              </a:buClr>
              <a:buFont typeface="Arial" panose="020B0604020202020204" pitchFamily="34" charset="0"/>
              <a:buChar char="•"/>
            </a:pPr>
            <a:r>
              <a:rPr lang="en-US" altLang="en-US" sz="3200" dirty="0"/>
              <a:t>Screen for urgent need</a:t>
            </a:r>
          </a:p>
          <a:p>
            <a:pPr>
              <a:buClr>
                <a:schemeClr val="tx1"/>
              </a:buClr>
              <a:buFont typeface="Arial" panose="020B0604020202020204" pitchFamily="34" charset="0"/>
              <a:buChar char="•"/>
            </a:pPr>
            <a:r>
              <a:rPr lang="en-US" altLang="en-US" sz="3200" dirty="0"/>
              <a:t>Address if within your expertise</a:t>
            </a:r>
          </a:p>
          <a:p>
            <a:pPr>
              <a:buClr>
                <a:schemeClr val="tx1"/>
              </a:buClr>
              <a:buFont typeface="Arial" panose="020B0604020202020204" pitchFamily="34" charset="0"/>
              <a:buChar char="•"/>
            </a:pPr>
            <a:r>
              <a:rPr lang="en-US" altLang="en-US" sz="3200" dirty="0"/>
              <a:t>Include information for plan of care</a:t>
            </a:r>
          </a:p>
          <a:p>
            <a:pPr>
              <a:buClr>
                <a:schemeClr val="tx1"/>
              </a:buClr>
              <a:buFont typeface="Arial" panose="020B0604020202020204" pitchFamily="34" charset="0"/>
              <a:buChar char="•"/>
            </a:pPr>
            <a:r>
              <a:rPr lang="en-US" altLang="en-US" sz="3200" dirty="0"/>
              <a:t>Refer for further assessment and care</a:t>
            </a:r>
          </a:p>
          <a:p>
            <a:pPr>
              <a:buClr>
                <a:schemeClr val="tx1"/>
              </a:buClr>
              <a:buFont typeface="Arial" panose="020B0604020202020204" pitchFamily="34" charset="0"/>
              <a:buChar char="•"/>
            </a:pPr>
            <a:r>
              <a:rPr lang="en-US" altLang="en-US" sz="3200" dirty="0"/>
              <a:t>Build awareness of institutional and community resources </a:t>
            </a:r>
          </a:p>
          <a:p>
            <a:endParaRPr lang="en-US" altLang="en-US" dirty="0"/>
          </a:p>
        </p:txBody>
      </p:sp>
      <p:sp>
        <p:nvSpPr>
          <p:cNvPr id="7" name="Footer Placeholder 1">
            <a:extLst>
              <a:ext uri="{FF2B5EF4-FFF2-40B4-BE49-F238E27FC236}">
                <a16:creationId xmlns:a16="http://schemas.microsoft.com/office/drawing/2014/main" id="{597DE382-5B9C-D14E-A34A-7CA4BB0D7E25}"/>
              </a:ext>
            </a:extLst>
          </p:cNvPr>
          <p:cNvSpPr>
            <a:spLocks noGrp="1"/>
          </p:cNvSpPr>
          <p:nvPr>
            <p:ph type="ftr" sz="quarter" idx="12"/>
          </p:nvPr>
        </p:nvSpPr>
        <p:spPr>
          <a:xfrm>
            <a:off x="3940546" y="6356349"/>
            <a:ext cx="4310907" cy="501651"/>
          </a:xfrm>
        </p:spPr>
        <p:txBody>
          <a:bodyPr/>
          <a:lstStyle/>
          <a:p>
            <a:r>
              <a:rPr lang="en-US"/>
              <a:t>Cultural and Spiritual Care.  Property of UC Regents, B. Calton, B. Sumser, N. Saks, T. Reid, N. Shepard-Lopez</a:t>
            </a:r>
            <a:endParaRPr lang="en-US" dirty="0"/>
          </a:p>
        </p:txBody>
      </p:sp>
    </p:spTree>
    <p:extLst>
      <p:ext uri="{BB962C8B-B14F-4D97-AF65-F5344CB8AC3E}">
        <p14:creationId xmlns:p14="http://schemas.microsoft.com/office/powerpoint/2010/main" val="112870916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807453" y="744494"/>
            <a:ext cx="6172200" cy="651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defTabSz="457200" eaLnBrk="0" hangingPunct="0">
              <a:spcBef>
                <a:spcPct val="20000"/>
              </a:spcBef>
              <a:buFont typeface="Arial" pitchFamily="34" charset="0"/>
              <a:buChar char="•"/>
              <a:defRPr sz="3200">
                <a:solidFill>
                  <a:schemeClr val="tx1"/>
                </a:solidFill>
                <a:latin typeface="Arial" pitchFamily="34" charset="0"/>
                <a:ea typeface="MS PGothic" pitchFamily="34" charset="-128"/>
                <a:cs typeface="Arial" pitchFamily="34" charset="0"/>
              </a:defRPr>
            </a:lvl1pPr>
            <a:lvl2pPr marL="742950" indent="-285750" defTabSz="457200" eaLnBrk="0" hangingPunct="0">
              <a:spcBef>
                <a:spcPct val="20000"/>
              </a:spcBef>
              <a:buFont typeface="Arial" pitchFamily="34" charset="0"/>
              <a:buChar char="–"/>
              <a:defRPr sz="2800">
                <a:solidFill>
                  <a:schemeClr val="tx1"/>
                </a:solidFill>
                <a:latin typeface="Arial" pitchFamily="34" charset="0"/>
                <a:ea typeface="MS PGothic" pitchFamily="34" charset="-128"/>
                <a:cs typeface="Arial" pitchFamily="34" charset="0"/>
              </a:defRPr>
            </a:lvl2pPr>
            <a:lvl3pPr marL="1143000" indent="-228600" defTabSz="457200" eaLnBrk="0" hangingPunct="0">
              <a:spcBef>
                <a:spcPct val="20000"/>
              </a:spcBef>
              <a:buFont typeface="Arial" pitchFamily="34" charset="0"/>
              <a:buChar char="•"/>
              <a:defRPr sz="2400">
                <a:solidFill>
                  <a:schemeClr val="tx1"/>
                </a:solidFill>
                <a:latin typeface="Arial" pitchFamily="34" charset="0"/>
                <a:ea typeface="MS PGothic" pitchFamily="34" charset="-128"/>
                <a:cs typeface="Arial" pitchFamily="34" charset="0"/>
              </a:defRPr>
            </a:lvl3pPr>
            <a:lvl4pPr marL="1600200" indent="-228600" defTabSz="457200" eaLnBrk="0" hangingPunct="0">
              <a:spcBef>
                <a:spcPct val="20000"/>
              </a:spcBef>
              <a:buFont typeface="Arial" pitchFamily="34" charset="0"/>
              <a:buChar char="–"/>
              <a:defRPr sz="2000">
                <a:solidFill>
                  <a:schemeClr val="tx1"/>
                </a:solidFill>
                <a:latin typeface="Arial" pitchFamily="34" charset="0"/>
                <a:ea typeface="MS PGothic" pitchFamily="34" charset="-128"/>
                <a:cs typeface="Arial" pitchFamily="34" charset="0"/>
              </a:defRPr>
            </a:lvl4pPr>
            <a:lvl5pPr marL="2057400" indent="-228600" defTabSz="457200" eaLnBrk="0" hangingPunct="0">
              <a:spcBef>
                <a:spcPct val="20000"/>
              </a:spcBef>
              <a:buFont typeface="Arial" pitchFamily="34" charset="0"/>
              <a:buChar char="»"/>
              <a:defRPr sz="2000">
                <a:solidFill>
                  <a:schemeClr val="tx1"/>
                </a:solidFill>
                <a:latin typeface="Arial" pitchFamily="34" charset="0"/>
                <a:ea typeface="MS PGothic"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Arial" pitchFamily="34" charset="0"/>
                <a:ea typeface="MS PGothic" pitchFamily="34" charset="-128"/>
                <a:cs typeface="Arial" pitchFamily="34" charset="0"/>
              </a:defRPr>
            </a:lvl9pPr>
          </a:lstStyle>
          <a:p>
            <a:pPr algn="ctr" fontAlgn="base">
              <a:spcBef>
                <a:spcPct val="0"/>
              </a:spcBef>
              <a:spcAft>
                <a:spcPct val="0"/>
              </a:spcAft>
              <a:buFontTx/>
              <a:buNone/>
            </a:pPr>
            <a:r>
              <a:rPr lang="en-US" altLang="en-US" sz="4800" dirty="0">
                <a:latin typeface="Calibri" panose="020F0502020204030204" pitchFamily="34" charset="0"/>
                <a:cs typeface="Calibri" panose="020F0502020204030204" pitchFamily="34" charset="0"/>
              </a:rPr>
              <a:t>Takeaways</a:t>
            </a:r>
          </a:p>
        </p:txBody>
      </p:sp>
      <p:sp>
        <p:nvSpPr>
          <p:cNvPr id="6" name="Content Placeholder 2"/>
          <p:cNvSpPr txBox="1">
            <a:spLocks/>
          </p:cNvSpPr>
          <p:nvPr/>
        </p:nvSpPr>
        <p:spPr>
          <a:xfrm>
            <a:off x="2050063" y="1976277"/>
            <a:ext cx="4298917" cy="2734679"/>
          </a:xfrm>
          <a:prstGeom prst="rect">
            <a:avLst/>
          </a:prstGeom>
        </p:spPr>
        <p:txBody>
          <a:bodyPr vert="horz" lIns="68576" tIns="34289" rIns="68576" bIns="34289" rtlCol="0">
            <a:normAutofit/>
          </a:bodyPr>
          <a:lstStyle>
            <a:lvl1pPr marL="295268" indent="-295268" algn="l" defTabSz="640064" rtl="0" eaLnBrk="1" latinLnBrk="0" hangingPunct="1">
              <a:lnSpc>
                <a:spcPct val="100000"/>
              </a:lnSpc>
              <a:spcBef>
                <a:spcPts val="0"/>
              </a:spcBef>
              <a:spcAft>
                <a:spcPts val="1000"/>
              </a:spcAft>
              <a:buClr>
                <a:schemeClr val="accent1"/>
              </a:buClr>
              <a:buSzPct val="80000"/>
              <a:buFont typeface="Wingdings" charset="2"/>
              <a:buChar char="§"/>
              <a:tabLst/>
              <a:defRPr lang="en-US" sz="2200" b="0" kern="1200" dirty="0" smtClean="0">
                <a:solidFill>
                  <a:schemeClr val="tx1"/>
                </a:solidFill>
                <a:latin typeface="+mn-lt"/>
                <a:ea typeface="+mn-ea"/>
                <a:cs typeface="+mn-cs"/>
              </a:defRPr>
            </a:lvl1pPr>
            <a:lvl2pPr marL="579424" indent="-284156" algn="l" defTabSz="640064" rtl="0" eaLnBrk="1" latinLnBrk="0" hangingPunct="1">
              <a:lnSpc>
                <a:spcPct val="100000"/>
              </a:lnSpc>
              <a:spcBef>
                <a:spcPts val="0"/>
              </a:spcBef>
              <a:spcAft>
                <a:spcPts val="1000"/>
              </a:spcAft>
              <a:buClr>
                <a:schemeClr val="accent5">
                  <a:lumMod val="50000"/>
                </a:schemeClr>
              </a:buClr>
              <a:buSzPct val="100000"/>
              <a:buFont typeface=".AppleSystemUIFont" charset="0"/>
              <a:buChar char="-"/>
              <a:tabLst/>
              <a:defRPr lang="en-US" sz="2000" b="0" kern="1200" dirty="0" smtClean="0">
                <a:solidFill>
                  <a:schemeClr val="tx1"/>
                </a:solidFill>
                <a:latin typeface="+mn-lt"/>
                <a:ea typeface="+mn-ea"/>
                <a:cs typeface="+mn-cs"/>
              </a:defRPr>
            </a:lvl2pPr>
            <a:lvl3pPr marL="806430" indent="-227007" algn="l" defTabSz="640064" rtl="0" eaLnBrk="1" latinLnBrk="0" hangingPunct="1">
              <a:lnSpc>
                <a:spcPct val="100000"/>
              </a:lnSpc>
              <a:spcBef>
                <a:spcPts val="0"/>
              </a:spcBef>
              <a:spcAft>
                <a:spcPts val="1000"/>
              </a:spcAft>
              <a:buClr>
                <a:schemeClr val="accent1"/>
              </a:buClr>
              <a:buSzPct val="80000"/>
              <a:buFont typeface="Wingdings" charset="2"/>
              <a:buChar char="§"/>
              <a:tabLst/>
              <a:defRPr lang="en-US" sz="1800" b="0" kern="1200" dirty="0" smtClean="0">
                <a:solidFill>
                  <a:schemeClr val="tx1"/>
                </a:solidFill>
                <a:latin typeface="+mn-lt"/>
                <a:ea typeface="+mn-ea"/>
                <a:cs typeface="+mn-cs"/>
              </a:defRPr>
            </a:lvl3pPr>
            <a:lvl4pPr marL="1028675" indent="-222245" algn="l" defTabSz="640064" rtl="0" eaLnBrk="1" latinLnBrk="0" hangingPunct="1">
              <a:lnSpc>
                <a:spcPct val="100000"/>
              </a:lnSpc>
              <a:spcBef>
                <a:spcPts val="0"/>
              </a:spcBef>
              <a:spcAft>
                <a:spcPts val="1000"/>
              </a:spcAft>
              <a:buClr>
                <a:schemeClr val="accent5">
                  <a:lumMod val="50000"/>
                </a:schemeClr>
              </a:buClr>
              <a:buSzPct val="100000"/>
              <a:buFont typeface=".AppleSystemUIFont" charset="0"/>
              <a:buChar char="-"/>
              <a:tabLst/>
              <a:defRPr lang="en-US" sz="1600" b="0" kern="1200" dirty="0" smtClean="0">
                <a:solidFill>
                  <a:schemeClr val="tx1"/>
                </a:solidFill>
                <a:latin typeface="+mn-lt"/>
                <a:ea typeface="+mn-ea"/>
                <a:cs typeface="+mn-cs"/>
              </a:defRPr>
            </a:lvl4pPr>
            <a:lvl5pPr marL="1312830" indent="-227007" algn="l" defTabSz="640064" rtl="0" eaLnBrk="1" latinLnBrk="0" hangingPunct="1">
              <a:lnSpc>
                <a:spcPct val="100000"/>
              </a:lnSpc>
              <a:spcBef>
                <a:spcPts val="0"/>
              </a:spcBef>
              <a:spcAft>
                <a:spcPts val="1000"/>
              </a:spcAft>
              <a:buClr>
                <a:schemeClr val="accent1"/>
              </a:buClr>
              <a:buSzPct val="80000"/>
              <a:buFont typeface="Wingdings" charset="2"/>
              <a:buChar char="§"/>
              <a:defRPr lang="en-US" sz="1400" b="0" kern="1200" dirty="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572"/>
              </a:spcBef>
            </a:pPr>
            <a:endParaRPr lang="en-US" altLang="en-US" sz="2400" dirty="0">
              <a:latin typeface="Calibri" panose="020F0502020204030204" pitchFamily="34" charset="0"/>
              <a:ea typeface="ヒラギノ明朝 ProN W3" pitchFamily="2" charset="-128"/>
              <a:cs typeface="Calibri" panose="020F0502020204030204" pitchFamily="34" charset="0"/>
            </a:endParaRPr>
          </a:p>
          <a:p>
            <a:pPr>
              <a:spcBef>
                <a:spcPts val="572"/>
              </a:spcBef>
            </a:pPr>
            <a:endParaRPr lang="en-US" altLang="en-US" sz="2400" dirty="0">
              <a:latin typeface="Calibri" panose="020F0502020204030204" pitchFamily="34" charset="0"/>
              <a:ea typeface="ヒラギノ明朝 ProN W3" pitchFamily="2" charset="-128"/>
              <a:cs typeface="Calibri" panose="020F0502020204030204" pitchFamily="34" charset="0"/>
            </a:endParaRPr>
          </a:p>
          <a:p>
            <a:pPr marL="0" indent="0">
              <a:spcBef>
                <a:spcPts val="572"/>
              </a:spcBef>
              <a:buNone/>
            </a:pPr>
            <a:endParaRPr lang="en-US" altLang="en-US" sz="2325" dirty="0">
              <a:latin typeface="Calibri" panose="020F0502020204030204" pitchFamily="34" charset="0"/>
              <a:ea typeface="ヒラギノ明朝 ProN W3" pitchFamily="2" charset="-128"/>
              <a:cs typeface="Calibri" panose="020F0502020204030204" pitchFamily="34" charset="0"/>
            </a:endParaRPr>
          </a:p>
          <a:p>
            <a:pPr marL="0" indent="0">
              <a:spcBef>
                <a:spcPts val="572"/>
              </a:spcBef>
              <a:buNone/>
            </a:pPr>
            <a:endParaRPr lang="en-US" altLang="en-US" sz="2325" dirty="0">
              <a:latin typeface="Calibri" panose="020F0502020204030204" pitchFamily="34" charset="0"/>
              <a:ea typeface="ヒラギノ明朝 ProN W3" pitchFamily="2" charset="-128"/>
              <a:cs typeface="Calibri" panose="020F0502020204030204" pitchFamily="34" charset="0"/>
            </a:endParaRPr>
          </a:p>
          <a:p>
            <a:pPr marL="0" indent="0">
              <a:spcBef>
                <a:spcPts val="572"/>
              </a:spcBef>
              <a:buNone/>
            </a:pPr>
            <a:endParaRPr lang="en-US" altLang="en-US" sz="2325" dirty="0">
              <a:latin typeface="Calibri" panose="020F0502020204030204" pitchFamily="34" charset="0"/>
              <a:ea typeface="ヒラギノ明朝 ProN W3" pitchFamily="2" charset="-128"/>
              <a:cs typeface="Calibri" panose="020F0502020204030204" pitchFamily="34" charset="0"/>
            </a:endParaRPr>
          </a:p>
        </p:txBody>
      </p:sp>
      <p:sp>
        <p:nvSpPr>
          <p:cNvPr id="2" name="TextBox 1"/>
          <p:cNvSpPr txBox="1"/>
          <p:nvPr/>
        </p:nvSpPr>
        <p:spPr bwMode="auto">
          <a:xfrm>
            <a:off x="4410077" y="5374215"/>
            <a:ext cx="65" cy="230832"/>
          </a:xfrm>
          <a:prstGeom prst="rect">
            <a:avLst/>
          </a:prstGeom>
          <a:noFill/>
          <a:ln w="19050" algn="ctr">
            <a:noFill/>
            <a:miter lim="800000"/>
            <a:headEnd/>
            <a:tailEnd/>
          </a:ln>
        </p:spPr>
        <p:txBody>
          <a:bodyPr wrap="none" lIns="0" tIns="0" rIns="0" bIns="0" rtlCol="0">
            <a:spAutoFit/>
          </a:bodyPr>
          <a:lstStyle/>
          <a:p>
            <a:endParaRPr lang="en-US" sz="1500" dirty="0" err="1"/>
          </a:p>
        </p:txBody>
      </p:sp>
      <p:pic>
        <p:nvPicPr>
          <p:cNvPr id="9" name="Picture 8" descr="A picture containing text, sign, dark, lit&#10;&#10;Description automatically generated">
            <a:extLst>
              <a:ext uri="{FF2B5EF4-FFF2-40B4-BE49-F238E27FC236}">
                <a16:creationId xmlns:a16="http://schemas.microsoft.com/office/drawing/2014/main" id="{F167B712-1C81-6A4B-9CC2-39386EBD8067}"/>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877349" y="2152148"/>
            <a:ext cx="4748552" cy="3165702"/>
          </a:xfrm>
          <a:prstGeom prst="rect">
            <a:avLst/>
          </a:prstGeom>
        </p:spPr>
      </p:pic>
      <p:sp>
        <p:nvSpPr>
          <p:cNvPr id="10" name="TextBox 9">
            <a:extLst>
              <a:ext uri="{FF2B5EF4-FFF2-40B4-BE49-F238E27FC236}">
                <a16:creationId xmlns:a16="http://schemas.microsoft.com/office/drawing/2014/main" id="{543EBB2D-EBA7-494E-837E-814B3F794425}"/>
              </a:ext>
            </a:extLst>
          </p:cNvPr>
          <p:cNvSpPr txBox="1"/>
          <p:nvPr/>
        </p:nvSpPr>
        <p:spPr>
          <a:xfrm>
            <a:off x="9330557" y="5390121"/>
            <a:ext cx="2295344" cy="196208"/>
          </a:xfrm>
          <a:prstGeom prst="rect">
            <a:avLst/>
          </a:prstGeom>
          <a:noFill/>
        </p:spPr>
        <p:txBody>
          <a:bodyPr wrap="square" rtlCol="0">
            <a:spAutoFit/>
          </a:bodyPr>
          <a:lstStyle/>
          <a:p>
            <a:r>
              <a:rPr lang="en-US" sz="675" dirty="0">
                <a:hlinkClick r:id="rId4" tooltip="https://ashleytan.wordpress.com/tag/keynote/"/>
              </a:rPr>
              <a:t>This Photo</a:t>
            </a:r>
            <a:r>
              <a:rPr lang="en-US" sz="675" dirty="0"/>
              <a:t> by Unknown Author is licensed under </a:t>
            </a:r>
            <a:r>
              <a:rPr lang="en-US" sz="675" dirty="0">
                <a:hlinkClick r:id="rId5" tooltip="https://creativecommons.org/licenses/by/3.0/"/>
              </a:rPr>
              <a:t>CC BY</a:t>
            </a:r>
            <a:endParaRPr lang="en-US" sz="675" dirty="0"/>
          </a:p>
        </p:txBody>
      </p:sp>
      <p:sp>
        <p:nvSpPr>
          <p:cNvPr id="5" name="Rectangle 4">
            <a:extLst>
              <a:ext uri="{FF2B5EF4-FFF2-40B4-BE49-F238E27FC236}">
                <a16:creationId xmlns:a16="http://schemas.microsoft.com/office/drawing/2014/main" id="{A5600B02-6254-4442-874E-A44F284D9DAF}"/>
              </a:ext>
            </a:extLst>
          </p:cNvPr>
          <p:cNvSpPr/>
          <p:nvPr/>
        </p:nvSpPr>
        <p:spPr>
          <a:xfrm>
            <a:off x="566099" y="1923784"/>
            <a:ext cx="6035659" cy="4185761"/>
          </a:xfrm>
          <a:prstGeom prst="rect">
            <a:avLst/>
          </a:prstGeom>
        </p:spPr>
        <p:txBody>
          <a:bodyPr wrap="square">
            <a:spAutoFit/>
          </a:bodyPr>
          <a:lstStyle/>
          <a:p>
            <a:pPr marL="342900" indent="-342900">
              <a:buFont typeface="Arial" panose="020B0604020202020204" pitchFamily="34" charset="0"/>
              <a:buChar char="•"/>
            </a:pPr>
            <a:r>
              <a:rPr lang="en-US" altLang="en-US" sz="2400" dirty="0"/>
              <a:t>Remember every aspect of a person’s life influences their experience of serious illness </a:t>
            </a:r>
          </a:p>
          <a:p>
            <a:pPr marL="342900" indent="-342900">
              <a:buFont typeface="Arial" panose="020B0604020202020204" pitchFamily="34" charset="0"/>
              <a:buChar char="•"/>
            </a:pPr>
            <a:r>
              <a:rPr lang="en-US" altLang="en-US" sz="2400" dirty="0"/>
              <a:t>Engage from a place of humility and openness </a:t>
            </a:r>
          </a:p>
          <a:p>
            <a:pPr marL="342900" indent="-342900">
              <a:buFont typeface="Arial" panose="020B0604020202020204" pitchFamily="34" charset="0"/>
              <a:buChar char="•"/>
            </a:pPr>
            <a:r>
              <a:rPr lang="en-US" altLang="en-US" sz="2400" dirty="0"/>
              <a:t>Discuss rich cultural and spiritual histories including mistrust, and belief</a:t>
            </a:r>
          </a:p>
          <a:p>
            <a:pPr marL="342900" indent="-342900">
              <a:buFont typeface="Arial" panose="020B0604020202020204" pitchFamily="34" charset="0"/>
              <a:buChar char="•"/>
            </a:pPr>
            <a:r>
              <a:rPr lang="en-US" altLang="en-US" sz="2400" dirty="0"/>
              <a:t>Screen for distress and ask more questions about what patients desire</a:t>
            </a:r>
          </a:p>
          <a:p>
            <a:pPr marL="342900" indent="-342900">
              <a:buFont typeface="Arial" panose="020B0604020202020204" pitchFamily="34" charset="0"/>
              <a:buChar char="•"/>
            </a:pPr>
            <a:r>
              <a:rPr lang="en-US" altLang="en-US" sz="2400" dirty="0"/>
              <a:t>This awareness creates a more diverse and inclusive workforce</a:t>
            </a:r>
          </a:p>
          <a:p>
            <a:pPr marL="285750" indent="-285750">
              <a:buFont typeface="Arial" panose="020B0604020202020204" pitchFamily="34" charset="0"/>
              <a:buChar char="•"/>
            </a:pPr>
            <a:endParaRPr lang="en-US" altLang="en-US" sz="2600" dirty="0"/>
          </a:p>
        </p:txBody>
      </p:sp>
      <p:sp>
        <p:nvSpPr>
          <p:cNvPr id="7" name="Footer Placeholder 6">
            <a:extLst>
              <a:ext uri="{FF2B5EF4-FFF2-40B4-BE49-F238E27FC236}">
                <a16:creationId xmlns:a16="http://schemas.microsoft.com/office/drawing/2014/main" id="{823ED20B-9126-AD4E-A2AE-826DBBEE5D2C}"/>
              </a:ext>
            </a:extLst>
          </p:cNvPr>
          <p:cNvSpPr>
            <a:spLocks noGrp="1"/>
          </p:cNvSpPr>
          <p:nvPr>
            <p:ph type="ftr" sz="quarter" idx="11"/>
          </p:nvPr>
        </p:nvSpPr>
        <p:spPr>
          <a:xfrm>
            <a:off x="4038600" y="6272438"/>
            <a:ext cx="4114800" cy="365125"/>
          </a:xfrm>
        </p:spPr>
        <p:txBody>
          <a:bodyPr/>
          <a:lstStyle/>
          <a:p>
            <a:r>
              <a:rPr lang="en-US" dirty="0"/>
              <a:t>Cultural and Spiritual Care.  Property of UC Regents, B. </a:t>
            </a:r>
            <a:r>
              <a:rPr lang="en-US" dirty="0" err="1"/>
              <a:t>Calton</a:t>
            </a:r>
            <a:r>
              <a:rPr lang="en-US" dirty="0"/>
              <a:t>, B. </a:t>
            </a:r>
            <a:r>
              <a:rPr lang="en-US" dirty="0" err="1"/>
              <a:t>Sumser</a:t>
            </a:r>
            <a:r>
              <a:rPr lang="en-US" dirty="0"/>
              <a:t>, N. Saks, T. Reid, N. Shepard-Lopez</a:t>
            </a:r>
          </a:p>
        </p:txBody>
      </p:sp>
    </p:spTree>
    <p:extLst>
      <p:ext uri="{BB962C8B-B14F-4D97-AF65-F5344CB8AC3E}">
        <p14:creationId xmlns:p14="http://schemas.microsoft.com/office/powerpoint/2010/main" val="1726315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accessory, sale&#10;&#10;Description automatically generated">
            <a:extLst>
              <a:ext uri="{FF2B5EF4-FFF2-40B4-BE49-F238E27FC236}">
                <a16:creationId xmlns:a16="http://schemas.microsoft.com/office/drawing/2014/main" id="{2CBE848A-8588-3043-B7C5-5A6DB532C727}"/>
              </a:ext>
            </a:extLst>
          </p:cNvPr>
          <p:cNvPicPr>
            <a:picLocks noChangeAspect="1"/>
          </p:cNvPicPr>
          <p:nvPr/>
        </p:nvPicPr>
        <p:blipFill rotWithShape="1">
          <a:blip r:embed="rId3">
            <a:alphaModFix amt="50000"/>
            <a:extLst>
              <a:ext uri="{837473B0-CC2E-450A-ABE3-18F120FF3D39}">
                <a1611:picAttrSrcUrl xmlns:a1611="http://schemas.microsoft.com/office/drawing/2016/11/main" r:id="rId4"/>
              </a:ext>
            </a:extLst>
          </a:blip>
          <a:srcRect l="11229" r="10549"/>
          <a:stretch/>
        </p:blipFill>
        <p:spPr>
          <a:xfrm>
            <a:off x="20" y="1"/>
            <a:ext cx="12191980" cy="6857999"/>
          </a:xfrm>
          <a:prstGeom prst="rect">
            <a:avLst/>
          </a:prstGeom>
        </p:spPr>
      </p:pic>
      <p:sp>
        <p:nvSpPr>
          <p:cNvPr id="2" name="Title 1"/>
          <p:cNvSpPr>
            <a:spLocks noGrp="1"/>
          </p:cNvSpPr>
          <p:nvPr>
            <p:ph type="title"/>
          </p:nvPr>
        </p:nvSpPr>
        <p:spPr>
          <a:xfrm>
            <a:off x="1524000" y="1577119"/>
            <a:ext cx="9144000" cy="2900518"/>
          </a:xfrm>
        </p:spPr>
        <p:txBody>
          <a:bodyPr vert="horz" lIns="91440" tIns="45720" rIns="91440" bIns="45720" rtlCol="0" anchor="b">
            <a:normAutofit/>
          </a:bodyPr>
          <a:lstStyle/>
          <a:p>
            <a:pPr algn="ctr"/>
            <a:r>
              <a:rPr lang="en-US" sz="6000" b="1" dirty="0"/>
              <a:t>Questions?</a:t>
            </a:r>
            <a:br>
              <a:rPr lang="en-US" sz="6000" b="1" dirty="0"/>
            </a:br>
            <a:br>
              <a:rPr lang="en-US" sz="6000" b="1" dirty="0"/>
            </a:br>
            <a:r>
              <a:rPr lang="en-US" sz="6000" b="1" dirty="0"/>
              <a:t>Thank you!</a:t>
            </a:r>
          </a:p>
        </p:txBody>
      </p:sp>
      <p:sp>
        <p:nvSpPr>
          <p:cNvPr id="5" name="TextBox 4">
            <a:extLst>
              <a:ext uri="{FF2B5EF4-FFF2-40B4-BE49-F238E27FC236}">
                <a16:creationId xmlns:a16="http://schemas.microsoft.com/office/drawing/2014/main" id="{B67361AB-D2C5-1F44-A26C-016D485AA908}"/>
              </a:ext>
            </a:extLst>
          </p:cNvPr>
          <p:cNvSpPr txBox="1"/>
          <p:nvPr/>
        </p:nvSpPr>
        <p:spPr>
          <a:xfrm>
            <a:off x="9872134" y="6657945"/>
            <a:ext cx="231986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akosmopolite.com/2013/09/15/learning-a-new-language-dont-let-ignorance-discourage-you/">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3.0/">
                  <a:extLst>
                    <a:ext uri="{A12FA001-AC4F-418D-AE19-62706E023703}">
                      <ahyp:hlinkClr xmlns:ahyp="http://schemas.microsoft.com/office/drawing/2018/hyperlinkcolor" val="tx"/>
                    </a:ext>
                  </a:extLst>
                </a:hlinkClick>
              </a:rPr>
              <a:t>CC BY-NC</a:t>
            </a:r>
            <a:endParaRPr lang="en-US" sz="700">
              <a:solidFill>
                <a:srgbClr val="FFFFFF"/>
              </a:solidFill>
            </a:endParaRPr>
          </a:p>
        </p:txBody>
      </p:sp>
      <p:sp>
        <p:nvSpPr>
          <p:cNvPr id="3" name="Footer Placeholder 2">
            <a:extLst>
              <a:ext uri="{FF2B5EF4-FFF2-40B4-BE49-F238E27FC236}">
                <a16:creationId xmlns:a16="http://schemas.microsoft.com/office/drawing/2014/main" id="{05B23D73-0131-1943-AAE0-EAADE36D1F00}"/>
              </a:ext>
            </a:extLst>
          </p:cNvPr>
          <p:cNvSpPr>
            <a:spLocks noGrp="1"/>
          </p:cNvSpPr>
          <p:nvPr>
            <p:ph type="ftr" sz="quarter" idx="11"/>
          </p:nvPr>
        </p:nvSpPr>
        <p:spPr/>
        <p:txBody>
          <a:bodyPr/>
          <a:lstStyle/>
          <a:p>
            <a:r>
              <a:rPr lang="en-US"/>
              <a:t>Cultural and Spiritual Care.  Property of UC Regents, B. Calton, B. Sumser, N. Saks, T. Reid, N. Shepard-Lopez</a:t>
            </a:r>
          </a:p>
        </p:txBody>
      </p:sp>
    </p:spTree>
    <p:extLst>
      <p:ext uri="{BB962C8B-B14F-4D97-AF65-F5344CB8AC3E}">
        <p14:creationId xmlns:p14="http://schemas.microsoft.com/office/powerpoint/2010/main" val="2276078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References</a:t>
            </a:r>
          </a:p>
        </p:txBody>
      </p:sp>
      <p:sp>
        <p:nvSpPr>
          <p:cNvPr id="10" name="TextBox 1"/>
          <p:cNvSpPr txBox="1">
            <a:spLocks noChangeArrowheads="1"/>
          </p:cNvSpPr>
          <p:nvPr/>
        </p:nvSpPr>
        <p:spPr bwMode="auto">
          <a:xfrm>
            <a:off x="455693" y="1206041"/>
            <a:ext cx="10898107"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20000"/>
              </a:spcAft>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1pPr>
            <a:lvl2pPr marL="742950" indent="-285750">
              <a:lnSpc>
                <a:spcPct val="95000"/>
              </a:lnSpc>
              <a:spcBef>
                <a:spcPct val="20000"/>
              </a:spcBef>
              <a:spcAft>
                <a:spcPct val="20000"/>
              </a:spcAft>
              <a:buChar char="–"/>
              <a:defRPr sz="2400">
                <a:solidFill>
                  <a:schemeClr val="tx1"/>
                </a:solidFill>
                <a:latin typeface="Arial" panose="020B0604020202020204" pitchFamily="34" charset="0"/>
                <a:ea typeface="MS PGothic" panose="020B0600070205080204" pitchFamily="34" charset="-128"/>
              </a:defRPr>
            </a:lvl2pPr>
            <a:lvl3pPr marL="1143000" indent="-228600">
              <a:lnSpc>
                <a:spcPct val="95000"/>
              </a:lnSpc>
              <a:spcBef>
                <a:spcPct val="20000"/>
              </a:spcBef>
              <a:spcAft>
                <a:spcPct val="20000"/>
              </a:spcAft>
              <a:buClr>
                <a:srgbClr val="88BBBB"/>
              </a:buClr>
              <a:buChar char="•"/>
              <a:defRPr>
                <a:solidFill>
                  <a:schemeClr val="tx1"/>
                </a:solidFill>
                <a:latin typeface="Arial" panose="020B0604020202020204" pitchFamily="34" charset="0"/>
                <a:ea typeface="MS PGothic" panose="020B0600070205080204" pitchFamily="34" charset="-128"/>
              </a:defRPr>
            </a:lvl3pPr>
            <a:lvl4pPr marL="1600200" indent="-228600">
              <a:lnSpc>
                <a:spcPct val="95000"/>
              </a:lnSpc>
              <a:spcBef>
                <a:spcPct val="20000"/>
              </a:spcBef>
              <a:spcAft>
                <a:spcPct val="20000"/>
              </a:spcAft>
              <a:buClr>
                <a:srgbClr val="88BBBB"/>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ct val="95000"/>
              </a:lnSpc>
              <a:spcBef>
                <a:spcPct val="20000"/>
              </a:spcBef>
              <a:spcAft>
                <a:spcPct val="20000"/>
              </a:spcAft>
              <a:buClr>
                <a:srgbClr val="BBBBAA"/>
              </a:buClr>
              <a:buSzPct val="105000"/>
              <a:buFont typeface="Arial" panose="020B0604020202020204" pitchFamily="34" charset="0"/>
              <a:buChar char="&gt;"/>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5000"/>
              </a:lnSpc>
              <a:spcBef>
                <a:spcPct val="20000"/>
              </a:spcBef>
              <a:spcAft>
                <a:spcPct val="20000"/>
              </a:spcAft>
              <a:buClr>
                <a:srgbClr val="BBBBAA"/>
              </a:buClr>
              <a:buSzPct val="105000"/>
              <a:buFont typeface="Arial" panose="020B0604020202020204" pitchFamily="34" charset="0"/>
              <a:buChar char="&g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5000"/>
              </a:lnSpc>
              <a:spcBef>
                <a:spcPct val="20000"/>
              </a:spcBef>
              <a:spcAft>
                <a:spcPct val="20000"/>
              </a:spcAft>
              <a:buClr>
                <a:srgbClr val="BBBBAA"/>
              </a:buClr>
              <a:buSzPct val="105000"/>
              <a:buFont typeface="Arial" panose="020B0604020202020204" pitchFamily="34" charset="0"/>
              <a:buChar char="&g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5000"/>
              </a:lnSpc>
              <a:spcBef>
                <a:spcPct val="20000"/>
              </a:spcBef>
              <a:spcAft>
                <a:spcPct val="20000"/>
              </a:spcAft>
              <a:buClr>
                <a:srgbClr val="BBBBAA"/>
              </a:buClr>
              <a:buSzPct val="105000"/>
              <a:buFont typeface="Arial" panose="020B0604020202020204" pitchFamily="34" charset="0"/>
              <a:buChar char="&g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5000"/>
              </a:lnSpc>
              <a:spcBef>
                <a:spcPct val="20000"/>
              </a:spcBef>
              <a:spcAft>
                <a:spcPct val="20000"/>
              </a:spcAft>
              <a:buClr>
                <a:srgbClr val="BBBBAA"/>
              </a:buClr>
              <a:buSzPct val="105000"/>
              <a:buFont typeface="Arial" panose="020B0604020202020204" pitchFamily="34" charset="0"/>
              <a:buChar char="&gt;"/>
              <a:defRPr sz="1400">
                <a:solidFill>
                  <a:schemeClr val="tx1"/>
                </a:solidFill>
                <a:latin typeface="Arial" panose="020B0604020202020204" pitchFamily="34" charset="0"/>
                <a:ea typeface="MS PGothic" panose="020B0600070205080204" pitchFamily="34" charset="-128"/>
              </a:defRPr>
            </a:lvl9pPr>
          </a:lstStyle>
          <a:p>
            <a:pPr>
              <a:lnSpc>
                <a:spcPct val="100000"/>
              </a:lnSpc>
              <a:spcBef>
                <a:spcPct val="0"/>
              </a:spcBef>
              <a:spcAft>
                <a:spcPct val="0"/>
              </a:spcAft>
              <a:buFontTx/>
              <a:buNone/>
            </a:pPr>
            <a:r>
              <a:rPr lang="en-US" altLang="en-US" sz="1100" dirty="0" err="1">
                <a:latin typeface="Calibri" panose="020F0502020204030204" pitchFamily="34" charset="0"/>
                <a:cs typeface="Calibri" panose="020F0502020204030204" pitchFamily="34" charset="0"/>
              </a:rPr>
              <a:t>Balboni</a:t>
            </a:r>
            <a:r>
              <a:rPr lang="en-US" altLang="en-US" sz="1100" dirty="0">
                <a:latin typeface="Calibri" panose="020F0502020204030204" pitchFamily="34" charset="0"/>
                <a:cs typeface="Calibri" panose="020F0502020204030204" pitchFamily="34" charset="0"/>
              </a:rPr>
              <a:t> T, Paulk M, </a:t>
            </a:r>
            <a:r>
              <a:rPr lang="en-US" altLang="en-US" sz="1100" dirty="0" err="1">
                <a:latin typeface="Calibri" panose="020F0502020204030204" pitchFamily="34" charset="0"/>
                <a:cs typeface="Calibri" panose="020F0502020204030204" pitchFamily="34" charset="0"/>
              </a:rPr>
              <a:t>Balboni</a:t>
            </a:r>
            <a:r>
              <a:rPr lang="en-US" altLang="en-US" sz="1100" dirty="0">
                <a:latin typeface="Calibri" panose="020F0502020204030204" pitchFamily="34" charset="0"/>
                <a:cs typeface="Calibri" panose="020F0502020204030204" pitchFamily="34" charset="0"/>
              </a:rPr>
              <a:t> M, et al. Provision of spiritual care to patients with advanced cancer: Associations with medical care and quality of life near death. J Clinic Oncol. 2009;28(3):445-452.</a:t>
            </a:r>
          </a:p>
          <a:p>
            <a:pPr>
              <a:lnSpc>
                <a:spcPct val="100000"/>
              </a:lnSpc>
              <a:spcBef>
                <a:spcPct val="0"/>
              </a:spcBef>
              <a:spcAft>
                <a:spcPct val="0"/>
              </a:spcAft>
              <a:buFontTx/>
              <a:buNone/>
            </a:pP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FontTx/>
              <a:buNone/>
            </a:pPr>
            <a:r>
              <a:rPr lang="en-US" sz="1100" dirty="0">
                <a:latin typeface="Calibri" panose="020F0502020204030204" pitchFamily="34" charset="0"/>
                <a:cs typeface="Calibri" panose="020F0502020204030204" pitchFamily="34" charset="0"/>
              </a:rPr>
              <a:t>Cain CL, </a:t>
            </a:r>
            <a:r>
              <a:rPr lang="en-US" sz="1100" dirty="0" err="1">
                <a:latin typeface="Calibri" panose="020F0502020204030204" pitchFamily="34" charset="0"/>
                <a:cs typeface="Calibri" panose="020F0502020204030204" pitchFamily="34" charset="0"/>
              </a:rPr>
              <a:t>Surbone</a:t>
            </a:r>
            <a:r>
              <a:rPr lang="en-US" sz="1100" dirty="0">
                <a:latin typeface="Calibri" panose="020F0502020204030204" pitchFamily="34" charset="0"/>
                <a:cs typeface="Calibri" panose="020F0502020204030204" pitchFamily="34" charset="0"/>
              </a:rPr>
              <a:t> A, Elk R, Kagawa-Singer M. Culture and Palliative Care: Preferences, Communication, Meaning, and Mutual Decision Making. J Pain Symptom Manage. 2018 May;55(5):1408-1419.</a:t>
            </a: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FontTx/>
              <a:buNone/>
            </a:pP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None/>
            </a:pPr>
            <a:r>
              <a:rPr lang="en-US" altLang="en-US" sz="1100" dirty="0">
                <a:latin typeface="Calibri" panose="020F0502020204030204" pitchFamily="34" charset="0"/>
                <a:cs typeface="Calibri" panose="020F0502020204030204" pitchFamily="34" charset="0"/>
              </a:rPr>
              <a:t>Chuang, E.  Aluko A. Hope, K., </a:t>
            </a:r>
            <a:r>
              <a:rPr lang="en-US" altLang="en-US" sz="1100" dirty="0" err="1">
                <a:latin typeface="Calibri" panose="020F0502020204030204" pitchFamily="34" charset="0"/>
                <a:cs typeface="Calibri" panose="020F0502020204030204" pitchFamily="34" charset="0"/>
              </a:rPr>
              <a:t>Szalkiewicz</a:t>
            </a:r>
            <a:r>
              <a:rPr lang="en-US" altLang="en-US" sz="1100" dirty="0">
                <a:latin typeface="Calibri" panose="020F0502020204030204" pitchFamily="34" charset="0"/>
                <a:cs typeface="Calibri" panose="020F0502020204030204" pitchFamily="34" charset="0"/>
              </a:rPr>
              <a:t>, E., Gary, B., Gong, </a:t>
            </a:r>
            <a:r>
              <a:rPr lang="en-US" altLang="en-US" sz="1100" dirty="0" err="1">
                <a:latin typeface="Calibri" panose="020F0502020204030204" pitchFamily="34" charset="0"/>
                <a:cs typeface="Calibri" panose="020F0502020204030204" pitchFamily="34" charset="0"/>
              </a:rPr>
              <a:t>M.,Gaps</a:t>
            </a:r>
            <a:r>
              <a:rPr lang="en-US" altLang="en-US" sz="1100" dirty="0">
                <a:latin typeface="Calibri" panose="020F0502020204030204" pitchFamily="34" charset="0"/>
                <a:cs typeface="Calibri" panose="020F0502020204030204" pitchFamily="34" charset="0"/>
              </a:rPr>
              <a:t> in Provision of primary and specialty palliative care in the acute care setting by race and ethnicity, Journal of Pain and Symptom </a:t>
            </a:r>
            <a:r>
              <a:rPr lang="en-US" altLang="en-US" sz="1100" dirty="0" err="1">
                <a:latin typeface="Calibri" panose="020F0502020204030204" pitchFamily="34" charset="0"/>
                <a:cs typeface="Calibri" panose="020F0502020204030204" pitchFamily="34" charset="0"/>
              </a:rPr>
              <a:t>Management,Volume</a:t>
            </a:r>
            <a:r>
              <a:rPr lang="en-US" altLang="en-US" sz="1100" dirty="0">
                <a:latin typeface="Calibri" panose="020F0502020204030204" pitchFamily="34" charset="0"/>
                <a:cs typeface="Calibri" panose="020F0502020204030204" pitchFamily="34" charset="0"/>
              </a:rPr>
              <a:t> 54, Issue 5,2017,Pages 645-653.</a:t>
            </a:r>
          </a:p>
          <a:p>
            <a:pPr>
              <a:lnSpc>
                <a:spcPct val="100000"/>
              </a:lnSpc>
              <a:spcBef>
                <a:spcPct val="0"/>
              </a:spcBef>
              <a:spcAft>
                <a:spcPct val="0"/>
              </a:spcAft>
              <a:buNone/>
            </a:pP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None/>
            </a:pPr>
            <a:r>
              <a:rPr lang="en-US" altLang="en-US" sz="1100" dirty="0">
                <a:latin typeface="Calibri" panose="020F0502020204030204" pitchFamily="34" charset="0"/>
                <a:cs typeface="Calibri" panose="020F0502020204030204" pitchFamily="34" charset="0"/>
              </a:rPr>
              <a:t>Erickson S.E., </a:t>
            </a:r>
            <a:r>
              <a:rPr lang="en-US" altLang="en-US" sz="1100" dirty="0" err="1">
                <a:latin typeface="Calibri" panose="020F0502020204030204" pitchFamily="34" charset="0"/>
                <a:cs typeface="Calibri" panose="020F0502020204030204" pitchFamily="34" charset="0"/>
              </a:rPr>
              <a:t>Vasilevskis</a:t>
            </a:r>
            <a:r>
              <a:rPr lang="en-US" altLang="en-US" sz="1100" dirty="0">
                <a:latin typeface="Calibri" panose="020F0502020204030204" pitchFamily="34" charset="0"/>
                <a:cs typeface="Calibri" panose="020F0502020204030204" pitchFamily="34" charset="0"/>
              </a:rPr>
              <a:t> EE, </a:t>
            </a:r>
            <a:r>
              <a:rPr lang="en-US" altLang="en-US" sz="1100" dirty="0" err="1">
                <a:latin typeface="Calibri" panose="020F0502020204030204" pitchFamily="34" charset="0"/>
                <a:cs typeface="Calibri" panose="020F0502020204030204" pitchFamily="34" charset="0"/>
              </a:rPr>
              <a:t>Kuzniewicz</a:t>
            </a:r>
            <a:r>
              <a:rPr lang="en-US" altLang="en-US" sz="1100" dirty="0">
                <a:latin typeface="Calibri" panose="020F0502020204030204" pitchFamily="34" charset="0"/>
                <a:cs typeface="Calibri" panose="020F0502020204030204" pitchFamily="34" charset="0"/>
              </a:rPr>
              <a:t> MW, et al. The effect of race and ethnicity on outcomes among patients in the intensive care unit: A comprehensive study involving socioeconomic status and resuscitation preferences. Crit Care Med. 2011;39(3):429-435.</a:t>
            </a:r>
          </a:p>
          <a:p>
            <a:pPr>
              <a:lnSpc>
                <a:spcPct val="100000"/>
              </a:lnSpc>
              <a:spcBef>
                <a:spcPct val="0"/>
              </a:spcBef>
              <a:spcAft>
                <a:spcPct val="0"/>
              </a:spcAft>
              <a:buNone/>
            </a:pP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None/>
            </a:pPr>
            <a:r>
              <a:rPr lang="en-US" altLang="en-US" sz="1100" dirty="0">
                <a:latin typeface="Calibri" panose="020F0502020204030204" pitchFamily="34" charset="0"/>
                <a:cs typeface="Calibri" panose="020F0502020204030204" pitchFamily="34" charset="0"/>
              </a:rPr>
              <a:t>Hebert R., Dang Q, Schulz R. Religious beliefs and practice are associated with better mental health in family caregivers of patients with dementia: Findings from the REACH study. Am J Geriatric Psychiatry. 2007;15(4):292-300. </a:t>
            </a:r>
          </a:p>
          <a:p>
            <a:pPr>
              <a:lnSpc>
                <a:spcPct val="100000"/>
              </a:lnSpc>
              <a:spcBef>
                <a:spcPct val="0"/>
              </a:spcBef>
              <a:spcAft>
                <a:spcPct val="0"/>
              </a:spcAft>
              <a:buNone/>
            </a:pP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FontTx/>
              <a:buNone/>
            </a:pPr>
            <a:r>
              <a:rPr lang="en-US" altLang="en-US" sz="1100" dirty="0">
                <a:latin typeface="Calibri" panose="020F0502020204030204" pitchFamily="34" charset="0"/>
                <a:cs typeface="Calibri" panose="020F0502020204030204" pitchFamily="34" charset="0"/>
              </a:rPr>
              <a:t>Loggers, E. T., </a:t>
            </a:r>
            <a:r>
              <a:rPr lang="en-US" altLang="en-US" sz="1100" dirty="0" err="1">
                <a:latin typeface="Calibri" panose="020F0502020204030204" pitchFamily="34" charset="0"/>
                <a:cs typeface="Calibri" panose="020F0502020204030204" pitchFamily="34" charset="0"/>
              </a:rPr>
              <a:t>Maciejewski</a:t>
            </a:r>
            <a:r>
              <a:rPr lang="en-US" altLang="en-US" sz="1100" dirty="0">
                <a:latin typeface="Calibri" panose="020F0502020204030204" pitchFamily="34" charset="0"/>
                <a:cs typeface="Calibri" panose="020F0502020204030204" pitchFamily="34" charset="0"/>
              </a:rPr>
              <a:t>, P. K., Paulk, E., </a:t>
            </a:r>
            <a:r>
              <a:rPr lang="en-US" altLang="en-US" sz="1100" dirty="0" err="1">
                <a:latin typeface="Calibri" panose="020F0502020204030204" pitchFamily="34" charset="0"/>
                <a:cs typeface="Calibri" panose="020F0502020204030204" pitchFamily="34" charset="0"/>
              </a:rPr>
              <a:t>DeSanto-Madeya</a:t>
            </a:r>
            <a:r>
              <a:rPr lang="en-US" altLang="en-US" sz="1100" dirty="0">
                <a:latin typeface="Calibri" panose="020F0502020204030204" pitchFamily="34" charset="0"/>
                <a:cs typeface="Calibri" panose="020F0502020204030204" pitchFamily="34" charset="0"/>
              </a:rPr>
              <a:t>, S., Nilsson, M., Viswanath, K., et al. Racial differences in predictors of intensive end-of-life care in patients with advanced cancer. Journal of Clinical Oncology, 2009;27(33), 5559–5564.</a:t>
            </a:r>
          </a:p>
          <a:p>
            <a:pPr>
              <a:lnSpc>
                <a:spcPct val="100000"/>
              </a:lnSpc>
              <a:spcBef>
                <a:spcPct val="0"/>
              </a:spcBef>
              <a:spcAft>
                <a:spcPct val="0"/>
              </a:spcAft>
              <a:buFontTx/>
              <a:buNone/>
            </a:pP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None/>
            </a:pPr>
            <a:r>
              <a:rPr lang="en-US" sz="1100" dirty="0">
                <a:latin typeface="Calibri" panose="020F0502020204030204" pitchFamily="34" charset="0"/>
                <a:cs typeface="Calibri" panose="020F0502020204030204" pitchFamily="34" charset="0"/>
              </a:rPr>
              <a:t>Kagawa Singer M, Dressler W, George S; NIH Expert Panel. Culture: The missing link in health research. Soc Sci Med. 2016 Dec;170:237-246.</a:t>
            </a: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FontTx/>
              <a:buNone/>
            </a:pP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FontTx/>
              <a:buNone/>
            </a:pPr>
            <a:r>
              <a:rPr lang="en-US" altLang="en-US" sz="1100" dirty="0">
                <a:latin typeface="Calibri" panose="020F0502020204030204" pitchFamily="34" charset="0"/>
                <a:cs typeface="Calibri" panose="020F0502020204030204" pitchFamily="34" charset="0"/>
              </a:rPr>
              <a:t>McGuire, G. and Jeanne Miranda, New evidence regarding racial and ethnic disparities in mental health: Policy implications, Health Affairs 2008 27:2, 393-403.</a:t>
            </a:r>
          </a:p>
          <a:p>
            <a:pPr>
              <a:lnSpc>
                <a:spcPct val="100000"/>
              </a:lnSpc>
              <a:spcBef>
                <a:spcPct val="0"/>
              </a:spcBef>
              <a:spcAft>
                <a:spcPct val="0"/>
              </a:spcAft>
              <a:buFontTx/>
              <a:buNone/>
            </a:pP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FontTx/>
              <a:buNone/>
            </a:pPr>
            <a:r>
              <a:rPr lang="en-US" sz="1100" dirty="0">
                <a:latin typeface="Calibri" panose="020F0502020204030204" pitchFamily="34" charset="0"/>
                <a:cs typeface="Calibri" panose="020F0502020204030204" pitchFamily="34" charset="0"/>
              </a:rPr>
              <a:t>O'Neill MT, Mako C. Addressing spiritual pain. Health Prog. 2011 Jan-Feb;92(1):42-5. </a:t>
            </a:r>
          </a:p>
          <a:p>
            <a:pPr>
              <a:lnSpc>
                <a:spcPct val="100000"/>
              </a:lnSpc>
              <a:spcBef>
                <a:spcPct val="0"/>
              </a:spcBef>
              <a:spcAft>
                <a:spcPct val="0"/>
              </a:spcAft>
              <a:buFontTx/>
              <a:buNone/>
            </a:pP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FontTx/>
              <a:buNone/>
            </a:pPr>
            <a:r>
              <a:rPr lang="en-US" sz="1100" dirty="0" err="1">
                <a:latin typeface="Calibri" panose="020F0502020204030204" pitchFamily="34" charset="0"/>
                <a:cs typeface="Calibri" panose="020F0502020204030204" pitchFamily="34" charset="0"/>
              </a:rPr>
              <a:t>Puchalski</a:t>
            </a:r>
            <a:r>
              <a:rPr lang="en-US" sz="1100" dirty="0">
                <a:latin typeface="Calibri" panose="020F0502020204030204" pitchFamily="34" charset="0"/>
                <a:cs typeface="Calibri" panose="020F0502020204030204" pitchFamily="34" charset="0"/>
              </a:rPr>
              <a:t> C. Spirituality and the care of patients at the end-of-life: An essential component of care. OMEGA. 2008;56(1):33-46.</a:t>
            </a:r>
          </a:p>
          <a:p>
            <a:pPr>
              <a:lnSpc>
                <a:spcPct val="100000"/>
              </a:lnSpc>
              <a:spcBef>
                <a:spcPct val="0"/>
              </a:spcBef>
              <a:spcAft>
                <a:spcPct val="0"/>
              </a:spcAft>
              <a:buFontTx/>
              <a:buNone/>
            </a:pP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FontTx/>
              <a:buNone/>
            </a:pPr>
            <a:r>
              <a:rPr lang="en-US" sz="1100" dirty="0" err="1">
                <a:latin typeface="Calibri" panose="020F0502020204030204" pitchFamily="34" charset="0"/>
                <a:cs typeface="Calibri" panose="020F0502020204030204" pitchFamily="34" charset="0"/>
              </a:rPr>
              <a:t>Steinhauser</a:t>
            </a:r>
            <a:r>
              <a:rPr lang="en-US" sz="1100" dirty="0">
                <a:latin typeface="Calibri" panose="020F0502020204030204" pitchFamily="34" charset="0"/>
                <a:cs typeface="Calibri" panose="020F0502020204030204" pitchFamily="34" charset="0"/>
              </a:rPr>
              <a:t> KE, </a:t>
            </a:r>
            <a:r>
              <a:rPr lang="en-US" sz="1100" dirty="0" err="1">
                <a:latin typeface="Calibri" panose="020F0502020204030204" pitchFamily="34" charset="0"/>
                <a:cs typeface="Calibri" panose="020F0502020204030204" pitchFamily="34" charset="0"/>
              </a:rPr>
              <a:t>Voils</a:t>
            </a:r>
            <a:r>
              <a:rPr lang="en-US" sz="1100" dirty="0">
                <a:latin typeface="Calibri" panose="020F0502020204030204" pitchFamily="34" charset="0"/>
                <a:cs typeface="Calibri" panose="020F0502020204030204" pitchFamily="34" charset="0"/>
              </a:rPr>
              <a:t> CI, </a:t>
            </a:r>
            <a:r>
              <a:rPr lang="en-US" sz="1100" dirty="0" err="1">
                <a:latin typeface="Calibri" panose="020F0502020204030204" pitchFamily="34" charset="0"/>
                <a:cs typeface="Calibri" panose="020F0502020204030204" pitchFamily="34" charset="0"/>
              </a:rPr>
              <a:t>Clipp</a:t>
            </a:r>
            <a:r>
              <a:rPr lang="en-US" sz="1100" dirty="0">
                <a:latin typeface="Calibri" panose="020F0502020204030204" pitchFamily="34" charset="0"/>
                <a:cs typeface="Calibri" panose="020F0502020204030204" pitchFamily="34" charset="0"/>
              </a:rPr>
              <a:t> EC, Bosworth HB, Christakis NA, </a:t>
            </a:r>
            <a:r>
              <a:rPr lang="en-US" sz="1100" dirty="0" err="1">
                <a:latin typeface="Calibri" panose="020F0502020204030204" pitchFamily="34" charset="0"/>
                <a:cs typeface="Calibri" panose="020F0502020204030204" pitchFamily="34" charset="0"/>
              </a:rPr>
              <a:t>Tulsky</a:t>
            </a:r>
            <a:r>
              <a:rPr lang="en-US" sz="1100" dirty="0">
                <a:latin typeface="Calibri" panose="020F0502020204030204" pitchFamily="34" charset="0"/>
                <a:cs typeface="Calibri" panose="020F0502020204030204" pitchFamily="34" charset="0"/>
              </a:rPr>
              <a:t> JA. "Are you at peace?": one item to probe spiritual concerns at the end of life. </a:t>
            </a:r>
            <a:r>
              <a:rPr lang="en-US" sz="1100" i="1" dirty="0">
                <a:latin typeface="Calibri" panose="020F0502020204030204" pitchFamily="34" charset="0"/>
                <a:cs typeface="Calibri" panose="020F0502020204030204" pitchFamily="34" charset="0"/>
              </a:rPr>
              <a:t>Arch Intern Med</a:t>
            </a:r>
            <a:r>
              <a:rPr lang="en-US" sz="1100" dirty="0">
                <a:latin typeface="Calibri" panose="020F0502020204030204" pitchFamily="34" charset="0"/>
                <a:cs typeface="Calibri" panose="020F0502020204030204" pitchFamily="34" charset="0"/>
              </a:rPr>
              <a:t>. 2006;166(1):101-105.</a:t>
            </a:r>
            <a:endParaRPr lang="en-US" altLang="en-US" sz="1100" dirty="0">
              <a:latin typeface="Calibri" panose="020F0502020204030204" pitchFamily="34" charset="0"/>
              <a:cs typeface="Calibri" panose="020F0502020204030204" pitchFamily="34" charset="0"/>
            </a:endParaRPr>
          </a:p>
          <a:p>
            <a:pPr>
              <a:lnSpc>
                <a:spcPct val="100000"/>
              </a:lnSpc>
              <a:spcBef>
                <a:spcPct val="0"/>
              </a:spcBef>
              <a:spcAft>
                <a:spcPct val="0"/>
              </a:spcAft>
              <a:buFontTx/>
              <a:buNone/>
            </a:pPr>
            <a:endParaRPr lang="en-US" altLang="en-US" sz="1100" dirty="0">
              <a:latin typeface="Calibri" panose="020F0502020204030204" pitchFamily="34" charset="0"/>
              <a:cs typeface="Calibri" panose="020F0502020204030204" pitchFamily="34" charset="0"/>
            </a:endParaRPr>
          </a:p>
        </p:txBody>
      </p:sp>
      <p:sp>
        <p:nvSpPr>
          <p:cNvPr id="7" name="Footer Placeholder 1">
            <a:extLst>
              <a:ext uri="{FF2B5EF4-FFF2-40B4-BE49-F238E27FC236}">
                <a16:creationId xmlns:a16="http://schemas.microsoft.com/office/drawing/2014/main" id="{7A87B6F8-CDEE-DC49-8346-2394E56F5A45}"/>
              </a:ext>
            </a:extLst>
          </p:cNvPr>
          <p:cNvSpPr>
            <a:spLocks noGrp="1"/>
          </p:cNvSpPr>
          <p:nvPr>
            <p:ph type="ftr" sz="quarter" idx="12"/>
          </p:nvPr>
        </p:nvSpPr>
        <p:spPr>
          <a:xfrm>
            <a:off x="3940546" y="6356349"/>
            <a:ext cx="4310907" cy="501651"/>
          </a:xfrm>
        </p:spPr>
        <p:txBody>
          <a:bodyPr/>
          <a:lstStyle/>
          <a:p>
            <a:r>
              <a:rPr lang="en-US"/>
              <a:t>Cultural and Spiritual Care.  Property of UC Regents, B. Calton, B. Sumser, N. Saks, T. Reid, N. Shepard-Lopez</a:t>
            </a:r>
            <a:endParaRPr lang="en-US" dirty="0"/>
          </a:p>
        </p:txBody>
      </p:sp>
    </p:spTree>
    <p:extLst>
      <p:ext uri="{BB962C8B-B14F-4D97-AF65-F5344CB8AC3E}">
        <p14:creationId xmlns:p14="http://schemas.microsoft.com/office/powerpoint/2010/main" val="391379494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a:t>
            </a:r>
          </a:p>
        </p:txBody>
      </p:sp>
      <p:sp>
        <p:nvSpPr>
          <p:cNvPr id="3" name="Text Placeholder 2"/>
          <p:cNvSpPr>
            <a:spLocks noGrp="1"/>
          </p:cNvSpPr>
          <p:nvPr>
            <p:ph type="body" sz="quarter" idx="14"/>
          </p:nvPr>
        </p:nvSpPr>
        <p:spPr>
          <a:xfrm>
            <a:off x="604780" y="1630198"/>
            <a:ext cx="9965064" cy="4665950"/>
          </a:xfrm>
        </p:spPr>
        <p:txBody>
          <a:bodyPr>
            <a:noAutofit/>
          </a:bodyPr>
          <a:lstStyle/>
          <a:p>
            <a:pPr marL="971539" lvl="1" indent="-514350">
              <a:buClr>
                <a:schemeClr val="tx1"/>
              </a:buClr>
              <a:buAutoNum type="arabicPeriod"/>
            </a:pPr>
            <a:r>
              <a:rPr lang="en-US" sz="3000" dirty="0"/>
              <a:t>Appreciate the importance of the cultural and spiritual domains of palliative care.</a:t>
            </a:r>
          </a:p>
          <a:p>
            <a:pPr marL="971539" lvl="1" indent="-514350">
              <a:buClr>
                <a:schemeClr val="tx1"/>
              </a:buClr>
              <a:buAutoNum type="arabicPeriod"/>
            </a:pPr>
            <a:endParaRPr lang="en-US" sz="3000" dirty="0"/>
          </a:p>
          <a:p>
            <a:pPr marL="971539" lvl="1" indent="-514350">
              <a:buClr>
                <a:schemeClr val="tx1"/>
              </a:buClr>
              <a:buFont typeface="+mj-lt"/>
              <a:buAutoNum type="arabicPeriod"/>
            </a:pPr>
            <a:r>
              <a:rPr lang="en-US" sz="3000" dirty="0"/>
              <a:t>Become familiar with screening patients to identify cultural and spiritual needs and strengths.</a:t>
            </a:r>
          </a:p>
          <a:p>
            <a:pPr marL="971539" lvl="1" indent="-514350">
              <a:buClr>
                <a:schemeClr val="tx1"/>
              </a:buClr>
              <a:buFont typeface="+mj-lt"/>
              <a:buAutoNum type="arabicPeriod"/>
            </a:pPr>
            <a:endParaRPr lang="en-US" sz="3000" dirty="0"/>
          </a:p>
          <a:p>
            <a:pPr marL="971539" lvl="1" indent="-514350">
              <a:buClr>
                <a:schemeClr val="tx1"/>
              </a:buClr>
              <a:buFont typeface="+mj-lt"/>
              <a:buAutoNum type="arabicPeriod"/>
            </a:pPr>
            <a:r>
              <a:rPr lang="en-US" sz="3000" dirty="0"/>
              <a:t>Understand how to provide basic support and other resources to address need.</a:t>
            </a:r>
          </a:p>
        </p:txBody>
      </p:sp>
      <p:sp>
        <p:nvSpPr>
          <p:cNvPr id="6" name="Footer Placeholder 1">
            <a:extLst>
              <a:ext uri="{FF2B5EF4-FFF2-40B4-BE49-F238E27FC236}">
                <a16:creationId xmlns:a16="http://schemas.microsoft.com/office/drawing/2014/main" id="{74E5B8EC-D567-E042-B87A-756150217C86}"/>
              </a:ext>
            </a:extLst>
          </p:cNvPr>
          <p:cNvSpPr>
            <a:spLocks noGrp="1"/>
          </p:cNvSpPr>
          <p:nvPr>
            <p:ph type="ftr" sz="quarter" idx="12"/>
          </p:nvPr>
        </p:nvSpPr>
        <p:spPr>
          <a:xfrm>
            <a:off x="3940546" y="6356349"/>
            <a:ext cx="4310907" cy="501651"/>
          </a:xfrm>
        </p:spPr>
        <p:txBody>
          <a:bodyPr/>
          <a:lstStyle/>
          <a:p>
            <a:r>
              <a:rPr lang="en-US"/>
              <a:t>Cultural and Spiritual Care.  Property of UC Regents, B. Calton, B. Sumser, N. Saks, T. Reid, N. Shepard-Lopez</a:t>
            </a:r>
            <a:endParaRPr lang="en-US" dirty="0"/>
          </a:p>
        </p:txBody>
      </p:sp>
    </p:spTree>
    <p:extLst>
      <p:ext uri="{BB962C8B-B14F-4D97-AF65-F5344CB8AC3E}">
        <p14:creationId xmlns:p14="http://schemas.microsoft.com/office/powerpoint/2010/main" val="256038512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C6DA9C8C-FF63-8844-AFBB-4038D81B5F9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214533" y="181108"/>
            <a:ext cx="5770785" cy="3472862"/>
          </a:xfrm>
          <a:prstGeom prst="rect">
            <a:avLst/>
          </a:prstGeom>
        </p:spPr>
      </p:pic>
      <p:sp>
        <p:nvSpPr>
          <p:cNvPr id="4" name="Title 3"/>
          <p:cNvSpPr>
            <a:spLocks noGrp="1"/>
          </p:cNvSpPr>
          <p:nvPr>
            <p:ph type="title"/>
          </p:nvPr>
        </p:nvSpPr>
        <p:spPr/>
        <p:txBody>
          <a:bodyPr/>
          <a:lstStyle/>
          <a:p>
            <a:r>
              <a:rPr lang="en-US" b="1" dirty="0"/>
              <a:t>For Reflection</a:t>
            </a:r>
          </a:p>
        </p:txBody>
      </p:sp>
      <p:sp>
        <p:nvSpPr>
          <p:cNvPr id="5" name="Text Placeholder 4"/>
          <p:cNvSpPr>
            <a:spLocks noGrp="1"/>
          </p:cNvSpPr>
          <p:nvPr>
            <p:ph type="body" sz="quarter" idx="14"/>
          </p:nvPr>
        </p:nvSpPr>
        <p:spPr>
          <a:xfrm>
            <a:off x="1261533" y="2896181"/>
            <a:ext cx="10092266" cy="2418424"/>
          </a:xfrm>
        </p:spPr>
        <p:txBody>
          <a:bodyPr>
            <a:normAutofit/>
          </a:bodyPr>
          <a:lstStyle/>
          <a:p>
            <a:r>
              <a:rPr lang="en-US" sz="2800" dirty="0"/>
              <a:t>How does your own cultural identity(</a:t>
            </a:r>
            <a:r>
              <a:rPr lang="en-US" sz="2800" dirty="0" err="1"/>
              <a:t>ies</a:t>
            </a:r>
            <a:r>
              <a:rPr lang="en-US" sz="2800" dirty="0"/>
              <a:t>) influence your understanding of serious illness and care?</a:t>
            </a:r>
          </a:p>
          <a:p>
            <a:endParaRPr lang="en-US" sz="2800" dirty="0"/>
          </a:p>
          <a:p>
            <a:r>
              <a:rPr lang="en-US" sz="2800" dirty="0"/>
              <a:t>Where do you need to expand your knowledge and practice?</a:t>
            </a:r>
          </a:p>
        </p:txBody>
      </p:sp>
      <p:sp>
        <p:nvSpPr>
          <p:cNvPr id="11" name="TextBox 10"/>
          <p:cNvSpPr txBox="1"/>
          <p:nvPr/>
        </p:nvSpPr>
        <p:spPr bwMode="auto">
          <a:xfrm>
            <a:off x="8992709" y="4105393"/>
            <a:ext cx="839164" cy="215444"/>
          </a:xfrm>
          <a:prstGeom prst="rect">
            <a:avLst/>
          </a:prstGeom>
          <a:noFill/>
          <a:ln w="19050" algn="ctr">
            <a:noFill/>
            <a:miter lim="800000"/>
            <a:headEnd/>
            <a:tailEnd/>
          </a:ln>
        </p:spPr>
        <p:txBody>
          <a:bodyPr wrap="square" lIns="0" tIns="0" rIns="0" bIns="0" rtlCol="0">
            <a:spAutoFit/>
          </a:bodyPr>
          <a:lstStyle/>
          <a:p>
            <a:r>
              <a:rPr lang="en-US" sz="1400" b="1" dirty="0">
                <a:solidFill>
                  <a:schemeClr val="bg1"/>
                </a:solidFill>
              </a:rPr>
              <a:t>Social</a:t>
            </a:r>
          </a:p>
        </p:txBody>
      </p:sp>
      <p:sp>
        <p:nvSpPr>
          <p:cNvPr id="9" name="Footer Placeholder 1">
            <a:extLst>
              <a:ext uri="{FF2B5EF4-FFF2-40B4-BE49-F238E27FC236}">
                <a16:creationId xmlns:a16="http://schemas.microsoft.com/office/drawing/2014/main" id="{850A3161-A851-5B4B-A245-B005EB10033E}"/>
              </a:ext>
            </a:extLst>
          </p:cNvPr>
          <p:cNvSpPr>
            <a:spLocks noGrp="1"/>
          </p:cNvSpPr>
          <p:nvPr>
            <p:ph type="ftr" sz="quarter" idx="12"/>
          </p:nvPr>
        </p:nvSpPr>
        <p:spPr>
          <a:xfrm>
            <a:off x="3940546" y="6356349"/>
            <a:ext cx="4310907" cy="501651"/>
          </a:xfrm>
        </p:spPr>
        <p:txBody>
          <a:bodyPr/>
          <a:lstStyle/>
          <a:p>
            <a:r>
              <a:rPr lang="en-US"/>
              <a:t>Cultural and Spiritual Care.  Property of UC Regents, B. Calton, B. Sumser, N. Saks, T. Reid, N. Shepard-Lopez</a:t>
            </a:r>
            <a:endParaRPr lang="en-US" dirty="0"/>
          </a:p>
        </p:txBody>
      </p:sp>
    </p:spTree>
    <p:extLst>
      <p:ext uri="{BB962C8B-B14F-4D97-AF65-F5344CB8AC3E}">
        <p14:creationId xmlns:p14="http://schemas.microsoft.com/office/powerpoint/2010/main" val="228026823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sz="quarter" idx="12"/>
          </p:nvPr>
        </p:nvSpPr>
        <p:spPr>
          <a:xfrm>
            <a:off x="3940546" y="6356349"/>
            <a:ext cx="4310907" cy="501651"/>
          </a:xfrm>
        </p:spPr>
        <p:txBody>
          <a:bodyPr/>
          <a:lstStyle/>
          <a:p>
            <a:r>
              <a:rPr lang="en-US"/>
              <a:t>Cultural and Spiritual Care.  Property of UC Regents, B. Calton, B. Sumser, N. Saks, T. Reid, N. Shepard-Lopez</a:t>
            </a:r>
            <a:endParaRPr lang="en-US" dirty="0"/>
          </a:p>
        </p:txBody>
      </p:sp>
      <p:sp>
        <p:nvSpPr>
          <p:cNvPr id="4" name="Title 3"/>
          <p:cNvSpPr>
            <a:spLocks noGrp="1"/>
          </p:cNvSpPr>
          <p:nvPr>
            <p:ph type="title"/>
          </p:nvPr>
        </p:nvSpPr>
        <p:spPr>
          <a:xfrm>
            <a:off x="583027" y="645136"/>
            <a:ext cx="10898107" cy="611449"/>
          </a:xfrm>
        </p:spPr>
        <p:txBody>
          <a:bodyPr/>
          <a:lstStyle/>
          <a:p>
            <a:r>
              <a:rPr lang="en-US" b="1" dirty="0"/>
              <a:t>Guiding Principles &amp; Practices</a:t>
            </a:r>
          </a:p>
        </p:txBody>
      </p:sp>
      <p:sp>
        <p:nvSpPr>
          <p:cNvPr id="6" name="Content Placeholder 5"/>
          <p:cNvSpPr>
            <a:spLocks noGrp="1"/>
          </p:cNvSpPr>
          <p:nvPr>
            <p:ph idx="1"/>
          </p:nvPr>
        </p:nvSpPr>
        <p:spPr>
          <a:xfrm>
            <a:off x="583027" y="1599344"/>
            <a:ext cx="10749020" cy="4414246"/>
          </a:xfrm>
        </p:spPr>
        <p:txBody>
          <a:bodyPr/>
          <a:lstStyle/>
          <a:p>
            <a:pPr lvl="1">
              <a:buClr>
                <a:schemeClr val="tx1"/>
              </a:buClr>
            </a:pPr>
            <a:r>
              <a:rPr lang="en-US" sz="3000" dirty="0"/>
              <a:t>Informed by our own cultural/belief identity and self-awareness</a:t>
            </a:r>
          </a:p>
          <a:p>
            <a:pPr lvl="1">
              <a:buClr>
                <a:schemeClr val="tx1"/>
              </a:buClr>
            </a:pPr>
            <a:endParaRPr lang="en-US" sz="3000" dirty="0"/>
          </a:p>
          <a:p>
            <a:pPr lvl="1">
              <a:buClr>
                <a:schemeClr val="tx1"/>
              </a:buClr>
            </a:pPr>
            <a:r>
              <a:rPr lang="en-US" sz="3000" dirty="0"/>
              <a:t>Requires the multiple perspectives of the interprofessional lens</a:t>
            </a:r>
          </a:p>
          <a:p>
            <a:pPr lvl="1">
              <a:buClr>
                <a:schemeClr val="tx1"/>
              </a:buClr>
            </a:pPr>
            <a:endParaRPr lang="en-US" sz="3000" dirty="0"/>
          </a:p>
          <a:p>
            <a:pPr lvl="1">
              <a:buClr>
                <a:schemeClr val="tx1"/>
              </a:buClr>
            </a:pPr>
            <a:r>
              <a:rPr lang="en-US" sz="3000" dirty="0"/>
              <a:t>Focus on active listening and accompaniment</a:t>
            </a:r>
          </a:p>
          <a:p>
            <a:pPr lvl="1">
              <a:buClr>
                <a:schemeClr val="tx1"/>
              </a:buClr>
            </a:pPr>
            <a:endParaRPr lang="en-US" sz="3000" dirty="0"/>
          </a:p>
          <a:p>
            <a:pPr lvl="1">
              <a:buClr>
                <a:schemeClr val="tx1"/>
              </a:buClr>
            </a:pPr>
            <a:r>
              <a:rPr lang="en-US" sz="3000" dirty="0"/>
              <a:t>Evidence-based and research informed</a:t>
            </a:r>
          </a:p>
          <a:p>
            <a:pPr lvl="1">
              <a:buClr>
                <a:schemeClr val="tx1"/>
              </a:buClr>
            </a:pPr>
            <a:endParaRPr lang="en-US" sz="3000" dirty="0"/>
          </a:p>
          <a:p>
            <a:pPr lvl="1">
              <a:buClr>
                <a:schemeClr val="tx1"/>
              </a:buClr>
            </a:pPr>
            <a:r>
              <a:rPr lang="en-US" sz="3000" dirty="0"/>
              <a:t>Integrated into plan of care</a:t>
            </a:r>
          </a:p>
        </p:txBody>
      </p:sp>
    </p:spTree>
    <p:extLst>
      <p:ext uri="{BB962C8B-B14F-4D97-AF65-F5344CB8AC3E}">
        <p14:creationId xmlns:p14="http://schemas.microsoft.com/office/powerpoint/2010/main" val="2267138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Outcomes</a:t>
            </a:r>
          </a:p>
        </p:txBody>
      </p:sp>
      <p:sp>
        <p:nvSpPr>
          <p:cNvPr id="10" name="TextBox 1"/>
          <p:cNvSpPr txBox="1">
            <a:spLocks noChangeArrowheads="1"/>
          </p:cNvSpPr>
          <p:nvPr/>
        </p:nvSpPr>
        <p:spPr bwMode="auto">
          <a:xfrm>
            <a:off x="846665" y="1714419"/>
            <a:ext cx="10075333"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5000"/>
              </a:lnSpc>
              <a:spcBef>
                <a:spcPct val="20000"/>
              </a:spcBef>
              <a:spcAft>
                <a:spcPct val="20000"/>
              </a:spcAft>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1pPr>
            <a:lvl2pPr marL="742950" indent="-285750">
              <a:lnSpc>
                <a:spcPct val="95000"/>
              </a:lnSpc>
              <a:spcBef>
                <a:spcPct val="20000"/>
              </a:spcBef>
              <a:spcAft>
                <a:spcPct val="20000"/>
              </a:spcAft>
              <a:buChar char="–"/>
              <a:defRPr sz="2400">
                <a:solidFill>
                  <a:schemeClr val="tx1"/>
                </a:solidFill>
                <a:latin typeface="Arial" panose="020B0604020202020204" pitchFamily="34" charset="0"/>
                <a:ea typeface="MS PGothic" panose="020B0600070205080204" pitchFamily="34" charset="-128"/>
              </a:defRPr>
            </a:lvl2pPr>
            <a:lvl3pPr marL="1143000" indent="-228600">
              <a:lnSpc>
                <a:spcPct val="95000"/>
              </a:lnSpc>
              <a:spcBef>
                <a:spcPct val="20000"/>
              </a:spcBef>
              <a:spcAft>
                <a:spcPct val="20000"/>
              </a:spcAft>
              <a:buClr>
                <a:srgbClr val="88BBBB"/>
              </a:buClr>
              <a:buChar char="•"/>
              <a:defRPr>
                <a:solidFill>
                  <a:schemeClr val="tx1"/>
                </a:solidFill>
                <a:latin typeface="Arial" panose="020B0604020202020204" pitchFamily="34" charset="0"/>
                <a:ea typeface="MS PGothic" panose="020B0600070205080204" pitchFamily="34" charset="-128"/>
              </a:defRPr>
            </a:lvl3pPr>
            <a:lvl4pPr marL="1600200" indent="-228600">
              <a:lnSpc>
                <a:spcPct val="95000"/>
              </a:lnSpc>
              <a:spcBef>
                <a:spcPct val="20000"/>
              </a:spcBef>
              <a:spcAft>
                <a:spcPct val="20000"/>
              </a:spcAft>
              <a:buClr>
                <a:srgbClr val="88BBBB"/>
              </a:buClr>
              <a:buChar char="–"/>
              <a:defRPr sz="1600">
                <a:solidFill>
                  <a:schemeClr val="tx1"/>
                </a:solidFill>
                <a:latin typeface="Arial" panose="020B0604020202020204" pitchFamily="34" charset="0"/>
                <a:ea typeface="MS PGothic" panose="020B0600070205080204" pitchFamily="34" charset="-128"/>
              </a:defRPr>
            </a:lvl4pPr>
            <a:lvl5pPr marL="2057400" indent="-228600">
              <a:lnSpc>
                <a:spcPct val="95000"/>
              </a:lnSpc>
              <a:spcBef>
                <a:spcPct val="20000"/>
              </a:spcBef>
              <a:spcAft>
                <a:spcPct val="20000"/>
              </a:spcAft>
              <a:buClr>
                <a:srgbClr val="BBBBAA"/>
              </a:buClr>
              <a:buSzPct val="105000"/>
              <a:buFont typeface="Arial" panose="020B0604020202020204" pitchFamily="34" charset="0"/>
              <a:buChar char="&gt;"/>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lnSpc>
                <a:spcPct val="95000"/>
              </a:lnSpc>
              <a:spcBef>
                <a:spcPct val="20000"/>
              </a:spcBef>
              <a:spcAft>
                <a:spcPct val="20000"/>
              </a:spcAft>
              <a:buClr>
                <a:srgbClr val="BBBBAA"/>
              </a:buClr>
              <a:buSzPct val="105000"/>
              <a:buFont typeface="Arial" panose="020B0604020202020204" pitchFamily="34" charset="0"/>
              <a:buChar char="&g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lnSpc>
                <a:spcPct val="95000"/>
              </a:lnSpc>
              <a:spcBef>
                <a:spcPct val="20000"/>
              </a:spcBef>
              <a:spcAft>
                <a:spcPct val="20000"/>
              </a:spcAft>
              <a:buClr>
                <a:srgbClr val="BBBBAA"/>
              </a:buClr>
              <a:buSzPct val="105000"/>
              <a:buFont typeface="Arial" panose="020B0604020202020204" pitchFamily="34" charset="0"/>
              <a:buChar char="&g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lnSpc>
                <a:spcPct val="95000"/>
              </a:lnSpc>
              <a:spcBef>
                <a:spcPct val="20000"/>
              </a:spcBef>
              <a:spcAft>
                <a:spcPct val="20000"/>
              </a:spcAft>
              <a:buClr>
                <a:srgbClr val="BBBBAA"/>
              </a:buClr>
              <a:buSzPct val="105000"/>
              <a:buFont typeface="Arial" panose="020B0604020202020204" pitchFamily="34" charset="0"/>
              <a:buChar char="&g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lnSpc>
                <a:spcPct val="95000"/>
              </a:lnSpc>
              <a:spcBef>
                <a:spcPct val="20000"/>
              </a:spcBef>
              <a:spcAft>
                <a:spcPct val="20000"/>
              </a:spcAft>
              <a:buClr>
                <a:srgbClr val="BBBBAA"/>
              </a:buClr>
              <a:buSzPct val="105000"/>
              <a:buFont typeface="Arial" panose="020B0604020202020204" pitchFamily="34" charset="0"/>
              <a:buChar char="&gt;"/>
              <a:defRPr sz="1400">
                <a:solidFill>
                  <a:schemeClr val="tx1"/>
                </a:solidFill>
                <a:latin typeface="Arial" panose="020B0604020202020204" pitchFamily="34" charset="0"/>
                <a:ea typeface="MS PGothic" panose="020B0600070205080204" pitchFamily="34" charset="-128"/>
              </a:defRPr>
            </a:lvl9pPr>
          </a:lstStyle>
          <a:p>
            <a:pPr>
              <a:lnSpc>
                <a:spcPct val="100000"/>
              </a:lnSpc>
              <a:spcBef>
                <a:spcPct val="0"/>
              </a:spcBef>
              <a:spcAft>
                <a:spcPct val="0"/>
              </a:spcAft>
              <a:buFontTx/>
              <a:buNone/>
            </a:pPr>
            <a:r>
              <a:rPr lang="en-US" altLang="en-US" sz="1800" dirty="0"/>
              <a:t>People of color, of diverse sexual orientation and people with disabilities are less likely to receive care that aligns with their wishes than dominant cultural white people. (Loggers 2009, Erickson 2011)</a:t>
            </a:r>
          </a:p>
          <a:p>
            <a:pPr>
              <a:lnSpc>
                <a:spcPct val="100000"/>
              </a:lnSpc>
              <a:spcBef>
                <a:spcPct val="0"/>
              </a:spcBef>
              <a:spcAft>
                <a:spcPct val="0"/>
              </a:spcAft>
              <a:buFontTx/>
              <a:buNone/>
            </a:pPr>
            <a:endParaRPr lang="en-US" altLang="en-US" sz="1800" b="1" u="sng" dirty="0"/>
          </a:p>
          <a:p>
            <a:pPr>
              <a:lnSpc>
                <a:spcPct val="100000"/>
              </a:lnSpc>
              <a:spcBef>
                <a:spcPct val="0"/>
              </a:spcBef>
              <a:spcAft>
                <a:spcPct val="0"/>
              </a:spcAft>
              <a:buFontTx/>
              <a:buNone/>
            </a:pPr>
            <a:r>
              <a:rPr lang="en-US" altLang="en-US" sz="1800" dirty="0"/>
              <a:t>Racial and ethnic minorities are less likely than non-Hispanic whites (NHWs) to have access to quality care, including palliative care, and thus suffer higher morbidity and lower quality of life compared to NHWs. (McGuire 2008)</a:t>
            </a:r>
            <a:endParaRPr lang="en-US" altLang="en-US" sz="1800" b="1" dirty="0"/>
          </a:p>
          <a:p>
            <a:pPr>
              <a:lnSpc>
                <a:spcPct val="100000"/>
              </a:lnSpc>
              <a:spcBef>
                <a:spcPct val="0"/>
              </a:spcBef>
              <a:spcAft>
                <a:spcPct val="0"/>
              </a:spcAft>
              <a:buFontTx/>
              <a:buNone/>
            </a:pPr>
            <a:endParaRPr lang="en-US" altLang="en-US" sz="1800" b="1" u="sng" dirty="0"/>
          </a:p>
          <a:p>
            <a:pPr>
              <a:lnSpc>
                <a:spcPct val="100000"/>
              </a:lnSpc>
              <a:spcBef>
                <a:spcPct val="0"/>
              </a:spcBef>
              <a:spcAft>
                <a:spcPct val="0"/>
              </a:spcAft>
              <a:buNone/>
            </a:pPr>
            <a:r>
              <a:rPr lang="en-US" altLang="en-US" sz="1800" dirty="0"/>
              <a:t>Religious struggle and spiritual distress  </a:t>
            </a:r>
            <a:r>
              <a:rPr lang="en-US" altLang="en-US" sz="1800" dirty="0">
                <a:sym typeface="Wingdings" panose="05000000000000000000" pitchFamily="2" charset="2"/>
              </a:rPr>
              <a:t> </a:t>
            </a:r>
            <a:r>
              <a:rPr lang="en-US" altLang="en-US" sz="1800" dirty="0"/>
              <a:t> greater anxiety, greater depressions, worse emotional well-being. (Herbert 2007)</a:t>
            </a:r>
          </a:p>
          <a:p>
            <a:pPr>
              <a:lnSpc>
                <a:spcPct val="100000"/>
              </a:lnSpc>
              <a:spcBef>
                <a:spcPct val="0"/>
              </a:spcBef>
              <a:spcAft>
                <a:spcPct val="0"/>
              </a:spcAft>
              <a:buNone/>
            </a:pPr>
            <a:endParaRPr lang="en-US" altLang="en-US" sz="1800" b="1" u="sng" dirty="0"/>
          </a:p>
          <a:p>
            <a:pPr>
              <a:lnSpc>
                <a:spcPct val="100000"/>
              </a:lnSpc>
              <a:spcBef>
                <a:spcPct val="0"/>
              </a:spcBef>
              <a:spcAft>
                <a:spcPct val="0"/>
              </a:spcAft>
              <a:buNone/>
            </a:pPr>
            <a:r>
              <a:rPr lang="en-US" altLang="en-US" sz="1800" dirty="0"/>
              <a:t>Spiritual care EOL </a:t>
            </a:r>
            <a:r>
              <a:rPr lang="en-US" altLang="en-US" sz="1800" dirty="0">
                <a:sym typeface="Wingdings" panose="05000000000000000000" pitchFamily="2" charset="2"/>
              </a:rPr>
              <a:t> less aggressive care, improves QOL, increases hospice use. (</a:t>
            </a:r>
            <a:r>
              <a:rPr lang="en-US" altLang="en-US" sz="1800" dirty="0" err="1">
                <a:sym typeface="Wingdings" panose="05000000000000000000" pitchFamily="2" charset="2"/>
              </a:rPr>
              <a:t>Puchaliski</a:t>
            </a:r>
            <a:r>
              <a:rPr lang="en-US" altLang="en-US" sz="1800" dirty="0">
                <a:sym typeface="Wingdings" panose="05000000000000000000" pitchFamily="2" charset="2"/>
              </a:rPr>
              <a:t> 2006, </a:t>
            </a:r>
            <a:r>
              <a:rPr lang="en-US" altLang="en-US" sz="1800" dirty="0" err="1">
                <a:sym typeface="Wingdings" panose="05000000000000000000" pitchFamily="2" charset="2"/>
              </a:rPr>
              <a:t>Balboni</a:t>
            </a:r>
            <a:r>
              <a:rPr lang="en-US" altLang="en-US" sz="1800" dirty="0">
                <a:sym typeface="Wingdings" panose="05000000000000000000" pitchFamily="2" charset="2"/>
              </a:rPr>
              <a:t> 2009)</a:t>
            </a:r>
          </a:p>
          <a:p>
            <a:pPr>
              <a:lnSpc>
                <a:spcPct val="100000"/>
              </a:lnSpc>
              <a:spcBef>
                <a:spcPct val="0"/>
              </a:spcBef>
              <a:spcAft>
                <a:spcPct val="0"/>
              </a:spcAft>
              <a:buNone/>
            </a:pPr>
            <a:endParaRPr lang="en-US" altLang="en-US" sz="1800" b="1" u="sng" dirty="0"/>
          </a:p>
          <a:p>
            <a:pPr>
              <a:lnSpc>
                <a:spcPct val="100000"/>
              </a:lnSpc>
              <a:spcBef>
                <a:spcPct val="0"/>
              </a:spcBef>
              <a:spcAft>
                <a:spcPct val="0"/>
              </a:spcAft>
              <a:buFontTx/>
              <a:buNone/>
            </a:pPr>
            <a:endParaRPr lang="en-US" altLang="en-US" sz="1800" b="1" u="sng" dirty="0"/>
          </a:p>
        </p:txBody>
      </p:sp>
      <p:sp>
        <p:nvSpPr>
          <p:cNvPr id="9" name="Footer Placeholder 1">
            <a:extLst>
              <a:ext uri="{FF2B5EF4-FFF2-40B4-BE49-F238E27FC236}">
                <a16:creationId xmlns:a16="http://schemas.microsoft.com/office/drawing/2014/main" id="{CF6FDAFB-D389-FF40-A38F-775D525E42E7}"/>
              </a:ext>
            </a:extLst>
          </p:cNvPr>
          <p:cNvSpPr>
            <a:spLocks noGrp="1"/>
          </p:cNvSpPr>
          <p:nvPr>
            <p:ph type="ftr" sz="quarter" idx="12"/>
          </p:nvPr>
        </p:nvSpPr>
        <p:spPr>
          <a:xfrm>
            <a:off x="3940546" y="6356349"/>
            <a:ext cx="4310907" cy="501651"/>
          </a:xfrm>
        </p:spPr>
        <p:txBody>
          <a:bodyPr/>
          <a:lstStyle/>
          <a:p>
            <a:r>
              <a:rPr lang="en-US"/>
              <a:t>Cultural and Spiritual Care.  Property of UC Regents, B. Calton, B. Sumser, N. Saks, T. Reid, N. Shepard-Lopez</a:t>
            </a:r>
            <a:endParaRPr lang="en-US" dirty="0"/>
          </a:p>
        </p:txBody>
      </p:sp>
    </p:spTree>
    <p:extLst>
      <p:ext uri="{BB962C8B-B14F-4D97-AF65-F5344CB8AC3E}">
        <p14:creationId xmlns:p14="http://schemas.microsoft.com/office/powerpoint/2010/main" val="28897202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615DD-5FFC-F745-9587-4925D444DC7B}"/>
              </a:ext>
            </a:extLst>
          </p:cNvPr>
          <p:cNvSpPr>
            <a:spLocks noGrp="1"/>
          </p:cNvSpPr>
          <p:nvPr>
            <p:ph type="title"/>
          </p:nvPr>
        </p:nvSpPr>
        <p:spPr>
          <a:xfrm>
            <a:off x="612915" y="481849"/>
            <a:ext cx="10898107" cy="611449"/>
          </a:xfrm>
        </p:spPr>
        <p:txBody>
          <a:bodyPr/>
          <a:lstStyle/>
          <a:p>
            <a:r>
              <a:rPr lang="en-US" sz="4200" dirty="0"/>
              <a:t>Culture…</a:t>
            </a:r>
          </a:p>
        </p:txBody>
      </p:sp>
      <p:sp>
        <p:nvSpPr>
          <p:cNvPr id="4" name="Content Placeholder 3">
            <a:extLst>
              <a:ext uri="{FF2B5EF4-FFF2-40B4-BE49-F238E27FC236}">
                <a16:creationId xmlns:a16="http://schemas.microsoft.com/office/drawing/2014/main" id="{6041F413-275A-7A42-BDF6-F7C17F85C989}"/>
              </a:ext>
            </a:extLst>
          </p:cNvPr>
          <p:cNvSpPr>
            <a:spLocks noGrp="1"/>
          </p:cNvSpPr>
          <p:nvPr>
            <p:ph idx="1"/>
          </p:nvPr>
        </p:nvSpPr>
        <p:spPr>
          <a:xfrm>
            <a:off x="612915" y="1474303"/>
            <a:ext cx="10850220" cy="3909393"/>
          </a:xfrm>
        </p:spPr>
        <p:txBody>
          <a:bodyPr/>
          <a:lstStyle/>
          <a:p>
            <a:pPr marL="0" indent="0">
              <a:lnSpc>
                <a:spcPct val="110000"/>
              </a:lnSpc>
              <a:buNone/>
            </a:pPr>
            <a:r>
              <a:rPr lang="en-US" altLang="en-US" dirty="0">
                <a:latin typeface="Arial" panose="020B0604020202020204" pitchFamily="34" charset="0"/>
                <a:cs typeface="Arial" panose="020B0604020202020204" pitchFamily="34" charset="0"/>
              </a:rPr>
              <a:t>Is dynamic, adaptive multilevel and multidimensional </a:t>
            </a:r>
            <a:r>
              <a:rPr lang="en-US" altLang="en-US" b="1" dirty="0">
                <a:latin typeface="Arial" panose="020B0604020202020204" pitchFamily="34" charset="0"/>
                <a:cs typeface="Arial" panose="020B0604020202020204" pitchFamily="34" charset="0"/>
              </a:rPr>
              <a:t>system</a:t>
            </a:r>
            <a:r>
              <a:rPr lang="en-US" altLang="en-US" dirty="0">
                <a:latin typeface="Arial" panose="020B0604020202020204" pitchFamily="34" charset="0"/>
                <a:cs typeface="Arial" panose="020B0604020202020204" pitchFamily="34" charset="0"/>
              </a:rPr>
              <a:t> for a population group that</a:t>
            </a:r>
          </a:p>
          <a:p>
            <a:pPr marL="0" indent="0">
              <a:lnSpc>
                <a:spcPct val="110000"/>
              </a:lnSpc>
              <a:buNone/>
            </a:pPr>
            <a:endParaRPr lang="en-US" altLang="en-US" dirty="0">
              <a:latin typeface="Arial" panose="020B0604020202020204" pitchFamily="34" charset="0"/>
              <a:cs typeface="Arial" panose="020B0604020202020204" pitchFamily="34" charset="0"/>
            </a:endParaRPr>
          </a:p>
          <a:p>
            <a:pPr marL="0" indent="0">
              <a:lnSpc>
                <a:spcPct val="110000"/>
              </a:lnSpc>
              <a:buNone/>
            </a:pPr>
            <a:r>
              <a:rPr lang="en-US" altLang="en-US" dirty="0">
                <a:latin typeface="Arial" panose="020B0604020202020204" pitchFamily="34" charset="0"/>
                <a:cs typeface="Arial" panose="020B0604020202020204" pitchFamily="34" charset="0"/>
              </a:rPr>
              <a:t>Creates a </a:t>
            </a:r>
            <a:r>
              <a:rPr lang="en-US" altLang="en-US" b="1" dirty="0">
                <a:latin typeface="Arial" panose="020B0604020202020204" pitchFamily="34" charset="0"/>
                <a:cs typeface="Arial" panose="020B0604020202020204" pitchFamily="34" charset="0"/>
              </a:rPr>
              <a:t>social structure</a:t>
            </a:r>
            <a:r>
              <a:rPr lang="en-US" altLang="en-US" dirty="0">
                <a:latin typeface="Arial" panose="020B0604020202020204" pitchFamily="34" charset="0"/>
                <a:cs typeface="Arial" panose="020B0604020202020204" pitchFamily="34" charset="0"/>
              </a:rPr>
              <a:t>, which provides its members a set of </a:t>
            </a:r>
            <a:r>
              <a:rPr lang="en-US" altLang="en-US" b="1" dirty="0">
                <a:latin typeface="Arial" panose="020B0604020202020204" pitchFamily="34" charset="0"/>
                <a:cs typeface="Arial" panose="020B0604020202020204" pitchFamily="34" charset="0"/>
              </a:rPr>
              <a:t>beliefs, expectations</a:t>
            </a:r>
            <a:r>
              <a:rPr lang="en-US" altLang="en-US" dirty="0">
                <a:latin typeface="Arial" panose="020B0604020202020204" pitchFamily="34" charset="0"/>
                <a:cs typeface="Arial" panose="020B0604020202020204" pitchFamily="34" charset="0"/>
              </a:rPr>
              <a:t>, and</a:t>
            </a:r>
          </a:p>
          <a:p>
            <a:pPr marL="0" indent="0">
              <a:lnSpc>
                <a:spcPct val="110000"/>
              </a:lnSpc>
              <a:buNone/>
            </a:pPr>
            <a:endParaRPr lang="en-US" altLang="en-US" dirty="0">
              <a:latin typeface="Arial" panose="020B0604020202020204" pitchFamily="34" charset="0"/>
              <a:cs typeface="Arial" panose="020B0604020202020204" pitchFamily="34" charset="0"/>
            </a:endParaRPr>
          </a:p>
          <a:p>
            <a:pPr marL="0" indent="0">
              <a:lnSpc>
                <a:spcPct val="110000"/>
              </a:lnSpc>
              <a:buNone/>
            </a:pPr>
            <a:r>
              <a:rPr lang="en-US" altLang="en-US" dirty="0">
                <a:latin typeface="Arial" panose="020B0604020202020204" pitchFamily="34" charset="0"/>
                <a:cs typeface="Arial" panose="020B0604020202020204" pitchFamily="34" charset="0"/>
              </a:rPr>
              <a:t>means to achieve a sense of </a:t>
            </a:r>
            <a:r>
              <a:rPr lang="en-US" altLang="en-US" b="1" dirty="0">
                <a:latin typeface="Arial" panose="020B0604020202020204" pitchFamily="34" charset="0"/>
                <a:cs typeface="Arial" panose="020B0604020202020204" pitchFamily="34" charset="0"/>
              </a:rPr>
              <a:t>safety, identity, and meaning</a:t>
            </a:r>
            <a:r>
              <a:rPr lang="en-US" altLang="en-US" dirty="0">
                <a:latin typeface="Arial" panose="020B0604020202020204" pitchFamily="34" charset="0"/>
                <a:cs typeface="Arial" panose="020B0604020202020204" pitchFamily="34" charset="0"/>
              </a:rPr>
              <a:t> of and for life</a:t>
            </a:r>
            <a:endParaRPr lang="en-US" dirty="0">
              <a:latin typeface="Arial" panose="020B0604020202020204" pitchFamily="34" charset="0"/>
              <a:cs typeface="Arial" panose="020B0604020202020204" pitchFamily="34" charset="0"/>
            </a:endParaRPr>
          </a:p>
          <a:p>
            <a:endParaRPr lang="en-US" dirty="0"/>
          </a:p>
        </p:txBody>
      </p:sp>
      <p:sp>
        <p:nvSpPr>
          <p:cNvPr id="5" name="Footer Placeholder 1">
            <a:extLst>
              <a:ext uri="{FF2B5EF4-FFF2-40B4-BE49-F238E27FC236}">
                <a16:creationId xmlns:a16="http://schemas.microsoft.com/office/drawing/2014/main" id="{524EBD4C-1860-8E4A-A760-BE028A0276DC}"/>
              </a:ext>
            </a:extLst>
          </p:cNvPr>
          <p:cNvSpPr>
            <a:spLocks noGrp="1"/>
          </p:cNvSpPr>
          <p:nvPr>
            <p:ph type="ftr" sz="quarter" idx="12"/>
          </p:nvPr>
        </p:nvSpPr>
        <p:spPr>
          <a:xfrm>
            <a:off x="3940546" y="6356349"/>
            <a:ext cx="4310907" cy="501651"/>
          </a:xfrm>
        </p:spPr>
        <p:txBody>
          <a:bodyPr/>
          <a:lstStyle/>
          <a:p>
            <a:r>
              <a:rPr lang="en-US"/>
              <a:t>Cultural and Spiritual Care.  Property of UC Regents, B. Calton, B. Sumser, N. Saks, T. Reid, N. Shepard-Lopez</a:t>
            </a:r>
            <a:endParaRPr lang="en-US" dirty="0"/>
          </a:p>
        </p:txBody>
      </p:sp>
      <p:sp>
        <p:nvSpPr>
          <p:cNvPr id="6" name="Text Placeholder 3">
            <a:extLst>
              <a:ext uri="{FF2B5EF4-FFF2-40B4-BE49-F238E27FC236}">
                <a16:creationId xmlns:a16="http://schemas.microsoft.com/office/drawing/2014/main" id="{E12DB18C-5FF0-4D41-8E4B-0F24A119183E}"/>
              </a:ext>
            </a:extLst>
          </p:cNvPr>
          <p:cNvSpPr txBox="1">
            <a:spLocks/>
          </p:cNvSpPr>
          <p:nvPr/>
        </p:nvSpPr>
        <p:spPr>
          <a:xfrm>
            <a:off x="3233812" y="5383696"/>
            <a:ext cx="8229323" cy="758928"/>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endParaRPr lang="en-US" altLang="en-US" sz="1400" dirty="0">
              <a:solidFill>
                <a:srgbClr val="178CCB"/>
              </a:solidFill>
            </a:endParaRPr>
          </a:p>
          <a:p>
            <a:pPr algn="r"/>
            <a:endParaRPr lang="en-US" altLang="en-US" sz="1400" dirty="0">
              <a:solidFill>
                <a:srgbClr val="178CCB"/>
              </a:solidFill>
            </a:endParaRPr>
          </a:p>
          <a:p>
            <a:pPr marL="0" indent="0" algn="r">
              <a:buNone/>
            </a:pPr>
            <a:r>
              <a:rPr lang="en-US" altLang="en-US" sz="1400" dirty="0"/>
              <a:t>Kagawa-Singer, 2016</a:t>
            </a:r>
          </a:p>
        </p:txBody>
      </p:sp>
    </p:spTree>
    <p:extLst>
      <p:ext uri="{BB962C8B-B14F-4D97-AF65-F5344CB8AC3E}">
        <p14:creationId xmlns:p14="http://schemas.microsoft.com/office/powerpoint/2010/main" val="118577149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Culture in Palliative Care</a:t>
            </a:r>
            <a:endParaRPr lang="en-IN" sz="3600" dirty="0">
              <a:solidFill>
                <a:schemeClr val="tx1">
                  <a:lumMod val="75000"/>
                  <a:lumOff val="25000"/>
                </a:schemeClr>
              </a:solidFill>
            </a:endParaRPr>
          </a:p>
        </p:txBody>
      </p:sp>
      <p:sp>
        <p:nvSpPr>
          <p:cNvPr id="6" name="Line 5">
            <a:extLst>
              <a:ext uri="{FF2B5EF4-FFF2-40B4-BE49-F238E27FC236}">
                <a16:creationId xmlns:a16="http://schemas.microsoft.com/office/drawing/2014/main" id="{79923E7C-CE22-4D0A-AAAB-7310A60F1740}"/>
              </a:ext>
            </a:extLst>
          </p:cNvPr>
          <p:cNvSpPr>
            <a:spLocks noChangeShapeType="1"/>
          </p:cNvSpPr>
          <p:nvPr/>
        </p:nvSpPr>
        <p:spPr bwMode="auto">
          <a:xfrm>
            <a:off x="5059889" y="4035135"/>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IN" sz="1350"/>
          </a:p>
        </p:txBody>
      </p:sp>
      <p:sp>
        <p:nvSpPr>
          <p:cNvPr id="7" name="Line 6">
            <a:extLst>
              <a:ext uri="{FF2B5EF4-FFF2-40B4-BE49-F238E27FC236}">
                <a16:creationId xmlns:a16="http://schemas.microsoft.com/office/drawing/2014/main" id="{CAD1639F-2A13-40FC-B809-9E9FC5240D24}"/>
              </a:ext>
            </a:extLst>
          </p:cNvPr>
          <p:cNvSpPr>
            <a:spLocks noChangeShapeType="1"/>
          </p:cNvSpPr>
          <p:nvPr/>
        </p:nvSpPr>
        <p:spPr bwMode="auto">
          <a:xfrm>
            <a:off x="5059889" y="4035135"/>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IN" sz="1350"/>
          </a:p>
        </p:txBody>
      </p:sp>
      <p:sp>
        <p:nvSpPr>
          <p:cNvPr id="8" name="Freeform 7">
            <a:extLst>
              <a:ext uri="{FF2B5EF4-FFF2-40B4-BE49-F238E27FC236}">
                <a16:creationId xmlns:a16="http://schemas.microsoft.com/office/drawing/2014/main" id="{2C271933-9424-4685-8BC3-FF2945D470C8}"/>
              </a:ext>
            </a:extLst>
          </p:cNvPr>
          <p:cNvSpPr>
            <a:spLocks/>
          </p:cNvSpPr>
          <p:nvPr/>
        </p:nvSpPr>
        <p:spPr bwMode="auto">
          <a:xfrm>
            <a:off x="3180520" y="2764874"/>
            <a:ext cx="2230194" cy="949452"/>
          </a:xfrm>
          <a:custGeom>
            <a:avLst/>
            <a:gdLst>
              <a:gd name="T0" fmla="*/ 2386 w 2722"/>
              <a:gd name="T1" fmla="*/ 0 h 1161"/>
              <a:gd name="T2" fmla="*/ 25 w 2722"/>
              <a:gd name="T3" fmla="*/ 971 h 1161"/>
              <a:gd name="T4" fmla="*/ 0 w 2722"/>
              <a:gd name="T5" fmla="*/ 1066 h 1161"/>
              <a:gd name="T6" fmla="*/ 2722 w 2722"/>
              <a:gd name="T7" fmla="*/ 639 h 1161"/>
              <a:gd name="T8" fmla="*/ 2386 w 2722"/>
              <a:gd name="T9" fmla="*/ 0 h 1161"/>
            </a:gdLst>
            <a:ahLst/>
            <a:cxnLst>
              <a:cxn ang="0">
                <a:pos x="T0" y="T1"/>
              </a:cxn>
              <a:cxn ang="0">
                <a:pos x="T2" y="T3"/>
              </a:cxn>
              <a:cxn ang="0">
                <a:pos x="T4" y="T5"/>
              </a:cxn>
              <a:cxn ang="0">
                <a:pos x="T6" y="T7"/>
              </a:cxn>
              <a:cxn ang="0">
                <a:pos x="T8" y="T9"/>
              </a:cxn>
            </a:cxnLst>
            <a:rect l="0" t="0" r="r" b="b"/>
            <a:pathLst>
              <a:path w="2722" h="1161">
                <a:moveTo>
                  <a:pt x="2386" y="0"/>
                </a:moveTo>
                <a:cubicBezTo>
                  <a:pt x="2386" y="0"/>
                  <a:pt x="1116" y="1031"/>
                  <a:pt x="25" y="971"/>
                </a:cubicBezTo>
                <a:cubicBezTo>
                  <a:pt x="0" y="1066"/>
                  <a:pt x="0" y="1066"/>
                  <a:pt x="0" y="1066"/>
                </a:cubicBezTo>
                <a:cubicBezTo>
                  <a:pt x="0" y="1066"/>
                  <a:pt x="756" y="1161"/>
                  <a:pt x="2722" y="639"/>
                </a:cubicBezTo>
                <a:lnTo>
                  <a:pt x="2386" y="0"/>
                </a:lnTo>
                <a:close/>
              </a:path>
            </a:pathLst>
          </a:custGeom>
          <a:solidFill>
            <a:schemeClr val="accent2"/>
          </a:solidFill>
          <a:ln w="9525">
            <a:noFill/>
            <a:round/>
            <a:headEnd/>
            <a:tailEnd/>
          </a:ln>
        </p:spPr>
        <p:txBody>
          <a:bodyPr vert="horz" wrap="square" lIns="68598" tIns="34299" rIns="68598" bIns="34299" numCol="1" anchor="t" anchorCtr="0" compatLnSpc="1">
            <a:prstTxWarp prst="textNoShape">
              <a:avLst/>
            </a:prstTxWarp>
          </a:bodyPr>
          <a:lstStyle/>
          <a:p>
            <a:endParaRPr lang="en-IN" sz="1350"/>
          </a:p>
        </p:txBody>
      </p:sp>
      <p:sp>
        <p:nvSpPr>
          <p:cNvPr id="9" name="Freeform 8">
            <a:extLst>
              <a:ext uri="{FF2B5EF4-FFF2-40B4-BE49-F238E27FC236}">
                <a16:creationId xmlns:a16="http://schemas.microsoft.com/office/drawing/2014/main" id="{F6FF0686-A8C5-472D-810E-534158BD8779}"/>
              </a:ext>
            </a:extLst>
          </p:cNvPr>
          <p:cNvSpPr>
            <a:spLocks/>
          </p:cNvSpPr>
          <p:nvPr/>
        </p:nvSpPr>
        <p:spPr bwMode="auto">
          <a:xfrm>
            <a:off x="3180520" y="3742087"/>
            <a:ext cx="2230194" cy="949452"/>
          </a:xfrm>
          <a:custGeom>
            <a:avLst/>
            <a:gdLst>
              <a:gd name="T0" fmla="*/ 2386 w 2722"/>
              <a:gd name="T1" fmla="*/ 1161 h 1161"/>
              <a:gd name="T2" fmla="*/ 25 w 2722"/>
              <a:gd name="T3" fmla="*/ 191 h 1161"/>
              <a:gd name="T4" fmla="*/ 0 w 2722"/>
              <a:gd name="T5" fmla="*/ 95 h 1161"/>
              <a:gd name="T6" fmla="*/ 2722 w 2722"/>
              <a:gd name="T7" fmla="*/ 523 h 1161"/>
              <a:gd name="T8" fmla="*/ 2386 w 2722"/>
              <a:gd name="T9" fmla="*/ 1161 h 1161"/>
            </a:gdLst>
            <a:ahLst/>
            <a:cxnLst>
              <a:cxn ang="0">
                <a:pos x="T0" y="T1"/>
              </a:cxn>
              <a:cxn ang="0">
                <a:pos x="T2" y="T3"/>
              </a:cxn>
              <a:cxn ang="0">
                <a:pos x="T4" y="T5"/>
              </a:cxn>
              <a:cxn ang="0">
                <a:pos x="T6" y="T7"/>
              </a:cxn>
              <a:cxn ang="0">
                <a:pos x="T8" y="T9"/>
              </a:cxn>
            </a:cxnLst>
            <a:rect l="0" t="0" r="r" b="b"/>
            <a:pathLst>
              <a:path w="2722" h="1161">
                <a:moveTo>
                  <a:pt x="2386" y="1161"/>
                </a:moveTo>
                <a:cubicBezTo>
                  <a:pt x="2386" y="1161"/>
                  <a:pt x="1116" y="131"/>
                  <a:pt x="25" y="191"/>
                </a:cubicBezTo>
                <a:cubicBezTo>
                  <a:pt x="0" y="95"/>
                  <a:pt x="0" y="95"/>
                  <a:pt x="0" y="95"/>
                </a:cubicBezTo>
                <a:cubicBezTo>
                  <a:pt x="0" y="95"/>
                  <a:pt x="756" y="0"/>
                  <a:pt x="2722" y="523"/>
                </a:cubicBezTo>
                <a:lnTo>
                  <a:pt x="2386" y="1161"/>
                </a:lnTo>
                <a:close/>
              </a:path>
            </a:pathLst>
          </a:custGeom>
          <a:solidFill>
            <a:schemeClr val="accent4"/>
          </a:solidFill>
          <a:ln w="9525">
            <a:noFill/>
            <a:round/>
            <a:headEnd/>
            <a:tailEnd/>
          </a:ln>
        </p:spPr>
        <p:txBody>
          <a:bodyPr vert="horz" wrap="square" lIns="68598" tIns="34299" rIns="68598" bIns="34299" numCol="1" anchor="t" anchorCtr="0" compatLnSpc="1">
            <a:prstTxWarp prst="textNoShape">
              <a:avLst/>
            </a:prstTxWarp>
          </a:bodyPr>
          <a:lstStyle/>
          <a:p>
            <a:endParaRPr lang="en-IN" sz="1350"/>
          </a:p>
        </p:txBody>
      </p:sp>
      <p:sp>
        <p:nvSpPr>
          <p:cNvPr id="10" name="Freeform 9">
            <a:extLst>
              <a:ext uri="{FF2B5EF4-FFF2-40B4-BE49-F238E27FC236}">
                <a16:creationId xmlns:a16="http://schemas.microsoft.com/office/drawing/2014/main" id="{E97569E2-1152-4AAB-A36D-25D6C9380A83}"/>
              </a:ext>
            </a:extLst>
          </p:cNvPr>
          <p:cNvSpPr>
            <a:spLocks/>
          </p:cNvSpPr>
          <p:nvPr/>
        </p:nvSpPr>
        <p:spPr bwMode="auto">
          <a:xfrm>
            <a:off x="3284166" y="3428885"/>
            <a:ext cx="2698443" cy="629266"/>
          </a:xfrm>
          <a:custGeom>
            <a:avLst/>
            <a:gdLst>
              <a:gd name="T0" fmla="*/ 3293 w 3293"/>
              <a:gd name="T1" fmla="*/ 0 h 769"/>
              <a:gd name="T2" fmla="*/ 0 w 3293"/>
              <a:gd name="T3" fmla="*/ 339 h 769"/>
              <a:gd name="T4" fmla="*/ 0 w 3293"/>
              <a:gd name="T5" fmla="*/ 424 h 769"/>
              <a:gd name="T6" fmla="*/ 3293 w 3293"/>
              <a:gd name="T7" fmla="*/ 769 h 769"/>
              <a:gd name="T8" fmla="*/ 3293 w 3293"/>
              <a:gd name="T9" fmla="*/ 0 h 769"/>
            </a:gdLst>
            <a:ahLst/>
            <a:cxnLst>
              <a:cxn ang="0">
                <a:pos x="T0" y="T1"/>
              </a:cxn>
              <a:cxn ang="0">
                <a:pos x="T2" y="T3"/>
              </a:cxn>
              <a:cxn ang="0">
                <a:pos x="T4" y="T5"/>
              </a:cxn>
              <a:cxn ang="0">
                <a:pos x="T6" y="T7"/>
              </a:cxn>
              <a:cxn ang="0">
                <a:pos x="T8" y="T9"/>
              </a:cxn>
            </a:cxnLst>
            <a:rect l="0" t="0" r="r" b="b"/>
            <a:pathLst>
              <a:path w="3293" h="769">
                <a:moveTo>
                  <a:pt x="3293" y="0"/>
                </a:moveTo>
                <a:cubicBezTo>
                  <a:pt x="3293" y="0"/>
                  <a:pt x="1091" y="438"/>
                  <a:pt x="0" y="339"/>
                </a:cubicBezTo>
                <a:cubicBezTo>
                  <a:pt x="0" y="424"/>
                  <a:pt x="0" y="424"/>
                  <a:pt x="0" y="424"/>
                </a:cubicBezTo>
                <a:cubicBezTo>
                  <a:pt x="0" y="424"/>
                  <a:pt x="1384" y="477"/>
                  <a:pt x="3293" y="769"/>
                </a:cubicBezTo>
                <a:lnTo>
                  <a:pt x="3293" y="0"/>
                </a:lnTo>
                <a:close/>
              </a:path>
            </a:pathLst>
          </a:custGeom>
          <a:solidFill>
            <a:schemeClr val="accent3"/>
          </a:solidFill>
          <a:ln w="9525">
            <a:noFill/>
            <a:round/>
            <a:headEnd/>
            <a:tailEnd/>
          </a:ln>
        </p:spPr>
        <p:txBody>
          <a:bodyPr vert="horz" wrap="square" lIns="68598" tIns="34299" rIns="68598" bIns="34299" numCol="1" anchor="t" anchorCtr="0" compatLnSpc="1">
            <a:prstTxWarp prst="textNoShape">
              <a:avLst/>
            </a:prstTxWarp>
          </a:bodyPr>
          <a:lstStyle/>
          <a:p>
            <a:endParaRPr lang="en-IN" sz="1350"/>
          </a:p>
        </p:txBody>
      </p:sp>
      <p:sp>
        <p:nvSpPr>
          <p:cNvPr id="11" name="Freeform 10">
            <a:extLst>
              <a:ext uri="{FF2B5EF4-FFF2-40B4-BE49-F238E27FC236}">
                <a16:creationId xmlns:a16="http://schemas.microsoft.com/office/drawing/2014/main" id="{D48F1333-B9ED-444F-BB87-4291E8884732}"/>
              </a:ext>
            </a:extLst>
          </p:cNvPr>
          <p:cNvSpPr>
            <a:spLocks/>
          </p:cNvSpPr>
          <p:nvPr/>
        </p:nvSpPr>
        <p:spPr bwMode="auto">
          <a:xfrm>
            <a:off x="3200880" y="2165221"/>
            <a:ext cx="1665705" cy="1404745"/>
          </a:xfrm>
          <a:custGeom>
            <a:avLst/>
            <a:gdLst>
              <a:gd name="T0" fmla="*/ 1281 w 2033"/>
              <a:gd name="T1" fmla="*/ 0 h 1719"/>
              <a:gd name="T2" fmla="*/ 0 w 2033"/>
              <a:gd name="T3" fmla="*/ 1528 h 1719"/>
              <a:gd name="T4" fmla="*/ 0 w 2033"/>
              <a:gd name="T5" fmla="*/ 1641 h 1719"/>
              <a:gd name="T6" fmla="*/ 2033 w 2033"/>
              <a:gd name="T7" fmla="*/ 310 h 1719"/>
              <a:gd name="T8" fmla="*/ 1281 w 2033"/>
              <a:gd name="T9" fmla="*/ 0 h 1719"/>
            </a:gdLst>
            <a:ahLst/>
            <a:cxnLst>
              <a:cxn ang="0">
                <a:pos x="T0" y="T1"/>
              </a:cxn>
              <a:cxn ang="0">
                <a:pos x="T2" y="T3"/>
              </a:cxn>
              <a:cxn ang="0">
                <a:pos x="T4" y="T5"/>
              </a:cxn>
              <a:cxn ang="0">
                <a:pos x="T6" y="T7"/>
              </a:cxn>
              <a:cxn ang="0">
                <a:pos x="T8" y="T9"/>
              </a:cxn>
            </a:cxnLst>
            <a:rect l="0" t="0" r="r" b="b"/>
            <a:pathLst>
              <a:path w="2033" h="1719">
                <a:moveTo>
                  <a:pt x="1281" y="0"/>
                </a:moveTo>
                <a:cubicBezTo>
                  <a:pt x="1281" y="0"/>
                  <a:pt x="822" y="1383"/>
                  <a:pt x="0" y="1528"/>
                </a:cubicBezTo>
                <a:cubicBezTo>
                  <a:pt x="0" y="1641"/>
                  <a:pt x="0" y="1641"/>
                  <a:pt x="0" y="1641"/>
                </a:cubicBezTo>
                <a:cubicBezTo>
                  <a:pt x="0" y="1641"/>
                  <a:pt x="1182" y="1719"/>
                  <a:pt x="2033" y="310"/>
                </a:cubicBezTo>
                <a:lnTo>
                  <a:pt x="1281" y="0"/>
                </a:lnTo>
                <a:close/>
              </a:path>
            </a:pathLst>
          </a:custGeom>
          <a:solidFill>
            <a:schemeClr val="accent1"/>
          </a:solidFill>
          <a:ln w="9525">
            <a:noFill/>
            <a:round/>
            <a:headEnd/>
            <a:tailEnd/>
          </a:ln>
        </p:spPr>
        <p:txBody>
          <a:bodyPr vert="horz" wrap="square" lIns="68598" tIns="34299" rIns="68598" bIns="34299" numCol="1" anchor="t" anchorCtr="0" compatLnSpc="1">
            <a:prstTxWarp prst="textNoShape">
              <a:avLst/>
            </a:prstTxWarp>
          </a:bodyPr>
          <a:lstStyle/>
          <a:p>
            <a:endParaRPr lang="en-IN" sz="1350"/>
          </a:p>
        </p:txBody>
      </p:sp>
      <p:sp>
        <p:nvSpPr>
          <p:cNvPr id="12" name="Freeform 11">
            <a:extLst>
              <a:ext uri="{FF2B5EF4-FFF2-40B4-BE49-F238E27FC236}">
                <a16:creationId xmlns:a16="http://schemas.microsoft.com/office/drawing/2014/main" id="{BC21A251-2D8A-4CA5-9443-44C1231EB869}"/>
              </a:ext>
            </a:extLst>
          </p:cNvPr>
          <p:cNvSpPr>
            <a:spLocks/>
          </p:cNvSpPr>
          <p:nvPr/>
        </p:nvSpPr>
        <p:spPr bwMode="auto">
          <a:xfrm>
            <a:off x="3200880" y="3888299"/>
            <a:ext cx="1665705" cy="1403820"/>
          </a:xfrm>
          <a:custGeom>
            <a:avLst/>
            <a:gdLst>
              <a:gd name="T0" fmla="*/ 1281 w 2033"/>
              <a:gd name="T1" fmla="*/ 1718 h 1718"/>
              <a:gd name="T2" fmla="*/ 0 w 2033"/>
              <a:gd name="T3" fmla="*/ 190 h 1718"/>
              <a:gd name="T4" fmla="*/ 0 w 2033"/>
              <a:gd name="T5" fmla="*/ 77 h 1718"/>
              <a:gd name="T6" fmla="*/ 2033 w 2033"/>
              <a:gd name="T7" fmla="*/ 1408 h 1718"/>
              <a:gd name="T8" fmla="*/ 1281 w 2033"/>
              <a:gd name="T9" fmla="*/ 1718 h 1718"/>
            </a:gdLst>
            <a:ahLst/>
            <a:cxnLst>
              <a:cxn ang="0">
                <a:pos x="T0" y="T1"/>
              </a:cxn>
              <a:cxn ang="0">
                <a:pos x="T2" y="T3"/>
              </a:cxn>
              <a:cxn ang="0">
                <a:pos x="T4" y="T5"/>
              </a:cxn>
              <a:cxn ang="0">
                <a:pos x="T6" y="T7"/>
              </a:cxn>
              <a:cxn ang="0">
                <a:pos x="T8" y="T9"/>
              </a:cxn>
            </a:cxnLst>
            <a:rect l="0" t="0" r="r" b="b"/>
            <a:pathLst>
              <a:path w="2033" h="1718">
                <a:moveTo>
                  <a:pt x="1281" y="1718"/>
                </a:moveTo>
                <a:cubicBezTo>
                  <a:pt x="1281" y="1718"/>
                  <a:pt x="822" y="335"/>
                  <a:pt x="0" y="190"/>
                </a:cubicBezTo>
                <a:cubicBezTo>
                  <a:pt x="0" y="77"/>
                  <a:pt x="0" y="77"/>
                  <a:pt x="0" y="77"/>
                </a:cubicBezTo>
                <a:cubicBezTo>
                  <a:pt x="0" y="77"/>
                  <a:pt x="1182" y="0"/>
                  <a:pt x="2033" y="1408"/>
                </a:cubicBezTo>
                <a:lnTo>
                  <a:pt x="1281" y="1718"/>
                </a:lnTo>
                <a:close/>
              </a:path>
            </a:pathLst>
          </a:custGeom>
          <a:solidFill>
            <a:schemeClr val="accent5"/>
          </a:solidFill>
          <a:ln w="9525">
            <a:noFill/>
            <a:round/>
            <a:headEnd/>
            <a:tailEnd/>
          </a:ln>
        </p:spPr>
        <p:txBody>
          <a:bodyPr vert="horz" wrap="square" lIns="68598" tIns="34299" rIns="68598" bIns="34299" numCol="1" anchor="t" anchorCtr="0" compatLnSpc="1">
            <a:prstTxWarp prst="textNoShape">
              <a:avLst/>
            </a:prstTxWarp>
          </a:bodyPr>
          <a:lstStyle/>
          <a:p>
            <a:endParaRPr lang="en-IN" sz="1350"/>
          </a:p>
        </p:txBody>
      </p:sp>
      <p:sp>
        <p:nvSpPr>
          <p:cNvPr id="15" name="Oval 14">
            <a:extLst>
              <a:ext uri="{FF2B5EF4-FFF2-40B4-BE49-F238E27FC236}">
                <a16:creationId xmlns:a16="http://schemas.microsoft.com/office/drawing/2014/main" id="{00D73078-6033-49FF-AB64-27917F3D7798}"/>
              </a:ext>
            </a:extLst>
          </p:cNvPr>
          <p:cNvSpPr/>
          <p:nvPr/>
        </p:nvSpPr>
        <p:spPr>
          <a:xfrm>
            <a:off x="4181514" y="1859567"/>
            <a:ext cx="754366" cy="754366"/>
          </a:xfrm>
          <a:prstGeom prst="ellipse">
            <a:avLst/>
          </a:prstGeom>
          <a:solidFill>
            <a:schemeClr val="accent1">
              <a:lumMod val="60000"/>
              <a:lumOff val="40000"/>
            </a:schemeClr>
          </a:solidFill>
          <a:ln w="57150">
            <a:solidFill>
              <a:schemeClr val="bg1"/>
            </a:solidFill>
          </a:ln>
          <a:effectLst>
            <a:outerShdw blurRad="279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21" name="TextBox 20">
            <a:extLst>
              <a:ext uri="{FF2B5EF4-FFF2-40B4-BE49-F238E27FC236}">
                <a16:creationId xmlns:a16="http://schemas.microsoft.com/office/drawing/2014/main" id="{EC6FD269-B6A7-4413-A19E-282E5866CD44}"/>
              </a:ext>
            </a:extLst>
          </p:cNvPr>
          <p:cNvSpPr txBox="1"/>
          <p:nvPr/>
        </p:nvSpPr>
        <p:spPr>
          <a:xfrm>
            <a:off x="5145520" y="1954959"/>
            <a:ext cx="1138560" cy="507831"/>
          </a:xfrm>
          <a:prstGeom prst="rect">
            <a:avLst/>
          </a:prstGeom>
          <a:noFill/>
        </p:spPr>
        <p:txBody>
          <a:bodyPr wrap="square" lIns="0" rIns="0" rtlCol="0" anchor="ctr">
            <a:spAutoFit/>
          </a:bodyPr>
          <a:lstStyle/>
          <a:p>
            <a:r>
              <a:rPr lang="en-IN" sz="135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Preferences for Care</a:t>
            </a:r>
          </a:p>
        </p:txBody>
      </p:sp>
      <p:sp>
        <p:nvSpPr>
          <p:cNvPr id="25" name="TextBox 24">
            <a:extLst>
              <a:ext uri="{FF2B5EF4-FFF2-40B4-BE49-F238E27FC236}">
                <a16:creationId xmlns:a16="http://schemas.microsoft.com/office/drawing/2014/main" id="{97379EAB-2F9D-4404-B51F-41979EA48742}"/>
              </a:ext>
            </a:extLst>
          </p:cNvPr>
          <p:cNvSpPr txBox="1"/>
          <p:nvPr/>
        </p:nvSpPr>
        <p:spPr>
          <a:xfrm>
            <a:off x="5991044" y="2686238"/>
            <a:ext cx="1508794" cy="507831"/>
          </a:xfrm>
          <a:prstGeom prst="rect">
            <a:avLst/>
          </a:prstGeom>
          <a:noFill/>
        </p:spPr>
        <p:txBody>
          <a:bodyPr wrap="square" lIns="0" rIns="0" rtlCol="0" anchor="ctr">
            <a:spAutoFit/>
          </a:bodyPr>
          <a:lstStyle/>
          <a:p>
            <a:r>
              <a:rPr lang="en-IN" sz="1350" b="1" dirty="0">
                <a:solidFill>
                  <a:schemeClr val="accent2"/>
                </a:solidFill>
                <a:latin typeface="Open Sans" panose="020B0606030504020204" pitchFamily="34" charset="0"/>
                <a:ea typeface="Open Sans" panose="020B0606030504020204" pitchFamily="34" charset="0"/>
                <a:cs typeface="Open Sans" panose="020B0606030504020204" pitchFamily="34" charset="0"/>
              </a:rPr>
              <a:t>Communication Patterns</a:t>
            </a:r>
          </a:p>
        </p:txBody>
      </p:sp>
      <p:sp>
        <p:nvSpPr>
          <p:cNvPr id="28" name="TextBox 27">
            <a:extLst>
              <a:ext uri="{FF2B5EF4-FFF2-40B4-BE49-F238E27FC236}">
                <a16:creationId xmlns:a16="http://schemas.microsoft.com/office/drawing/2014/main" id="{5CC4C257-091D-4248-A4A3-EE6F38F26134}"/>
              </a:ext>
            </a:extLst>
          </p:cNvPr>
          <p:cNvSpPr txBox="1"/>
          <p:nvPr/>
        </p:nvSpPr>
        <p:spPr>
          <a:xfrm>
            <a:off x="6748544" y="3530752"/>
            <a:ext cx="1138560" cy="507831"/>
          </a:xfrm>
          <a:prstGeom prst="rect">
            <a:avLst/>
          </a:prstGeom>
          <a:noFill/>
        </p:spPr>
        <p:txBody>
          <a:bodyPr wrap="square" lIns="0" rIns="0" rtlCol="0" anchor="ctr">
            <a:spAutoFit/>
          </a:bodyPr>
          <a:lstStyle/>
          <a:p>
            <a:r>
              <a:rPr lang="en-IN" sz="1350" b="1" dirty="0">
                <a:solidFill>
                  <a:schemeClr val="accent3"/>
                </a:solidFill>
                <a:latin typeface="Open Sans" panose="020B0606030504020204" pitchFamily="34" charset="0"/>
                <a:ea typeface="Open Sans" panose="020B0606030504020204" pitchFamily="34" charset="0"/>
                <a:cs typeface="Open Sans" panose="020B0606030504020204" pitchFamily="34" charset="0"/>
              </a:rPr>
              <a:t>Meaning &amp; Belief </a:t>
            </a:r>
          </a:p>
        </p:txBody>
      </p:sp>
      <p:sp>
        <p:nvSpPr>
          <p:cNvPr id="31" name="TextBox 30">
            <a:extLst>
              <a:ext uri="{FF2B5EF4-FFF2-40B4-BE49-F238E27FC236}">
                <a16:creationId xmlns:a16="http://schemas.microsoft.com/office/drawing/2014/main" id="{593B240F-3299-495C-9F77-38EB1097199E}"/>
              </a:ext>
            </a:extLst>
          </p:cNvPr>
          <p:cNvSpPr txBox="1"/>
          <p:nvPr/>
        </p:nvSpPr>
        <p:spPr>
          <a:xfrm>
            <a:off x="5991044" y="4232594"/>
            <a:ext cx="1332544" cy="715581"/>
          </a:xfrm>
          <a:prstGeom prst="rect">
            <a:avLst/>
          </a:prstGeom>
          <a:noFill/>
        </p:spPr>
        <p:txBody>
          <a:bodyPr wrap="square" lIns="0" rIns="0" rtlCol="0" anchor="ctr">
            <a:spAutoFit/>
          </a:bodyPr>
          <a:lstStyle/>
          <a:p>
            <a:r>
              <a:rPr lang="en-IN" sz="1350" b="1" dirty="0">
                <a:solidFill>
                  <a:schemeClr val="accent4"/>
                </a:solidFill>
                <a:latin typeface="Open Sans" panose="020B0606030504020204" pitchFamily="34" charset="0"/>
                <a:ea typeface="Open Sans" panose="020B0606030504020204" pitchFamily="34" charset="0"/>
                <a:cs typeface="Open Sans" panose="020B0606030504020204" pitchFamily="34" charset="0"/>
              </a:rPr>
              <a:t>Decision-Making Processes</a:t>
            </a:r>
          </a:p>
        </p:txBody>
      </p:sp>
      <p:sp>
        <p:nvSpPr>
          <p:cNvPr id="34" name="TextBox 33">
            <a:extLst>
              <a:ext uri="{FF2B5EF4-FFF2-40B4-BE49-F238E27FC236}">
                <a16:creationId xmlns:a16="http://schemas.microsoft.com/office/drawing/2014/main" id="{EE1393B5-D7F4-4549-B678-CBEDF5BDB5AE}"/>
              </a:ext>
            </a:extLst>
          </p:cNvPr>
          <p:cNvSpPr txBox="1"/>
          <p:nvPr/>
        </p:nvSpPr>
        <p:spPr>
          <a:xfrm>
            <a:off x="5145520" y="5080609"/>
            <a:ext cx="1291154" cy="300082"/>
          </a:xfrm>
          <a:prstGeom prst="rect">
            <a:avLst/>
          </a:prstGeom>
          <a:noFill/>
        </p:spPr>
        <p:txBody>
          <a:bodyPr wrap="square" lIns="0" rIns="0" rtlCol="0" anchor="ctr">
            <a:spAutoFit/>
          </a:bodyPr>
          <a:lstStyle/>
          <a:p>
            <a:r>
              <a:rPr lang="en-IN" sz="1350" b="1" dirty="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rPr>
              <a:t>Demographics</a:t>
            </a:r>
          </a:p>
        </p:txBody>
      </p:sp>
      <p:grpSp>
        <p:nvGrpSpPr>
          <p:cNvPr id="56" name="Group 55">
            <a:extLst>
              <a:ext uri="{FF2B5EF4-FFF2-40B4-BE49-F238E27FC236}">
                <a16:creationId xmlns:a16="http://schemas.microsoft.com/office/drawing/2014/main" id="{5AFD5E5B-A243-438F-92C3-1B39A3FBF460}"/>
              </a:ext>
            </a:extLst>
          </p:cNvPr>
          <p:cNvGrpSpPr/>
          <p:nvPr/>
        </p:nvGrpSpPr>
        <p:grpSpPr>
          <a:xfrm>
            <a:off x="2484955" y="3192987"/>
            <a:ext cx="1101062" cy="1101062"/>
            <a:chOff x="1280940" y="3114397"/>
            <a:chExt cx="1467700" cy="1467701"/>
          </a:xfrm>
        </p:grpSpPr>
        <p:sp>
          <p:nvSpPr>
            <p:cNvPr id="14" name="Oval 13">
              <a:extLst>
                <a:ext uri="{FF2B5EF4-FFF2-40B4-BE49-F238E27FC236}">
                  <a16:creationId xmlns:a16="http://schemas.microsoft.com/office/drawing/2014/main" id="{8B39ED7A-E4DB-4A78-A74A-961C862BCEC2}"/>
                </a:ext>
              </a:extLst>
            </p:cNvPr>
            <p:cNvSpPr/>
            <p:nvPr/>
          </p:nvSpPr>
          <p:spPr>
            <a:xfrm>
              <a:off x="1280940" y="3114397"/>
              <a:ext cx="1467700" cy="1467701"/>
            </a:xfrm>
            <a:prstGeom prst="ellipse">
              <a:avLst/>
            </a:prstGeom>
            <a:solidFill>
              <a:schemeClr val="accent5">
                <a:lumMod val="75000"/>
              </a:schemeClr>
            </a:solidFill>
            <a:ln w="57150">
              <a:solidFill>
                <a:schemeClr val="bg1"/>
              </a:solidFill>
            </a:ln>
            <a:effectLst>
              <a:outerShdw blurRad="279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36" name="Oval 35">
              <a:extLst>
                <a:ext uri="{FF2B5EF4-FFF2-40B4-BE49-F238E27FC236}">
                  <a16:creationId xmlns:a16="http://schemas.microsoft.com/office/drawing/2014/main" id="{835CB46E-615D-4007-ADA6-0DB06C1DEA5E}"/>
                </a:ext>
              </a:extLst>
            </p:cNvPr>
            <p:cNvSpPr/>
            <p:nvPr/>
          </p:nvSpPr>
          <p:spPr>
            <a:xfrm>
              <a:off x="1608006" y="3209904"/>
              <a:ext cx="789775" cy="641122"/>
            </a:xfrm>
            <a:prstGeom prst="ellipse">
              <a:avLst/>
            </a:prstGeom>
            <a:gradFill flip="none" rotWithShape="1">
              <a:gsLst>
                <a:gs pos="0">
                  <a:schemeClr val="bg1">
                    <a:alpha val="40000"/>
                  </a:schemeClr>
                </a:gs>
                <a:gs pos="9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grpSp>
      <p:sp>
        <p:nvSpPr>
          <p:cNvPr id="37" name="Oval 36">
            <a:extLst>
              <a:ext uri="{FF2B5EF4-FFF2-40B4-BE49-F238E27FC236}">
                <a16:creationId xmlns:a16="http://schemas.microsoft.com/office/drawing/2014/main" id="{3C95160E-1E14-4AFF-ADA3-64211D620E46}"/>
              </a:ext>
            </a:extLst>
          </p:cNvPr>
          <p:cNvSpPr/>
          <p:nvPr/>
        </p:nvSpPr>
        <p:spPr>
          <a:xfrm>
            <a:off x="4325568" y="1929126"/>
            <a:ext cx="456537" cy="370607"/>
          </a:xfrm>
          <a:prstGeom prst="ellipse">
            <a:avLst/>
          </a:prstGeom>
          <a:gradFill flip="none" rotWithShape="1">
            <a:gsLst>
              <a:gs pos="0">
                <a:schemeClr val="bg1">
                  <a:alpha val="40000"/>
                </a:schemeClr>
              </a:gs>
              <a:gs pos="9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grpSp>
        <p:nvGrpSpPr>
          <p:cNvPr id="65" name="Group 64">
            <a:extLst>
              <a:ext uri="{FF2B5EF4-FFF2-40B4-BE49-F238E27FC236}">
                <a16:creationId xmlns:a16="http://schemas.microsoft.com/office/drawing/2014/main" id="{3D2CB601-9E46-4E8B-89DB-9BD1CDB98F31}"/>
              </a:ext>
            </a:extLst>
          </p:cNvPr>
          <p:cNvGrpSpPr/>
          <p:nvPr/>
        </p:nvGrpSpPr>
        <p:grpSpPr>
          <a:xfrm>
            <a:off x="4989745" y="2568426"/>
            <a:ext cx="754366" cy="754366"/>
            <a:chOff x="4619789" y="2281866"/>
            <a:chExt cx="1005560" cy="1005560"/>
          </a:xfrm>
        </p:grpSpPr>
        <p:sp>
          <p:nvSpPr>
            <p:cNvPr id="17" name="Oval 16">
              <a:extLst>
                <a:ext uri="{FF2B5EF4-FFF2-40B4-BE49-F238E27FC236}">
                  <a16:creationId xmlns:a16="http://schemas.microsoft.com/office/drawing/2014/main" id="{FAA270C9-E214-409C-A2A9-AA9EF25B0465}"/>
                </a:ext>
              </a:extLst>
            </p:cNvPr>
            <p:cNvSpPr/>
            <p:nvPr/>
          </p:nvSpPr>
          <p:spPr>
            <a:xfrm>
              <a:off x="4619789" y="2281866"/>
              <a:ext cx="1005560" cy="1005560"/>
            </a:xfrm>
            <a:prstGeom prst="ellipse">
              <a:avLst/>
            </a:prstGeom>
            <a:solidFill>
              <a:schemeClr val="accent2">
                <a:lumMod val="60000"/>
                <a:lumOff val="40000"/>
              </a:schemeClr>
            </a:solidFill>
            <a:ln w="57150">
              <a:solidFill>
                <a:schemeClr val="bg1"/>
              </a:solidFill>
            </a:ln>
            <a:effectLst>
              <a:outerShdw blurRad="279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38" name="Oval 37">
              <a:extLst>
                <a:ext uri="{FF2B5EF4-FFF2-40B4-BE49-F238E27FC236}">
                  <a16:creationId xmlns:a16="http://schemas.microsoft.com/office/drawing/2014/main" id="{1FF03B66-5968-4CDB-A141-50CA5D51E36C}"/>
                </a:ext>
              </a:extLst>
            </p:cNvPr>
            <p:cNvSpPr/>
            <p:nvPr/>
          </p:nvSpPr>
          <p:spPr>
            <a:xfrm>
              <a:off x="4821378" y="2378594"/>
              <a:ext cx="608558" cy="494014"/>
            </a:xfrm>
            <a:prstGeom prst="ellipse">
              <a:avLst/>
            </a:prstGeom>
            <a:gradFill flip="none" rotWithShape="1">
              <a:gsLst>
                <a:gs pos="0">
                  <a:schemeClr val="bg1">
                    <a:alpha val="40000"/>
                  </a:schemeClr>
                </a:gs>
                <a:gs pos="9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grpSp>
      <p:grpSp>
        <p:nvGrpSpPr>
          <p:cNvPr id="63" name="Group 62">
            <a:extLst>
              <a:ext uri="{FF2B5EF4-FFF2-40B4-BE49-F238E27FC236}">
                <a16:creationId xmlns:a16="http://schemas.microsoft.com/office/drawing/2014/main" id="{D6D03B98-8CC8-4CCA-9948-D85451470C43}"/>
              </a:ext>
            </a:extLst>
          </p:cNvPr>
          <p:cNvGrpSpPr/>
          <p:nvPr/>
        </p:nvGrpSpPr>
        <p:grpSpPr>
          <a:xfrm>
            <a:off x="5751603" y="3366335"/>
            <a:ext cx="754366" cy="754366"/>
            <a:chOff x="5635335" y="3345468"/>
            <a:chExt cx="1005560" cy="1005560"/>
          </a:xfrm>
        </p:grpSpPr>
        <p:sp>
          <p:nvSpPr>
            <p:cNvPr id="19" name="Oval 18">
              <a:extLst>
                <a:ext uri="{FF2B5EF4-FFF2-40B4-BE49-F238E27FC236}">
                  <a16:creationId xmlns:a16="http://schemas.microsoft.com/office/drawing/2014/main" id="{5FCA97DA-1722-4361-8EF8-A69B0C969E86}"/>
                </a:ext>
              </a:extLst>
            </p:cNvPr>
            <p:cNvSpPr/>
            <p:nvPr/>
          </p:nvSpPr>
          <p:spPr>
            <a:xfrm>
              <a:off x="5635335" y="3345468"/>
              <a:ext cx="1005560" cy="1005560"/>
            </a:xfrm>
            <a:prstGeom prst="ellipse">
              <a:avLst/>
            </a:prstGeom>
            <a:solidFill>
              <a:schemeClr val="accent3">
                <a:lumMod val="60000"/>
                <a:lumOff val="40000"/>
              </a:schemeClr>
            </a:solidFill>
            <a:ln w="57150">
              <a:solidFill>
                <a:schemeClr val="bg1"/>
              </a:solidFill>
            </a:ln>
            <a:effectLst>
              <a:outerShdw blurRad="279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39" name="Oval 38">
              <a:extLst>
                <a:ext uri="{FF2B5EF4-FFF2-40B4-BE49-F238E27FC236}">
                  <a16:creationId xmlns:a16="http://schemas.microsoft.com/office/drawing/2014/main" id="{A97E8BF4-2905-4A12-A1BF-7DEE7014577C}"/>
                </a:ext>
              </a:extLst>
            </p:cNvPr>
            <p:cNvSpPr/>
            <p:nvPr/>
          </p:nvSpPr>
          <p:spPr>
            <a:xfrm>
              <a:off x="5822042" y="3439643"/>
              <a:ext cx="608558" cy="494014"/>
            </a:xfrm>
            <a:prstGeom prst="ellipse">
              <a:avLst/>
            </a:prstGeom>
            <a:gradFill flip="none" rotWithShape="1">
              <a:gsLst>
                <a:gs pos="0">
                  <a:schemeClr val="bg1">
                    <a:alpha val="40000"/>
                  </a:schemeClr>
                </a:gs>
                <a:gs pos="9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grpSp>
      <p:grpSp>
        <p:nvGrpSpPr>
          <p:cNvPr id="61" name="Group 60">
            <a:extLst>
              <a:ext uri="{FF2B5EF4-FFF2-40B4-BE49-F238E27FC236}">
                <a16:creationId xmlns:a16="http://schemas.microsoft.com/office/drawing/2014/main" id="{F186534B-B428-431C-A9FB-C264BA869047}"/>
              </a:ext>
            </a:extLst>
          </p:cNvPr>
          <p:cNvGrpSpPr/>
          <p:nvPr/>
        </p:nvGrpSpPr>
        <p:grpSpPr>
          <a:xfrm>
            <a:off x="4989745" y="4145138"/>
            <a:ext cx="754366" cy="754366"/>
            <a:chOff x="4619789" y="4383602"/>
            <a:chExt cx="1005560" cy="1005560"/>
          </a:xfrm>
        </p:grpSpPr>
        <p:sp>
          <p:nvSpPr>
            <p:cNvPr id="18" name="Oval 17">
              <a:extLst>
                <a:ext uri="{FF2B5EF4-FFF2-40B4-BE49-F238E27FC236}">
                  <a16:creationId xmlns:a16="http://schemas.microsoft.com/office/drawing/2014/main" id="{9B0B220A-43D3-4F05-8A5B-153609A7CDC3}"/>
                </a:ext>
              </a:extLst>
            </p:cNvPr>
            <p:cNvSpPr/>
            <p:nvPr/>
          </p:nvSpPr>
          <p:spPr>
            <a:xfrm>
              <a:off x="4619789" y="4383602"/>
              <a:ext cx="1005560" cy="1005560"/>
            </a:xfrm>
            <a:prstGeom prst="ellipse">
              <a:avLst/>
            </a:prstGeom>
            <a:solidFill>
              <a:schemeClr val="accent4">
                <a:lumMod val="60000"/>
                <a:lumOff val="40000"/>
              </a:schemeClr>
            </a:solidFill>
            <a:ln w="57150">
              <a:solidFill>
                <a:schemeClr val="bg1"/>
              </a:solidFill>
            </a:ln>
            <a:effectLst>
              <a:outerShdw blurRad="279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40" name="Oval 39">
              <a:extLst>
                <a:ext uri="{FF2B5EF4-FFF2-40B4-BE49-F238E27FC236}">
                  <a16:creationId xmlns:a16="http://schemas.microsoft.com/office/drawing/2014/main" id="{0B9086A6-D349-46C0-B3EC-BA1F04B55FD1}"/>
                </a:ext>
              </a:extLst>
            </p:cNvPr>
            <p:cNvSpPr/>
            <p:nvPr/>
          </p:nvSpPr>
          <p:spPr>
            <a:xfrm>
              <a:off x="4821378" y="4483439"/>
              <a:ext cx="608558" cy="494014"/>
            </a:xfrm>
            <a:prstGeom prst="ellipse">
              <a:avLst/>
            </a:prstGeom>
            <a:gradFill flip="none" rotWithShape="1">
              <a:gsLst>
                <a:gs pos="0">
                  <a:schemeClr val="bg1">
                    <a:alpha val="40000"/>
                  </a:schemeClr>
                </a:gs>
                <a:gs pos="9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grpSp>
      <p:grpSp>
        <p:nvGrpSpPr>
          <p:cNvPr id="59" name="Group 58">
            <a:extLst>
              <a:ext uri="{FF2B5EF4-FFF2-40B4-BE49-F238E27FC236}">
                <a16:creationId xmlns:a16="http://schemas.microsoft.com/office/drawing/2014/main" id="{6D2E73EC-679B-450C-8203-787575D734D8}"/>
              </a:ext>
            </a:extLst>
          </p:cNvPr>
          <p:cNvGrpSpPr/>
          <p:nvPr/>
        </p:nvGrpSpPr>
        <p:grpSpPr>
          <a:xfrm>
            <a:off x="4181514" y="4781123"/>
            <a:ext cx="754366" cy="754366"/>
            <a:chOff x="3542428" y="5231361"/>
            <a:chExt cx="1005560" cy="1005560"/>
          </a:xfrm>
        </p:grpSpPr>
        <p:sp>
          <p:nvSpPr>
            <p:cNvPr id="16" name="Oval 15">
              <a:extLst>
                <a:ext uri="{FF2B5EF4-FFF2-40B4-BE49-F238E27FC236}">
                  <a16:creationId xmlns:a16="http://schemas.microsoft.com/office/drawing/2014/main" id="{14AE5286-742B-4620-8621-801B34F5CAF1}"/>
                </a:ext>
              </a:extLst>
            </p:cNvPr>
            <p:cNvSpPr/>
            <p:nvPr/>
          </p:nvSpPr>
          <p:spPr>
            <a:xfrm>
              <a:off x="3542428" y="5231361"/>
              <a:ext cx="1005560" cy="1005560"/>
            </a:xfrm>
            <a:prstGeom prst="ellipse">
              <a:avLst/>
            </a:prstGeom>
            <a:solidFill>
              <a:schemeClr val="accent5">
                <a:lumMod val="60000"/>
                <a:lumOff val="40000"/>
              </a:schemeClr>
            </a:solidFill>
            <a:ln w="57150">
              <a:solidFill>
                <a:schemeClr val="bg1"/>
              </a:solidFill>
            </a:ln>
            <a:effectLst>
              <a:outerShdw blurRad="279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41" name="Oval 40">
              <a:extLst>
                <a:ext uri="{FF2B5EF4-FFF2-40B4-BE49-F238E27FC236}">
                  <a16:creationId xmlns:a16="http://schemas.microsoft.com/office/drawing/2014/main" id="{BB2C2E91-1183-4751-943A-DD0E6471F163}"/>
                </a:ext>
              </a:extLst>
            </p:cNvPr>
            <p:cNvSpPr/>
            <p:nvPr/>
          </p:nvSpPr>
          <p:spPr>
            <a:xfrm>
              <a:off x="3751702" y="5320201"/>
              <a:ext cx="608558" cy="494014"/>
            </a:xfrm>
            <a:prstGeom prst="ellipse">
              <a:avLst/>
            </a:prstGeom>
            <a:gradFill flip="none" rotWithShape="1">
              <a:gsLst>
                <a:gs pos="0">
                  <a:schemeClr val="bg1">
                    <a:alpha val="40000"/>
                  </a:schemeClr>
                </a:gs>
                <a:gs pos="90000">
                  <a:schemeClr val="bg1">
                    <a:lumMod val="85000"/>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grpSp>
      <p:sp>
        <p:nvSpPr>
          <p:cNvPr id="42" name="Rectangle 41">
            <a:extLst>
              <a:ext uri="{FF2B5EF4-FFF2-40B4-BE49-F238E27FC236}">
                <a16:creationId xmlns:a16="http://schemas.microsoft.com/office/drawing/2014/main" id="{3C3C5097-46C3-401C-B9E0-F77DECCDFD50}"/>
              </a:ext>
            </a:extLst>
          </p:cNvPr>
          <p:cNvSpPr/>
          <p:nvPr/>
        </p:nvSpPr>
        <p:spPr>
          <a:xfrm>
            <a:off x="6505971" y="2081914"/>
            <a:ext cx="1722657" cy="253916"/>
          </a:xfrm>
          <a:prstGeom prst="rect">
            <a:avLst/>
          </a:prstGeom>
        </p:spPr>
        <p:txBody>
          <a:bodyPr wrap="square" lIns="0" rIns="0" anchor="ctr">
            <a:spAutoFit/>
          </a:bodyPr>
          <a:lstStyle/>
          <a:p>
            <a:r>
              <a:rPr lang="en-IN" sz="105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Process and Outcomes</a:t>
            </a:r>
          </a:p>
        </p:txBody>
      </p:sp>
      <p:sp>
        <p:nvSpPr>
          <p:cNvPr id="43" name="Rectangle 42">
            <a:extLst>
              <a:ext uri="{FF2B5EF4-FFF2-40B4-BE49-F238E27FC236}">
                <a16:creationId xmlns:a16="http://schemas.microsoft.com/office/drawing/2014/main" id="{755D18E0-733F-4075-B263-D89CA21C4E19}"/>
              </a:ext>
            </a:extLst>
          </p:cNvPr>
          <p:cNvSpPr/>
          <p:nvPr/>
        </p:nvSpPr>
        <p:spPr>
          <a:xfrm>
            <a:off x="7646436" y="2570820"/>
            <a:ext cx="2221464" cy="738664"/>
          </a:xfrm>
          <a:prstGeom prst="rect">
            <a:avLst/>
          </a:prstGeom>
        </p:spPr>
        <p:txBody>
          <a:bodyPr wrap="square" lIns="0" rIns="0" anchor="ctr">
            <a:spAutoFit/>
          </a:bodyPr>
          <a:lstStyle/>
          <a:p>
            <a:r>
              <a:rPr lang="en-IN" sz="105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Directness, Level of Community Involvement, Appropriate</a:t>
            </a:r>
          </a:p>
          <a:p>
            <a:r>
              <a:rPr lang="en-IN" sz="105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or Inappropriate Terms and Nonverbal Cues</a:t>
            </a:r>
          </a:p>
        </p:txBody>
      </p:sp>
      <p:sp>
        <p:nvSpPr>
          <p:cNvPr id="44" name="Rectangle 43">
            <a:extLst>
              <a:ext uri="{FF2B5EF4-FFF2-40B4-BE49-F238E27FC236}">
                <a16:creationId xmlns:a16="http://schemas.microsoft.com/office/drawing/2014/main" id="{C5CFEE03-D6B2-4237-A8FC-911B0F24A991}"/>
              </a:ext>
            </a:extLst>
          </p:cNvPr>
          <p:cNvSpPr/>
          <p:nvPr/>
        </p:nvSpPr>
        <p:spPr>
          <a:xfrm>
            <a:off x="7984388" y="3576917"/>
            <a:ext cx="1722657" cy="415498"/>
          </a:xfrm>
          <a:prstGeom prst="rect">
            <a:avLst/>
          </a:prstGeom>
        </p:spPr>
        <p:txBody>
          <a:bodyPr wrap="square" lIns="0" rIns="0" anchor="ctr">
            <a:spAutoFit/>
          </a:bodyPr>
          <a:lstStyle/>
          <a:p>
            <a:r>
              <a:rPr lang="en-IN" sz="105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Wellbeing, Suffering, Comfort, Dying, Death</a:t>
            </a:r>
          </a:p>
        </p:txBody>
      </p:sp>
      <p:sp>
        <p:nvSpPr>
          <p:cNvPr id="45" name="Rectangle 44">
            <a:extLst>
              <a:ext uri="{FF2B5EF4-FFF2-40B4-BE49-F238E27FC236}">
                <a16:creationId xmlns:a16="http://schemas.microsoft.com/office/drawing/2014/main" id="{C88802C8-7498-42D8-8950-4BFEBEA105AC}"/>
              </a:ext>
            </a:extLst>
          </p:cNvPr>
          <p:cNvSpPr/>
          <p:nvPr/>
        </p:nvSpPr>
        <p:spPr>
          <a:xfrm>
            <a:off x="7317823" y="4382633"/>
            <a:ext cx="2192890" cy="415498"/>
          </a:xfrm>
          <a:prstGeom prst="rect">
            <a:avLst/>
          </a:prstGeom>
        </p:spPr>
        <p:txBody>
          <a:bodyPr wrap="square" lIns="0" rIns="0" anchor="ctr">
            <a:spAutoFit/>
          </a:bodyPr>
          <a:lstStyle/>
          <a:p>
            <a:r>
              <a:rPr lang="en-IN" sz="105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Autonomy, Authority, Collective Decision Culture</a:t>
            </a:r>
          </a:p>
        </p:txBody>
      </p:sp>
      <p:sp>
        <p:nvSpPr>
          <p:cNvPr id="47" name="Rectangle 46">
            <a:extLst>
              <a:ext uri="{FF2B5EF4-FFF2-40B4-BE49-F238E27FC236}">
                <a16:creationId xmlns:a16="http://schemas.microsoft.com/office/drawing/2014/main" id="{3187466E-CF60-4EA8-832F-56ED8AD71DE8}"/>
              </a:ext>
            </a:extLst>
          </p:cNvPr>
          <p:cNvSpPr/>
          <p:nvPr/>
        </p:nvSpPr>
        <p:spPr>
          <a:xfrm>
            <a:off x="6657317" y="5014873"/>
            <a:ext cx="1722657" cy="415498"/>
          </a:xfrm>
          <a:prstGeom prst="rect">
            <a:avLst/>
          </a:prstGeom>
        </p:spPr>
        <p:txBody>
          <a:bodyPr wrap="square" lIns="0" rIns="0" anchor="ctr">
            <a:spAutoFit/>
          </a:bodyPr>
          <a:lstStyle/>
          <a:p>
            <a:r>
              <a:rPr lang="en-IN" sz="105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Age, Language, Socio-economic Background</a:t>
            </a:r>
          </a:p>
        </p:txBody>
      </p:sp>
      <p:grpSp>
        <p:nvGrpSpPr>
          <p:cNvPr id="55" name="Group 54">
            <a:extLst>
              <a:ext uri="{FF2B5EF4-FFF2-40B4-BE49-F238E27FC236}">
                <a16:creationId xmlns:a16="http://schemas.microsoft.com/office/drawing/2014/main" id="{56548C1E-7FC8-435B-AE44-5E02CF9D9108}"/>
              </a:ext>
            </a:extLst>
          </p:cNvPr>
          <p:cNvGrpSpPr/>
          <p:nvPr/>
        </p:nvGrpSpPr>
        <p:grpSpPr>
          <a:xfrm>
            <a:off x="2793917" y="3559693"/>
            <a:ext cx="483141" cy="367651"/>
            <a:chOff x="1651000" y="3603625"/>
            <a:chExt cx="723901" cy="550863"/>
          </a:xfrm>
          <a:solidFill>
            <a:schemeClr val="bg1">
              <a:lumMod val="75000"/>
            </a:schemeClr>
          </a:solidFill>
        </p:grpSpPr>
        <p:sp>
          <p:nvSpPr>
            <p:cNvPr id="52" name="Freeform 15">
              <a:extLst>
                <a:ext uri="{FF2B5EF4-FFF2-40B4-BE49-F238E27FC236}">
                  <a16:creationId xmlns:a16="http://schemas.microsoft.com/office/drawing/2014/main" id="{9218CBCB-8E74-4D46-ADB3-32E1D5CD626C}"/>
                </a:ext>
              </a:extLst>
            </p:cNvPr>
            <p:cNvSpPr>
              <a:spLocks/>
            </p:cNvSpPr>
            <p:nvPr/>
          </p:nvSpPr>
          <p:spPr bwMode="auto">
            <a:xfrm>
              <a:off x="1651000" y="3676650"/>
              <a:ext cx="303213" cy="477838"/>
            </a:xfrm>
            <a:custGeom>
              <a:avLst/>
              <a:gdLst>
                <a:gd name="T0" fmla="*/ 1411 w 2250"/>
                <a:gd name="T1" fmla="*/ 2772 h 3570"/>
                <a:gd name="T2" fmla="*/ 1872 w 2250"/>
                <a:gd name="T3" fmla="*/ 2520 h 3570"/>
                <a:gd name="T4" fmla="*/ 1877 w 2250"/>
                <a:gd name="T5" fmla="*/ 2518 h 3570"/>
                <a:gd name="T6" fmla="*/ 2103 w 2250"/>
                <a:gd name="T7" fmla="*/ 2394 h 3570"/>
                <a:gd name="T8" fmla="*/ 2250 w 2250"/>
                <a:gd name="T9" fmla="*/ 2146 h 3570"/>
                <a:gd name="T10" fmla="*/ 2250 w 2250"/>
                <a:gd name="T11" fmla="*/ 1863 h 3570"/>
                <a:gd name="T12" fmla="*/ 2088 w 2250"/>
                <a:gd name="T13" fmla="*/ 1605 h 3570"/>
                <a:gd name="T14" fmla="*/ 2088 w 2250"/>
                <a:gd name="T15" fmla="*/ 1605 h 3570"/>
                <a:gd name="T16" fmla="*/ 2088 w 2250"/>
                <a:gd name="T17" fmla="*/ 1605 h 3570"/>
                <a:gd name="T18" fmla="*/ 2057 w 2250"/>
                <a:gd name="T19" fmla="*/ 1539 h 3570"/>
                <a:gd name="T20" fmla="*/ 2053 w 2250"/>
                <a:gd name="T21" fmla="*/ 1530 h 3570"/>
                <a:gd name="T22" fmla="*/ 2023 w 2250"/>
                <a:gd name="T23" fmla="*/ 1456 h 3570"/>
                <a:gd name="T24" fmla="*/ 2021 w 2250"/>
                <a:gd name="T25" fmla="*/ 1451 h 3570"/>
                <a:gd name="T26" fmla="*/ 1997 w 2250"/>
                <a:gd name="T27" fmla="*/ 1382 h 3570"/>
                <a:gd name="T28" fmla="*/ 1991 w 2250"/>
                <a:gd name="T29" fmla="*/ 1362 h 3570"/>
                <a:gd name="T30" fmla="*/ 1970 w 2250"/>
                <a:gd name="T31" fmla="*/ 1282 h 3570"/>
                <a:gd name="T32" fmla="*/ 1863 w 2250"/>
                <a:gd name="T33" fmla="*/ 1087 h 3570"/>
                <a:gd name="T34" fmla="*/ 1863 w 2250"/>
                <a:gd name="T35" fmla="*/ 776 h 3570"/>
                <a:gd name="T36" fmla="*/ 1940 w 2250"/>
                <a:gd name="T37" fmla="*/ 604 h 3570"/>
                <a:gd name="T38" fmla="*/ 1940 w 2250"/>
                <a:gd name="T39" fmla="*/ 166 h 3570"/>
                <a:gd name="T40" fmla="*/ 1397 w 2250"/>
                <a:gd name="T41" fmla="*/ 0 h 3570"/>
                <a:gd name="T42" fmla="*/ 621 w 2250"/>
                <a:gd name="T43" fmla="*/ 621 h 3570"/>
                <a:gd name="T44" fmla="*/ 621 w 2250"/>
                <a:gd name="T45" fmla="*/ 1009 h 3570"/>
                <a:gd name="T46" fmla="*/ 543 w 2250"/>
                <a:gd name="T47" fmla="*/ 1157 h 3570"/>
                <a:gd name="T48" fmla="*/ 543 w 2250"/>
                <a:gd name="T49" fmla="*/ 1425 h 3570"/>
                <a:gd name="T50" fmla="*/ 636 w 2250"/>
                <a:gd name="T51" fmla="*/ 1594 h 3570"/>
                <a:gd name="T52" fmla="*/ 928 w 2250"/>
                <a:gd name="T53" fmla="*/ 2096 h 3570"/>
                <a:gd name="T54" fmla="*/ 928 w 2250"/>
                <a:gd name="T55" fmla="*/ 2340 h 3570"/>
                <a:gd name="T56" fmla="*/ 801 w 2250"/>
                <a:gd name="T57" fmla="*/ 2555 h 3570"/>
                <a:gd name="T58" fmla="*/ 280 w 2250"/>
                <a:gd name="T59" fmla="*/ 2881 h 3570"/>
                <a:gd name="T60" fmla="*/ 0 w 2250"/>
                <a:gd name="T61" fmla="*/ 3353 h 3570"/>
                <a:gd name="T62" fmla="*/ 0 w 2250"/>
                <a:gd name="T63" fmla="*/ 3570 h 3570"/>
                <a:gd name="T64" fmla="*/ 1087 w 2250"/>
                <a:gd name="T65" fmla="*/ 3570 h 3570"/>
                <a:gd name="T66" fmla="*/ 1087 w 2250"/>
                <a:gd name="T67" fmla="*/ 3318 h 3570"/>
                <a:gd name="T68" fmla="*/ 1411 w 2250"/>
                <a:gd name="T69" fmla="*/ 2772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50" h="3570">
                  <a:moveTo>
                    <a:pt x="1411" y="2772"/>
                  </a:moveTo>
                  <a:cubicBezTo>
                    <a:pt x="1872" y="2520"/>
                    <a:pt x="1872" y="2520"/>
                    <a:pt x="1872" y="2520"/>
                  </a:cubicBezTo>
                  <a:cubicBezTo>
                    <a:pt x="1870" y="2518"/>
                    <a:pt x="1872" y="2517"/>
                    <a:pt x="1877" y="2518"/>
                  </a:cubicBezTo>
                  <a:cubicBezTo>
                    <a:pt x="2103" y="2394"/>
                    <a:pt x="2103" y="2394"/>
                    <a:pt x="2103" y="2394"/>
                  </a:cubicBezTo>
                  <a:cubicBezTo>
                    <a:pt x="2194" y="2345"/>
                    <a:pt x="2250" y="2250"/>
                    <a:pt x="2250" y="2146"/>
                  </a:cubicBezTo>
                  <a:cubicBezTo>
                    <a:pt x="2250" y="1863"/>
                    <a:pt x="2250" y="1863"/>
                    <a:pt x="2250" y="1863"/>
                  </a:cubicBezTo>
                  <a:cubicBezTo>
                    <a:pt x="2250" y="1863"/>
                    <a:pt x="2168" y="1764"/>
                    <a:pt x="2088" y="1605"/>
                  </a:cubicBezTo>
                  <a:cubicBezTo>
                    <a:pt x="2088" y="1605"/>
                    <a:pt x="2088" y="1605"/>
                    <a:pt x="2088" y="1605"/>
                  </a:cubicBezTo>
                  <a:cubicBezTo>
                    <a:pt x="2088" y="1605"/>
                    <a:pt x="2088" y="1605"/>
                    <a:pt x="2088" y="1605"/>
                  </a:cubicBezTo>
                  <a:cubicBezTo>
                    <a:pt x="2078" y="1584"/>
                    <a:pt x="2067" y="1562"/>
                    <a:pt x="2057" y="1539"/>
                  </a:cubicBezTo>
                  <a:cubicBezTo>
                    <a:pt x="2056" y="1536"/>
                    <a:pt x="2054" y="1533"/>
                    <a:pt x="2053" y="1530"/>
                  </a:cubicBezTo>
                  <a:cubicBezTo>
                    <a:pt x="2043" y="1506"/>
                    <a:pt x="2033" y="1482"/>
                    <a:pt x="2023" y="1456"/>
                  </a:cubicBezTo>
                  <a:cubicBezTo>
                    <a:pt x="2022" y="1455"/>
                    <a:pt x="2022" y="1453"/>
                    <a:pt x="2021" y="1451"/>
                  </a:cubicBezTo>
                  <a:cubicBezTo>
                    <a:pt x="2013" y="1429"/>
                    <a:pt x="2005" y="1406"/>
                    <a:pt x="1997" y="1382"/>
                  </a:cubicBezTo>
                  <a:cubicBezTo>
                    <a:pt x="1995" y="1375"/>
                    <a:pt x="1993" y="1369"/>
                    <a:pt x="1991" y="1362"/>
                  </a:cubicBezTo>
                  <a:cubicBezTo>
                    <a:pt x="1984" y="1336"/>
                    <a:pt x="1976" y="1309"/>
                    <a:pt x="1970" y="1282"/>
                  </a:cubicBezTo>
                  <a:cubicBezTo>
                    <a:pt x="1906" y="1240"/>
                    <a:pt x="1863" y="1168"/>
                    <a:pt x="1863" y="1087"/>
                  </a:cubicBezTo>
                  <a:cubicBezTo>
                    <a:pt x="1863" y="776"/>
                    <a:pt x="1863" y="776"/>
                    <a:pt x="1863" y="776"/>
                  </a:cubicBezTo>
                  <a:cubicBezTo>
                    <a:pt x="1863" y="708"/>
                    <a:pt x="1893" y="647"/>
                    <a:pt x="1940" y="604"/>
                  </a:cubicBezTo>
                  <a:cubicBezTo>
                    <a:pt x="1940" y="166"/>
                    <a:pt x="1940" y="166"/>
                    <a:pt x="1940" y="166"/>
                  </a:cubicBezTo>
                  <a:cubicBezTo>
                    <a:pt x="1830" y="81"/>
                    <a:pt x="1661" y="0"/>
                    <a:pt x="1397" y="0"/>
                  </a:cubicBezTo>
                  <a:cubicBezTo>
                    <a:pt x="655" y="0"/>
                    <a:pt x="621" y="621"/>
                    <a:pt x="621" y="621"/>
                  </a:cubicBezTo>
                  <a:cubicBezTo>
                    <a:pt x="621" y="1009"/>
                    <a:pt x="621" y="1009"/>
                    <a:pt x="621" y="1009"/>
                  </a:cubicBezTo>
                  <a:cubicBezTo>
                    <a:pt x="580" y="1046"/>
                    <a:pt x="543" y="1098"/>
                    <a:pt x="543" y="1157"/>
                  </a:cubicBezTo>
                  <a:cubicBezTo>
                    <a:pt x="543" y="1425"/>
                    <a:pt x="543" y="1425"/>
                    <a:pt x="543" y="1425"/>
                  </a:cubicBezTo>
                  <a:cubicBezTo>
                    <a:pt x="543" y="1496"/>
                    <a:pt x="581" y="1558"/>
                    <a:pt x="636" y="1594"/>
                  </a:cubicBezTo>
                  <a:cubicBezTo>
                    <a:pt x="703" y="1886"/>
                    <a:pt x="928" y="2096"/>
                    <a:pt x="928" y="2096"/>
                  </a:cubicBezTo>
                  <a:cubicBezTo>
                    <a:pt x="928" y="2340"/>
                    <a:pt x="928" y="2340"/>
                    <a:pt x="928" y="2340"/>
                  </a:cubicBezTo>
                  <a:cubicBezTo>
                    <a:pt x="928" y="2430"/>
                    <a:pt x="879" y="2512"/>
                    <a:pt x="801" y="2555"/>
                  </a:cubicBezTo>
                  <a:cubicBezTo>
                    <a:pt x="280" y="2881"/>
                    <a:pt x="280" y="2881"/>
                    <a:pt x="280" y="2881"/>
                  </a:cubicBezTo>
                  <a:cubicBezTo>
                    <a:pt x="108" y="2975"/>
                    <a:pt x="0" y="3156"/>
                    <a:pt x="0" y="3353"/>
                  </a:cubicBezTo>
                  <a:cubicBezTo>
                    <a:pt x="0" y="3570"/>
                    <a:pt x="0" y="3570"/>
                    <a:pt x="0" y="3570"/>
                  </a:cubicBezTo>
                  <a:cubicBezTo>
                    <a:pt x="1087" y="3570"/>
                    <a:pt x="1087" y="3570"/>
                    <a:pt x="1087" y="3570"/>
                  </a:cubicBezTo>
                  <a:cubicBezTo>
                    <a:pt x="1087" y="3318"/>
                    <a:pt x="1087" y="3318"/>
                    <a:pt x="1087" y="3318"/>
                  </a:cubicBezTo>
                  <a:cubicBezTo>
                    <a:pt x="1087" y="3091"/>
                    <a:pt x="1211" y="2881"/>
                    <a:pt x="1411" y="27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IN" sz="1350"/>
            </a:p>
          </p:txBody>
        </p:sp>
        <p:sp>
          <p:nvSpPr>
            <p:cNvPr id="53" name="Freeform 16">
              <a:extLst>
                <a:ext uri="{FF2B5EF4-FFF2-40B4-BE49-F238E27FC236}">
                  <a16:creationId xmlns:a16="http://schemas.microsoft.com/office/drawing/2014/main" id="{F264F714-E532-4ABA-B5A5-EED640D0A56F}"/>
                </a:ext>
              </a:extLst>
            </p:cNvPr>
            <p:cNvSpPr>
              <a:spLocks/>
            </p:cNvSpPr>
            <p:nvPr/>
          </p:nvSpPr>
          <p:spPr bwMode="auto">
            <a:xfrm>
              <a:off x="2071688" y="3676650"/>
              <a:ext cx="303213" cy="477838"/>
            </a:xfrm>
            <a:custGeom>
              <a:avLst/>
              <a:gdLst>
                <a:gd name="T0" fmla="*/ 1164 w 2250"/>
                <a:gd name="T1" fmla="*/ 3318 h 3570"/>
                <a:gd name="T2" fmla="*/ 1164 w 2250"/>
                <a:gd name="T3" fmla="*/ 3570 h 3570"/>
                <a:gd name="T4" fmla="*/ 2250 w 2250"/>
                <a:gd name="T5" fmla="*/ 3570 h 3570"/>
                <a:gd name="T6" fmla="*/ 2250 w 2250"/>
                <a:gd name="T7" fmla="*/ 3353 h 3570"/>
                <a:gd name="T8" fmla="*/ 1970 w 2250"/>
                <a:gd name="T9" fmla="*/ 2881 h 3570"/>
                <a:gd name="T10" fmla="*/ 1450 w 2250"/>
                <a:gd name="T11" fmla="*/ 2555 h 3570"/>
                <a:gd name="T12" fmla="*/ 1322 w 2250"/>
                <a:gd name="T13" fmla="*/ 2340 h 3570"/>
                <a:gd name="T14" fmla="*/ 1322 w 2250"/>
                <a:gd name="T15" fmla="*/ 2096 h 3570"/>
                <a:gd name="T16" fmla="*/ 1614 w 2250"/>
                <a:gd name="T17" fmla="*/ 1594 h 3570"/>
                <a:gd name="T18" fmla="*/ 1707 w 2250"/>
                <a:gd name="T19" fmla="*/ 1425 h 3570"/>
                <a:gd name="T20" fmla="*/ 1707 w 2250"/>
                <a:gd name="T21" fmla="*/ 1157 h 3570"/>
                <a:gd name="T22" fmla="*/ 1629 w 2250"/>
                <a:gd name="T23" fmla="*/ 1009 h 3570"/>
                <a:gd name="T24" fmla="*/ 1629 w 2250"/>
                <a:gd name="T25" fmla="*/ 621 h 3570"/>
                <a:gd name="T26" fmla="*/ 853 w 2250"/>
                <a:gd name="T27" fmla="*/ 0 h 3570"/>
                <a:gd name="T28" fmla="*/ 310 w 2250"/>
                <a:gd name="T29" fmla="*/ 166 h 3570"/>
                <a:gd name="T30" fmla="*/ 310 w 2250"/>
                <a:gd name="T31" fmla="*/ 604 h 3570"/>
                <a:gd name="T32" fmla="*/ 388 w 2250"/>
                <a:gd name="T33" fmla="*/ 776 h 3570"/>
                <a:gd name="T34" fmla="*/ 388 w 2250"/>
                <a:gd name="T35" fmla="*/ 1087 h 3570"/>
                <a:gd name="T36" fmla="*/ 280 w 2250"/>
                <a:gd name="T37" fmla="*/ 1282 h 3570"/>
                <a:gd name="T38" fmla="*/ 259 w 2250"/>
                <a:gd name="T39" fmla="*/ 1362 h 3570"/>
                <a:gd name="T40" fmla="*/ 253 w 2250"/>
                <a:gd name="T41" fmla="*/ 1382 h 3570"/>
                <a:gd name="T42" fmla="*/ 229 w 2250"/>
                <a:gd name="T43" fmla="*/ 1451 h 3570"/>
                <a:gd name="T44" fmla="*/ 227 w 2250"/>
                <a:gd name="T45" fmla="*/ 1456 h 3570"/>
                <a:gd name="T46" fmla="*/ 197 w 2250"/>
                <a:gd name="T47" fmla="*/ 1530 h 3570"/>
                <a:gd name="T48" fmla="*/ 193 w 2250"/>
                <a:gd name="T49" fmla="*/ 1539 h 3570"/>
                <a:gd name="T50" fmla="*/ 162 w 2250"/>
                <a:gd name="T51" fmla="*/ 1605 h 3570"/>
                <a:gd name="T52" fmla="*/ 162 w 2250"/>
                <a:gd name="T53" fmla="*/ 1605 h 3570"/>
                <a:gd name="T54" fmla="*/ 162 w 2250"/>
                <a:gd name="T55" fmla="*/ 1605 h 3570"/>
                <a:gd name="T56" fmla="*/ 0 w 2250"/>
                <a:gd name="T57" fmla="*/ 1863 h 3570"/>
                <a:gd name="T58" fmla="*/ 0 w 2250"/>
                <a:gd name="T59" fmla="*/ 2146 h 3570"/>
                <a:gd name="T60" fmla="*/ 147 w 2250"/>
                <a:gd name="T61" fmla="*/ 2394 h 3570"/>
                <a:gd name="T62" fmla="*/ 373 w 2250"/>
                <a:gd name="T63" fmla="*/ 2518 h 3570"/>
                <a:gd name="T64" fmla="*/ 378 w 2250"/>
                <a:gd name="T65" fmla="*/ 2520 h 3570"/>
                <a:gd name="T66" fmla="*/ 839 w 2250"/>
                <a:gd name="T67" fmla="*/ 2772 h 3570"/>
                <a:gd name="T68" fmla="*/ 1164 w 2250"/>
                <a:gd name="T69" fmla="*/ 3318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50" h="3570">
                  <a:moveTo>
                    <a:pt x="1164" y="3318"/>
                  </a:moveTo>
                  <a:cubicBezTo>
                    <a:pt x="1164" y="3570"/>
                    <a:pt x="1164" y="3570"/>
                    <a:pt x="1164" y="3570"/>
                  </a:cubicBezTo>
                  <a:cubicBezTo>
                    <a:pt x="2250" y="3570"/>
                    <a:pt x="2250" y="3570"/>
                    <a:pt x="2250" y="3570"/>
                  </a:cubicBezTo>
                  <a:cubicBezTo>
                    <a:pt x="2250" y="3353"/>
                    <a:pt x="2250" y="3353"/>
                    <a:pt x="2250" y="3353"/>
                  </a:cubicBezTo>
                  <a:cubicBezTo>
                    <a:pt x="2250" y="3156"/>
                    <a:pt x="2142" y="2975"/>
                    <a:pt x="1970" y="2881"/>
                  </a:cubicBezTo>
                  <a:cubicBezTo>
                    <a:pt x="1450" y="2555"/>
                    <a:pt x="1450" y="2555"/>
                    <a:pt x="1450" y="2555"/>
                  </a:cubicBezTo>
                  <a:cubicBezTo>
                    <a:pt x="1371" y="2512"/>
                    <a:pt x="1322" y="2430"/>
                    <a:pt x="1322" y="2340"/>
                  </a:cubicBezTo>
                  <a:cubicBezTo>
                    <a:pt x="1322" y="2096"/>
                    <a:pt x="1322" y="2096"/>
                    <a:pt x="1322" y="2096"/>
                  </a:cubicBezTo>
                  <a:cubicBezTo>
                    <a:pt x="1322" y="2096"/>
                    <a:pt x="1547" y="1886"/>
                    <a:pt x="1614" y="1594"/>
                  </a:cubicBezTo>
                  <a:cubicBezTo>
                    <a:pt x="1670" y="1558"/>
                    <a:pt x="1707" y="1496"/>
                    <a:pt x="1707" y="1425"/>
                  </a:cubicBezTo>
                  <a:cubicBezTo>
                    <a:pt x="1707" y="1157"/>
                    <a:pt x="1707" y="1157"/>
                    <a:pt x="1707" y="1157"/>
                  </a:cubicBezTo>
                  <a:cubicBezTo>
                    <a:pt x="1707" y="1098"/>
                    <a:pt x="1670" y="1046"/>
                    <a:pt x="1629" y="1009"/>
                  </a:cubicBezTo>
                  <a:cubicBezTo>
                    <a:pt x="1629" y="621"/>
                    <a:pt x="1629" y="621"/>
                    <a:pt x="1629" y="621"/>
                  </a:cubicBezTo>
                  <a:cubicBezTo>
                    <a:pt x="1629" y="621"/>
                    <a:pt x="1595" y="0"/>
                    <a:pt x="853" y="0"/>
                  </a:cubicBezTo>
                  <a:cubicBezTo>
                    <a:pt x="590" y="0"/>
                    <a:pt x="420" y="81"/>
                    <a:pt x="310" y="166"/>
                  </a:cubicBezTo>
                  <a:cubicBezTo>
                    <a:pt x="310" y="604"/>
                    <a:pt x="310" y="604"/>
                    <a:pt x="310" y="604"/>
                  </a:cubicBezTo>
                  <a:cubicBezTo>
                    <a:pt x="357" y="647"/>
                    <a:pt x="388" y="708"/>
                    <a:pt x="388" y="776"/>
                  </a:cubicBezTo>
                  <a:cubicBezTo>
                    <a:pt x="388" y="1087"/>
                    <a:pt x="388" y="1087"/>
                    <a:pt x="388" y="1087"/>
                  </a:cubicBezTo>
                  <a:cubicBezTo>
                    <a:pt x="388" y="1168"/>
                    <a:pt x="345" y="1240"/>
                    <a:pt x="280" y="1282"/>
                  </a:cubicBezTo>
                  <a:cubicBezTo>
                    <a:pt x="274" y="1309"/>
                    <a:pt x="267" y="1336"/>
                    <a:pt x="259" y="1362"/>
                  </a:cubicBezTo>
                  <a:cubicBezTo>
                    <a:pt x="257" y="1369"/>
                    <a:pt x="255" y="1375"/>
                    <a:pt x="253" y="1382"/>
                  </a:cubicBezTo>
                  <a:cubicBezTo>
                    <a:pt x="245" y="1406"/>
                    <a:pt x="237" y="1429"/>
                    <a:pt x="229" y="1451"/>
                  </a:cubicBezTo>
                  <a:cubicBezTo>
                    <a:pt x="228" y="1453"/>
                    <a:pt x="228" y="1455"/>
                    <a:pt x="227" y="1456"/>
                  </a:cubicBezTo>
                  <a:cubicBezTo>
                    <a:pt x="218" y="1482"/>
                    <a:pt x="208" y="1506"/>
                    <a:pt x="197" y="1530"/>
                  </a:cubicBezTo>
                  <a:cubicBezTo>
                    <a:pt x="196" y="1533"/>
                    <a:pt x="194" y="1536"/>
                    <a:pt x="193" y="1539"/>
                  </a:cubicBezTo>
                  <a:cubicBezTo>
                    <a:pt x="183" y="1562"/>
                    <a:pt x="173" y="1584"/>
                    <a:pt x="162" y="1605"/>
                  </a:cubicBezTo>
                  <a:cubicBezTo>
                    <a:pt x="162" y="1605"/>
                    <a:pt x="162" y="1605"/>
                    <a:pt x="162" y="1605"/>
                  </a:cubicBezTo>
                  <a:cubicBezTo>
                    <a:pt x="162" y="1605"/>
                    <a:pt x="162" y="1605"/>
                    <a:pt x="162" y="1605"/>
                  </a:cubicBezTo>
                  <a:cubicBezTo>
                    <a:pt x="82" y="1764"/>
                    <a:pt x="0" y="1863"/>
                    <a:pt x="0" y="1863"/>
                  </a:cubicBezTo>
                  <a:cubicBezTo>
                    <a:pt x="0" y="2146"/>
                    <a:pt x="0" y="2146"/>
                    <a:pt x="0" y="2146"/>
                  </a:cubicBezTo>
                  <a:cubicBezTo>
                    <a:pt x="0" y="2250"/>
                    <a:pt x="56" y="2345"/>
                    <a:pt x="147" y="2394"/>
                  </a:cubicBezTo>
                  <a:cubicBezTo>
                    <a:pt x="373" y="2518"/>
                    <a:pt x="373" y="2518"/>
                    <a:pt x="373" y="2518"/>
                  </a:cubicBezTo>
                  <a:cubicBezTo>
                    <a:pt x="378" y="2517"/>
                    <a:pt x="381" y="2518"/>
                    <a:pt x="378" y="2520"/>
                  </a:cubicBezTo>
                  <a:cubicBezTo>
                    <a:pt x="839" y="2772"/>
                    <a:pt x="839" y="2772"/>
                    <a:pt x="839" y="2772"/>
                  </a:cubicBezTo>
                  <a:cubicBezTo>
                    <a:pt x="1039" y="2881"/>
                    <a:pt x="1164" y="3091"/>
                    <a:pt x="1164" y="33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IN" sz="1350"/>
            </a:p>
          </p:txBody>
        </p:sp>
        <p:sp>
          <p:nvSpPr>
            <p:cNvPr id="54" name="Freeform 17">
              <a:extLst>
                <a:ext uri="{FF2B5EF4-FFF2-40B4-BE49-F238E27FC236}">
                  <a16:creationId xmlns:a16="http://schemas.microsoft.com/office/drawing/2014/main" id="{EC0F32B0-5C68-40A7-8139-05CC022348A7}"/>
                </a:ext>
              </a:extLst>
            </p:cNvPr>
            <p:cNvSpPr>
              <a:spLocks/>
            </p:cNvSpPr>
            <p:nvPr/>
          </p:nvSpPr>
          <p:spPr bwMode="auto">
            <a:xfrm>
              <a:off x="1782763" y="3603625"/>
              <a:ext cx="460375" cy="550863"/>
            </a:xfrm>
            <a:custGeom>
              <a:avLst/>
              <a:gdLst>
                <a:gd name="T0" fmla="*/ 3070 w 3414"/>
                <a:gd name="T1" fmla="*/ 3320 h 4113"/>
                <a:gd name="T2" fmla="*/ 2329 w 3414"/>
                <a:gd name="T3" fmla="*/ 2949 h 4113"/>
                <a:gd name="T4" fmla="*/ 2173 w 3414"/>
                <a:gd name="T5" fmla="*/ 2696 h 4113"/>
                <a:gd name="T6" fmla="*/ 2173 w 3414"/>
                <a:gd name="T7" fmla="*/ 2406 h 4113"/>
                <a:gd name="T8" fmla="*/ 2243 w 3414"/>
                <a:gd name="T9" fmla="*/ 2315 h 4113"/>
                <a:gd name="T10" fmla="*/ 2473 w 3414"/>
                <a:gd name="T11" fmla="*/ 1851 h 4113"/>
                <a:gd name="T12" fmla="*/ 2638 w 3414"/>
                <a:gd name="T13" fmla="*/ 1630 h 4113"/>
                <a:gd name="T14" fmla="*/ 2638 w 3414"/>
                <a:gd name="T15" fmla="*/ 1319 h 4113"/>
                <a:gd name="T16" fmla="*/ 2561 w 3414"/>
                <a:gd name="T17" fmla="*/ 1147 h 4113"/>
                <a:gd name="T18" fmla="*/ 2561 w 3414"/>
                <a:gd name="T19" fmla="*/ 699 h 4113"/>
                <a:gd name="T20" fmla="*/ 1707 w 3414"/>
                <a:gd name="T21" fmla="*/ 0 h 4113"/>
                <a:gd name="T22" fmla="*/ 854 w 3414"/>
                <a:gd name="T23" fmla="*/ 699 h 4113"/>
                <a:gd name="T24" fmla="*/ 854 w 3414"/>
                <a:gd name="T25" fmla="*/ 1147 h 4113"/>
                <a:gd name="T26" fmla="*/ 776 w 3414"/>
                <a:gd name="T27" fmla="*/ 1319 h 4113"/>
                <a:gd name="T28" fmla="*/ 776 w 3414"/>
                <a:gd name="T29" fmla="*/ 1630 h 4113"/>
                <a:gd name="T30" fmla="*/ 883 w 3414"/>
                <a:gd name="T31" fmla="*/ 1825 h 4113"/>
                <a:gd name="T32" fmla="*/ 1164 w 3414"/>
                <a:gd name="T33" fmla="*/ 2406 h 4113"/>
                <a:gd name="T34" fmla="*/ 1164 w 3414"/>
                <a:gd name="T35" fmla="*/ 2689 h 4113"/>
                <a:gd name="T36" fmla="*/ 1017 w 3414"/>
                <a:gd name="T37" fmla="*/ 2937 h 4113"/>
                <a:gd name="T38" fmla="*/ 324 w 3414"/>
                <a:gd name="T39" fmla="*/ 3315 h 4113"/>
                <a:gd name="T40" fmla="*/ 0 w 3414"/>
                <a:gd name="T41" fmla="*/ 3861 h 4113"/>
                <a:gd name="T42" fmla="*/ 0 w 3414"/>
                <a:gd name="T43" fmla="*/ 4113 h 4113"/>
                <a:gd name="T44" fmla="*/ 3414 w 3414"/>
                <a:gd name="T45" fmla="*/ 4113 h 4113"/>
                <a:gd name="T46" fmla="*/ 3414 w 3414"/>
                <a:gd name="T47" fmla="*/ 3877 h 4113"/>
                <a:gd name="T48" fmla="*/ 3070 w 3414"/>
                <a:gd name="T49" fmla="*/ 3320 h 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14" h="4113">
                  <a:moveTo>
                    <a:pt x="3070" y="3320"/>
                  </a:moveTo>
                  <a:cubicBezTo>
                    <a:pt x="2329" y="2949"/>
                    <a:pt x="2329" y="2949"/>
                    <a:pt x="2329" y="2949"/>
                  </a:cubicBezTo>
                  <a:cubicBezTo>
                    <a:pt x="2233" y="2901"/>
                    <a:pt x="2173" y="2804"/>
                    <a:pt x="2173" y="2696"/>
                  </a:cubicBezTo>
                  <a:cubicBezTo>
                    <a:pt x="2173" y="2406"/>
                    <a:pt x="2173" y="2406"/>
                    <a:pt x="2173" y="2406"/>
                  </a:cubicBezTo>
                  <a:cubicBezTo>
                    <a:pt x="2193" y="2382"/>
                    <a:pt x="2217" y="2351"/>
                    <a:pt x="2243" y="2315"/>
                  </a:cubicBezTo>
                  <a:cubicBezTo>
                    <a:pt x="2344" y="2173"/>
                    <a:pt x="2420" y="2016"/>
                    <a:pt x="2473" y="1851"/>
                  </a:cubicBezTo>
                  <a:cubicBezTo>
                    <a:pt x="2568" y="1822"/>
                    <a:pt x="2638" y="1734"/>
                    <a:pt x="2638" y="1630"/>
                  </a:cubicBezTo>
                  <a:cubicBezTo>
                    <a:pt x="2638" y="1319"/>
                    <a:pt x="2638" y="1319"/>
                    <a:pt x="2638" y="1319"/>
                  </a:cubicBezTo>
                  <a:cubicBezTo>
                    <a:pt x="2638" y="1251"/>
                    <a:pt x="2608" y="1190"/>
                    <a:pt x="2561" y="1147"/>
                  </a:cubicBezTo>
                  <a:cubicBezTo>
                    <a:pt x="2561" y="699"/>
                    <a:pt x="2561" y="699"/>
                    <a:pt x="2561" y="699"/>
                  </a:cubicBezTo>
                  <a:cubicBezTo>
                    <a:pt x="2561" y="699"/>
                    <a:pt x="2653" y="0"/>
                    <a:pt x="1707" y="0"/>
                  </a:cubicBezTo>
                  <a:cubicBezTo>
                    <a:pt x="761" y="0"/>
                    <a:pt x="854" y="699"/>
                    <a:pt x="854" y="699"/>
                  </a:cubicBezTo>
                  <a:cubicBezTo>
                    <a:pt x="854" y="1147"/>
                    <a:pt x="854" y="1147"/>
                    <a:pt x="854" y="1147"/>
                  </a:cubicBezTo>
                  <a:cubicBezTo>
                    <a:pt x="806" y="1190"/>
                    <a:pt x="776" y="1251"/>
                    <a:pt x="776" y="1319"/>
                  </a:cubicBezTo>
                  <a:cubicBezTo>
                    <a:pt x="776" y="1630"/>
                    <a:pt x="776" y="1630"/>
                    <a:pt x="776" y="1630"/>
                  </a:cubicBezTo>
                  <a:cubicBezTo>
                    <a:pt x="776" y="1711"/>
                    <a:pt x="819" y="1783"/>
                    <a:pt x="883" y="1825"/>
                  </a:cubicBezTo>
                  <a:cubicBezTo>
                    <a:pt x="961" y="2163"/>
                    <a:pt x="1164" y="2406"/>
                    <a:pt x="1164" y="2406"/>
                  </a:cubicBezTo>
                  <a:cubicBezTo>
                    <a:pt x="1164" y="2689"/>
                    <a:pt x="1164" y="2689"/>
                    <a:pt x="1164" y="2689"/>
                  </a:cubicBezTo>
                  <a:cubicBezTo>
                    <a:pt x="1164" y="2793"/>
                    <a:pt x="1107" y="2888"/>
                    <a:pt x="1017" y="2937"/>
                  </a:cubicBezTo>
                  <a:cubicBezTo>
                    <a:pt x="324" y="3315"/>
                    <a:pt x="324" y="3315"/>
                    <a:pt x="324" y="3315"/>
                  </a:cubicBezTo>
                  <a:cubicBezTo>
                    <a:pt x="124" y="3424"/>
                    <a:pt x="0" y="3634"/>
                    <a:pt x="0" y="3861"/>
                  </a:cubicBezTo>
                  <a:cubicBezTo>
                    <a:pt x="0" y="4113"/>
                    <a:pt x="0" y="4113"/>
                    <a:pt x="0" y="4113"/>
                  </a:cubicBezTo>
                  <a:cubicBezTo>
                    <a:pt x="3414" y="4113"/>
                    <a:pt x="3414" y="4113"/>
                    <a:pt x="3414" y="4113"/>
                  </a:cubicBezTo>
                  <a:cubicBezTo>
                    <a:pt x="3414" y="3877"/>
                    <a:pt x="3414" y="3877"/>
                    <a:pt x="3414" y="3877"/>
                  </a:cubicBezTo>
                  <a:cubicBezTo>
                    <a:pt x="3414" y="3641"/>
                    <a:pt x="3281" y="3425"/>
                    <a:pt x="3070" y="33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IN" sz="1350"/>
            </a:p>
          </p:txBody>
        </p:sp>
      </p:grpSp>
      <p:sp>
        <p:nvSpPr>
          <p:cNvPr id="46" name="Footer Placeholder 1">
            <a:extLst>
              <a:ext uri="{FF2B5EF4-FFF2-40B4-BE49-F238E27FC236}">
                <a16:creationId xmlns:a16="http://schemas.microsoft.com/office/drawing/2014/main" id="{4743449D-50C0-F84D-96B4-5F40CF4BDCD0}"/>
              </a:ext>
            </a:extLst>
          </p:cNvPr>
          <p:cNvSpPr txBox="1">
            <a:spLocks/>
          </p:cNvSpPr>
          <p:nvPr/>
        </p:nvSpPr>
        <p:spPr>
          <a:xfrm>
            <a:off x="2880727" y="6369271"/>
            <a:ext cx="4310907" cy="50165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Cultural and Spiritual Care</a:t>
            </a:r>
            <a:endParaRPr lang="en-US" dirty="0"/>
          </a:p>
        </p:txBody>
      </p:sp>
      <p:sp>
        <p:nvSpPr>
          <p:cNvPr id="4" name="TextBox 3">
            <a:extLst>
              <a:ext uri="{FF2B5EF4-FFF2-40B4-BE49-F238E27FC236}">
                <a16:creationId xmlns:a16="http://schemas.microsoft.com/office/drawing/2014/main" id="{4135CE64-5058-3445-8E2D-37DD8AF41861}"/>
              </a:ext>
            </a:extLst>
          </p:cNvPr>
          <p:cNvSpPr txBox="1"/>
          <p:nvPr/>
        </p:nvSpPr>
        <p:spPr>
          <a:xfrm>
            <a:off x="8379974" y="5430371"/>
            <a:ext cx="1114408" cy="369332"/>
          </a:xfrm>
          <a:prstGeom prst="rect">
            <a:avLst/>
          </a:prstGeom>
          <a:noFill/>
        </p:spPr>
        <p:txBody>
          <a:bodyPr wrap="none" rtlCol="0">
            <a:spAutoFit/>
          </a:bodyPr>
          <a:lstStyle/>
          <a:p>
            <a:r>
              <a:rPr lang="en-US" dirty="0"/>
              <a:t>Cain 2018</a:t>
            </a:r>
          </a:p>
        </p:txBody>
      </p:sp>
      <p:sp>
        <p:nvSpPr>
          <p:cNvPr id="3" name="Footer Placeholder 2">
            <a:extLst>
              <a:ext uri="{FF2B5EF4-FFF2-40B4-BE49-F238E27FC236}">
                <a16:creationId xmlns:a16="http://schemas.microsoft.com/office/drawing/2014/main" id="{0FF1E44C-9A49-4A4A-AE80-CDD409F23959}"/>
              </a:ext>
            </a:extLst>
          </p:cNvPr>
          <p:cNvSpPr>
            <a:spLocks noGrp="1"/>
          </p:cNvSpPr>
          <p:nvPr>
            <p:ph type="ftr" sz="quarter" idx="11"/>
          </p:nvPr>
        </p:nvSpPr>
        <p:spPr/>
        <p:txBody>
          <a:bodyPr/>
          <a:lstStyle/>
          <a:p>
            <a:r>
              <a:rPr lang="en-US"/>
              <a:t>Cultural and Spiritual Care.  Property of UC Regents, B. Calton, B. Sumser, N. Saks, T. Reid, N. Shepard-Lopez</a:t>
            </a:r>
          </a:p>
        </p:txBody>
      </p:sp>
    </p:spTree>
    <p:extLst>
      <p:ext uri="{BB962C8B-B14F-4D97-AF65-F5344CB8AC3E}">
        <p14:creationId xmlns:p14="http://schemas.microsoft.com/office/powerpoint/2010/main" val="30773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6" name="Picture 5" descr="A picture containing pool ball, vector graphics&#10;&#10;Description automatically generated">
            <a:extLst>
              <a:ext uri="{FF2B5EF4-FFF2-40B4-BE49-F238E27FC236}">
                <a16:creationId xmlns:a16="http://schemas.microsoft.com/office/drawing/2014/main" id="{72C134EB-8609-8A4C-8B95-6789BB0AF4B9}"/>
              </a:ext>
            </a:extLst>
          </p:cNvPr>
          <p:cNvPicPr>
            <a:picLocks noChangeAspect="1"/>
          </p:cNvPicPr>
          <p:nvPr/>
        </p:nvPicPr>
        <p:blipFill rotWithShape="1">
          <a:blip r:embed="rId3">
            <a:alphaModFix amt="50000"/>
            <a:extLst>
              <a:ext uri="{837473B0-CC2E-450A-ABE3-18F120FF3D39}">
                <a1611:picAttrSrcUrl xmlns:a1611="http://schemas.microsoft.com/office/drawing/2016/11/main" r:id="rId4"/>
              </a:ext>
            </a:extLst>
          </a:blip>
          <a:srcRect t="5032" b="10698"/>
          <a:stretch/>
        </p:blipFill>
        <p:spPr>
          <a:xfrm>
            <a:off x="20" y="1"/>
            <a:ext cx="12191980" cy="6857999"/>
          </a:xfrm>
          <a:prstGeom prst="rect">
            <a:avLst/>
          </a:prstGeom>
        </p:spPr>
      </p:pic>
      <p:sp>
        <p:nvSpPr>
          <p:cNvPr id="2" name="TextBox 1">
            <a:extLst>
              <a:ext uri="{FF2B5EF4-FFF2-40B4-BE49-F238E27FC236}">
                <a16:creationId xmlns:a16="http://schemas.microsoft.com/office/drawing/2014/main" id="{CAAAE6DA-5C52-3241-9D66-4C3225034C76}"/>
              </a:ext>
            </a:extLst>
          </p:cNvPr>
          <p:cNvSpPr txBox="1"/>
          <p:nvPr/>
        </p:nvSpPr>
        <p:spPr>
          <a:xfrm>
            <a:off x="1524000" y="1122362"/>
            <a:ext cx="9144000" cy="2900518"/>
          </a:xfrm>
          <a:prstGeom prst="rect">
            <a:avLst/>
          </a:prstGeom>
        </p:spPr>
        <p:txBody>
          <a:bodyPr vert="horz" lIns="91440" tIns="45720" rIns="91440" bIns="45720" rtlCol="0" anchor="b">
            <a:normAutofit/>
          </a:bodyPr>
          <a:lstStyle/>
          <a:p>
            <a:pPr algn="ctr" defTabSz="914400">
              <a:lnSpc>
                <a:spcPct val="90000"/>
              </a:lnSpc>
              <a:spcBef>
                <a:spcPct val="0"/>
              </a:spcBef>
              <a:spcAft>
                <a:spcPts val="600"/>
              </a:spcAft>
            </a:pPr>
            <a:r>
              <a:rPr lang="en-US" sz="6000" dirty="0">
                <a:solidFill>
                  <a:srgbClr val="FFFFFF"/>
                </a:solidFill>
                <a:latin typeface="+mj-lt"/>
                <a:ea typeface="+mj-ea"/>
                <a:cs typeface="+mj-cs"/>
              </a:rPr>
              <a:t>Cultural Screen: </a:t>
            </a:r>
          </a:p>
          <a:p>
            <a:pPr algn="ctr" defTabSz="914400">
              <a:lnSpc>
                <a:spcPct val="90000"/>
              </a:lnSpc>
              <a:spcBef>
                <a:spcPct val="0"/>
              </a:spcBef>
              <a:spcAft>
                <a:spcPts val="600"/>
              </a:spcAft>
            </a:pPr>
            <a:r>
              <a:rPr lang="en-US" sz="6000" dirty="0">
                <a:solidFill>
                  <a:srgbClr val="FFFFFF"/>
                </a:solidFill>
                <a:latin typeface="+mj-lt"/>
                <a:ea typeface="+mj-ea"/>
                <a:cs typeface="+mj-cs"/>
              </a:rPr>
              <a:t>What are you curious about?</a:t>
            </a:r>
          </a:p>
        </p:txBody>
      </p:sp>
      <p:sp>
        <p:nvSpPr>
          <p:cNvPr id="7" name="Footer Placeholder 1"/>
          <p:cNvSpPr>
            <a:spLocks noGrp="1"/>
          </p:cNvSpPr>
          <p:nvPr>
            <p:ph type="ftr" sz="quarter" idx="11"/>
          </p:nvPr>
        </p:nvSpPr>
        <p:spPr>
          <a:xfrm>
            <a:off x="-812369" y="6441387"/>
            <a:ext cx="4114800" cy="365125"/>
          </a:xfrm>
        </p:spPr>
        <p:txBody>
          <a:bodyPr vert="horz" lIns="91440" tIns="45720" rIns="91440" bIns="45720" rtlCol="0" anchor="ctr">
            <a:normAutofit fontScale="92500" lnSpcReduction="20000"/>
          </a:bodyPr>
          <a:lstStyle/>
          <a:p>
            <a:pPr defTabSz="914400">
              <a:spcAft>
                <a:spcPts val="600"/>
              </a:spcAft>
              <a:defRPr/>
            </a:pPr>
            <a:r>
              <a:rPr lang="en-US" kern="1200">
                <a:solidFill>
                  <a:srgbClr val="FFFFFF"/>
                </a:solidFill>
                <a:latin typeface="Calibri" panose="020F0502020204030204"/>
                <a:ea typeface="+mn-ea"/>
                <a:cs typeface="+mn-cs"/>
              </a:rPr>
              <a:t>Cultural and Spiritual Care.  Property of UC Regents, B. Calton, B. Sumser, N. Saks, T. Reid, N. Shepard-Lopez</a:t>
            </a:r>
            <a:endParaRPr lang="en-US" kern="1200" dirty="0">
              <a:solidFill>
                <a:srgbClr val="FFFFFF"/>
              </a:solidFill>
              <a:latin typeface="Calibri" panose="020F0502020204030204"/>
              <a:ea typeface="+mn-ea"/>
              <a:cs typeface="+mn-cs"/>
            </a:endParaRPr>
          </a:p>
        </p:txBody>
      </p:sp>
      <p:sp>
        <p:nvSpPr>
          <p:cNvPr id="8" name="TextBox 7">
            <a:extLst>
              <a:ext uri="{FF2B5EF4-FFF2-40B4-BE49-F238E27FC236}">
                <a16:creationId xmlns:a16="http://schemas.microsoft.com/office/drawing/2014/main" id="{FFAF1F7A-EDC6-2444-ABB6-79F463A63FDC}"/>
              </a:ext>
            </a:extLst>
          </p:cNvPr>
          <p:cNvSpPr txBox="1"/>
          <p:nvPr/>
        </p:nvSpPr>
        <p:spPr>
          <a:xfrm>
            <a:off x="10005184" y="6657945"/>
            <a:ext cx="218681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owl.excelsior.edu/writing-process/prewriting-strategies/prewriting-strategies-asking-defining-question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Tree>
    <p:extLst>
      <p:ext uri="{BB962C8B-B14F-4D97-AF65-F5344CB8AC3E}">
        <p14:creationId xmlns:p14="http://schemas.microsoft.com/office/powerpoint/2010/main" val="368355788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Background pattern&#10;&#10;Description automatically generated">
            <a:extLst>
              <a:ext uri="{FF2B5EF4-FFF2-40B4-BE49-F238E27FC236}">
                <a16:creationId xmlns:a16="http://schemas.microsoft.com/office/drawing/2014/main" id="{952E761F-1D80-9A4C-87F9-B1ACCC583858}"/>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10614" r="10073" b="-2"/>
          <a:stretch/>
        </p:blipFill>
        <p:spPr>
          <a:xfrm>
            <a:off x="1" y="10"/>
            <a:ext cx="9669642" cy="6857990"/>
          </a:xfrm>
          <a:prstGeom prst="rect">
            <a:avLst/>
          </a:prstGeom>
        </p:spPr>
      </p:pic>
      <p:sp>
        <p:nvSpPr>
          <p:cNvPr id="28" name="Rectangle 27">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7952571" y="870983"/>
            <a:ext cx="3822189" cy="1142916"/>
          </a:xfrm>
        </p:spPr>
        <p:txBody>
          <a:bodyPr vert="horz" lIns="91440" tIns="45720" rIns="91440" bIns="45720" rtlCol="0" anchor="ctr">
            <a:normAutofit/>
          </a:bodyPr>
          <a:lstStyle/>
          <a:p>
            <a:r>
              <a:rPr lang="en-US" sz="4000" b="1" dirty="0"/>
              <a:t>Cultural Screen</a:t>
            </a:r>
          </a:p>
        </p:txBody>
      </p:sp>
      <p:sp>
        <p:nvSpPr>
          <p:cNvPr id="7" name="Content Placeholder 1"/>
          <p:cNvSpPr>
            <a:spLocks noGrp="1" noChangeArrowheads="1"/>
          </p:cNvSpPr>
          <p:nvPr>
            <p:ph idx="1"/>
          </p:nvPr>
        </p:nvSpPr>
        <p:spPr>
          <a:xfrm>
            <a:off x="7796309" y="2097507"/>
            <a:ext cx="3822189" cy="3742762"/>
          </a:xfrm>
        </p:spPr>
        <p:txBody>
          <a:bodyPr vert="horz" lIns="91440" tIns="45720" rIns="91440" bIns="45720" rtlCol="0">
            <a:normAutofit/>
          </a:bodyPr>
          <a:lstStyle/>
          <a:p>
            <a:r>
              <a:rPr lang="en-US" altLang="en-US" sz="1900" dirty="0"/>
              <a:t>Where were you born and raised? </a:t>
            </a:r>
          </a:p>
          <a:p>
            <a:r>
              <a:rPr lang="en-US" altLang="en-US" sz="1900" dirty="0"/>
              <a:t>What language do you use when you are talking about important matters?</a:t>
            </a:r>
          </a:p>
          <a:p>
            <a:r>
              <a:rPr lang="en-US" altLang="en-US" sz="1900" dirty="0"/>
              <a:t>What were other important times in your life and how might these experiences help us to understand you and your family? </a:t>
            </a:r>
          </a:p>
          <a:p>
            <a:r>
              <a:rPr lang="en-US" altLang="en-US" sz="1900" dirty="0"/>
              <a:t>How are important decisions made in your family? </a:t>
            </a:r>
          </a:p>
          <a:p>
            <a:r>
              <a:rPr lang="en-US" altLang="en-US" sz="1900" dirty="0"/>
              <a:t>This seems important to you, tell me more about…</a:t>
            </a:r>
          </a:p>
          <a:p>
            <a:endParaRPr lang="en-US" altLang="en-US" sz="1900" dirty="0"/>
          </a:p>
        </p:txBody>
      </p:sp>
      <p:sp>
        <p:nvSpPr>
          <p:cNvPr id="9" name="Footer Placeholder 1">
            <a:extLst>
              <a:ext uri="{FF2B5EF4-FFF2-40B4-BE49-F238E27FC236}">
                <a16:creationId xmlns:a16="http://schemas.microsoft.com/office/drawing/2014/main" id="{5604174C-DAFA-F14C-B953-7CAC3FC3C996}"/>
              </a:ext>
            </a:extLst>
          </p:cNvPr>
          <p:cNvSpPr>
            <a:spLocks noGrp="1"/>
          </p:cNvSpPr>
          <p:nvPr>
            <p:ph type="ftr" sz="quarter" idx="12"/>
          </p:nvPr>
        </p:nvSpPr>
        <p:spPr>
          <a:xfrm>
            <a:off x="5554843" y="6439958"/>
            <a:ext cx="4114800" cy="365125"/>
          </a:xfrm>
        </p:spPr>
        <p:txBody>
          <a:bodyPr vert="horz" lIns="91440" tIns="45720" rIns="91440" bIns="45720" rtlCol="0" anchor="ctr">
            <a:normAutofit fontScale="92500" lnSpcReduction="20000"/>
          </a:bodyPr>
          <a:lstStyle/>
          <a:p>
            <a:pPr defTabSz="914400">
              <a:spcAft>
                <a:spcPts val="600"/>
              </a:spcAft>
              <a:defRPr/>
            </a:pPr>
            <a:r>
              <a:rPr lang="en-US" kern="1200">
                <a:solidFill>
                  <a:schemeClr val="tx1"/>
                </a:solidFill>
                <a:latin typeface="Calibri" panose="020F0502020204030204"/>
                <a:ea typeface="+mn-ea"/>
                <a:cs typeface="+mn-cs"/>
              </a:rPr>
              <a:t>Cultural and Spiritual Care.  Property of UC Regents, B. Calton, B. Sumser, N. Saks, T. Reid, N. Shepard-Lopez</a:t>
            </a:r>
            <a:endParaRPr lang="en-US" kern="1200" dirty="0">
              <a:solidFill>
                <a:schemeClr val="tx1"/>
              </a:solidFill>
              <a:latin typeface="Calibri" panose="020F0502020204030204"/>
              <a:ea typeface="+mn-ea"/>
              <a:cs typeface="+mn-cs"/>
            </a:endParaRPr>
          </a:p>
        </p:txBody>
      </p:sp>
      <p:sp>
        <p:nvSpPr>
          <p:cNvPr id="10" name="TextBox 9">
            <a:extLst>
              <a:ext uri="{FF2B5EF4-FFF2-40B4-BE49-F238E27FC236}">
                <a16:creationId xmlns:a16="http://schemas.microsoft.com/office/drawing/2014/main" id="{1B182A56-DFF8-D74A-A33E-5C4EC1F09822}"/>
              </a:ext>
            </a:extLst>
          </p:cNvPr>
          <p:cNvSpPr txBox="1"/>
          <p:nvPr/>
        </p:nvSpPr>
        <p:spPr>
          <a:xfrm>
            <a:off x="1421410" y="6605028"/>
            <a:ext cx="246907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www.peoplematters.in/video/pmlnd/video-creating-a-development-culture-aditya-birla-group-case-study-1984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434307893"/>
      </p:ext>
    </p:extLst>
  </p:cSld>
  <p:clrMapOvr>
    <a:masterClrMapping/>
  </p:clrMapOvr>
  <p:transition>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702</TotalTime>
  <Words>3266</Words>
  <Application>Microsoft Macintosh PowerPoint</Application>
  <PresentationFormat>Widescreen</PresentationFormat>
  <Paragraphs>239</Paragraphs>
  <Slides>18</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LucidaGrande</vt:lpstr>
      <vt:lpstr>Open Sans</vt:lpstr>
      <vt:lpstr>Wingdings</vt:lpstr>
      <vt:lpstr>Office Theme</vt:lpstr>
      <vt:lpstr>  Primary Palliative Care Education  Cultural and Spiritual Care </vt:lpstr>
      <vt:lpstr>Objectives</vt:lpstr>
      <vt:lpstr>For Reflection</vt:lpstr>
      <vt:lpstr>Guiding Principles &amp; Practices</vt:lpstr>
      <vt:lpstr>Outcomes</vt:lpstr>
      <vt:lpstr>Culture…</vt:lpstr>
      <vt:lpstr>Culture in Palliative Care</vt:lpstr>
      <vt:lpstr>PowerPoint Presentation</vt:lpstr>
      <vt:lpstr>Cultural Screen</vt:lpstr>
      <vt:lpstr>Spirituality…</vt:lpstr>
      <vt:lpstr>PowerPoint Presentation</vt:lpstr>
      <vt:lpstr>Spiritual/Existential Aspects of Palliative Care</vt:lpstr>
      <vt:lpstr>Spiritual/Existential Screen</vt:lpstr>
      <vt:lpstr>Case Discussion: Emma Johnson</vt:lpstr>
      <vt:lpstr>What do you do with this information?</vt:lpstr>
      <vt:lpstr>PowerPoint Presentation</vt:lpstr>
      <vt:lpstr>Questions?  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Primary Palliative Care Education     Psychological and Social Care </dc:title>
  <dc:creator>Brook Calton</dc:creator>
  <cp:lastModifiedBy>Calton, Brook</cp:lastModifiedBy>
  <cp:revision>30</cp:revision>
  <dcterms:created xsi:type="dcterms:W3CDTF">2021-02-02T22:50:58Z</dcterms:created>
  <dcterms:modified xsi:type="dcterms:W3CDTF">2022-04-13T16:44:29Z</dcterms:modified>
</cp:coreProperties>
</file>