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9" r:id="rId1"/>
  </p:sldMasterIdLst>
  <p:notesMasterIdLst>
    <p:notesMasterId r:id="rId21"/>
  </p:notesMasterIdLst>
  <p:sldIdLst>
    <p:sldId id="307" r:id="rId2"/>
    <p:sldId id="271" r:id="rId3"/>
    <p:sldId id="277" r:id="rId4"/>
    <p:sldId id="278" r:id="rId5"/>
    <p:sldId id="280" r:id="rId6"/>
    <p:sldId id="279" r:id="rId7"/>
    <p:sldId id="281" r:id="rId8"/>
    <p:sldId id="282" r:id="rId9"/>
    <p:sldId id="285" r:id="rId10"/>
    <p:sldId id="284" r:id="rId11"/>
    <p:sldId id="286" r:id="rId12"/>
    <p:sldId id="309" r:id="rId13"/>
    <p:sldId id="287" r:id="rId14"/>
    <p:sldId id="289" r:id="rId15"/>
    <p:sldId id="306" r:id="rId16"/>
    <p:sldId id="299" r:id="rId17"/>
    <p:sldId id="308" r:id="rId18"/>
    <p:sldId id="304" r:id="rId19"/>
    <p:sldId id="31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lton, Brook" initials="CB" lastIdx="7" clrIdx="0">
    <p:extLst>
      <p:ext uri="{19B8F6BF-5375-455C-9EA6-DF929625EA0E}">
        <p15:presenceInfo xmlns:p15="http://schemas.microsoft.com/office/powerpoint/2012/main" userId="S::brook.calton@ucsf.edu::2b97c058-8a14-4a63-b2aa-7c473714690f" providerId="AD"/>
      </p:ext>
    </p:extLst>
  </p:cmAuthor>
  <p:cmAuthor id="2" name="Brook Calton" initials="BC" lastIdx="11" clrIdx="1">
    <p:extLst>
      <p:ext uri="{19B8F6BF-5375-455C-9EA6-DF929625EA0E}">
        <p15:presenceInfo xmlns:p15="http://schemas.microsoft.com/office/powerpoint/2012/main" userId="37714ef2381bc9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12"/>
    <p:restoredTop sz="68400"/>
  </p:normalViewPr>
  <p:slideViewPr>
    <p:cSldViewPr snapToGrid="0" snapToObjects="1">
      <p:cViewPr varScale="1">
        <p:scale>
          <a:sx n="71" d="100"/>
          <a:sy n="71" d="100"/>
        </p:scale>
        <p:origin x="2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1-19T11:35:47.616" idx="4">
    <p:pos x="10" y="10"/>
    <p:text>Is this an open ended question for the group to answer??</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48B12A-EF9A-432F-A809-D956B51B2521}"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B228B6EF-661F-4F0D-9BB7-4264529277DC}">
      <dgm:prSet/>
      <dgm:spPr/>
      <dgm:t>
        <a:bodyPr/>
        <a:lstStyle/>
        <a:p>
          <a:r>
            <a:rPr lang="en-US"/>
            <a:t>How has this illness impacted your daily life? </a:t>
          </a:r>
        </a:p>
      </dgm:t>
    </dgm:pt>
    <dgm:pt modelId="{6E99D004-2F61-4285-8AE0-B54D30CEE7B0}" type="parTrans" cxnId="{CE14A860-8C8B-4862-8322-1CD0B50CA013}">
      <dgm:prSet/>
      <dgm:spPr/>
      <dgm:t>
        <a:bodyPr/>
        <a:lstStyle/>
        <a:p>
          <a:endParaRPr lang="en-US"/>
        </a:p>
      </dgm:t>
    </dgm:pt>
    <dgm:pt modelId="{9FA06882-970F-4E05-8A89-A06689FDD60A}" type="sibTrans" cxnId="{CE14A860-8C8B-4862-8322-1CD0B50CA013}">
      <dgm:prSet/>
      <dgm:spPr/>
      <dgm:t>
        <a:bodyPr/>
        <a:lstStyle/>
        <a:p>
          <a:endParaRPr lang="en-US"/>
        </a:p>
      </dgm:t>
    </dgm:pt>
    <dgm:pt modelId="{CA458245-9544-4ED0-AE90-F6AFB2F5A13D}">
      <dgm:prSet/>
      <dgm:spPr/>
      <dgm:t>
        <a:bodyPr/>
        <a:lstStyle/>
        <a:p>
          <a:r>
            <a:rPr lang="en-US"/>
            <a:t>How are things at home? </a:t>
          </a:r>
        </a:p>
      </dgm:t>
    </dgm:pt>
    <dgm:pt modelId="{D4FF6A75-A769-48E1-B417-94C143DEDCB8}" type="parTrans" cxnId="{7B47CD35-9ADB-4CAE-A6BA-29584B61CDE0}">
      <dgm:prSet/>
      <dgm:spPr/>
      <dgm:t>
        <a:bodyPr/>
        <a:lstStyle/>
        <a:p>
          <a:endParaRPr lang="en-US"/>
        </a:p>
      </dgm:t>
    </dgm:pt>
    <dgm:pt modelId="{06208F4E-F86E-4EAF-8B47-2120C8E042F3}" type="sibTrans" cxnId="{7B47CD35-9ADB-4CAE-A6BA-29584B61CDE0}">
      <dgm:prSet/>
      <dgm:spPr/>
      <dgm:t>
        <a:bodyPr/>
        <a:lstStyle/>
        <a:p>
          <a:endParaRPr lang="en-US"/>
        </a:p>
      </dgm:t>
    </dgm:pt>
    <dgm:pt modelId="{738A004A-BF9A-410B-B47B-EAF7DA2AD0B4}">
      <dgm:prSet/>
      <dgm:spPr/>
      <dgm:t>
        <a:bodyPr/>
        <a:lstStyle/>
        <a:p>
          <a:r>
            <a:rPr lang="en-US"/>
            <a:t>How are your relationships? </a:t>
          </a:r>
        </a:p>
      </dgm:t>
    </dgm:pt>
    <dgm:pt modelId="{33BAF8D6-F80A-4B23-948A-40367DB1D31E}" type="parTrans" cxnId="{7137B186-615B-45DF-9C05-D3B28ECDA69D}">
      <dgm:prSet/>
      <dgm:spPr/>
      <dgm:t>
        <a:bodyPr/>
        <a:lstStyle/>
        <a:p>
          <a:endParaRPr lang="en-US"/>
        </a:p>
      </dgm:t>
    </dgm:pt>
    <dgm:pt modelId="{85754BEF-F25A-4D59-A93B-9827F6A9A57E}" type="sibTrans" cxnId="{7137B186-615B-45DF-9C05-D3B28ECDA69D}">
      <dgm:prSet/>
      <dgm:spPr/>
      <dgm:t>
        <a:bodyPr/>
        <a:lstStyle/>
        <a:p>
          <a:endParaRPr lang="en-US"/>
        </a:p>
      </dgm:t>
    </dgm:pt>
    <dgm:pt modelId="{0B5A74A1-175E-42E1-A9B7-632494DF913F}">
      <dgm:prSet/>
      <dgm:spPr/>
      <dgm:t>
        <a:bodyPr/>
        <a:lstStyle/>
        <a:p>
          <a:r>
            <a:rPr lang="en-US"/>
            <a:t>What are your practical concerns? </a:t>
          </a:r>
        </a:p>
      </dgm:t>
    </dgm:pt>
    <dgm:pt modelId="{768F8CA3-395C-420B-AB83-64FE78985323}" type="parTrans" cxnId="{EB8B230E-EEA8-4147-A88E-35D231C0315D}">
      <dgm:prSet/>
      <dgm:spPr/>
      <dgm:t>
        <a:bodyPr/>
        <a:lstStyle/>
        <a:p>
          <a:endParaRPr lang="en-US"/>
        </a:p>
      </dgm:t>
    </dgm:pt>
    <dgm:pt modelId="{B5292AC0-1F3B-45B6-9597-E52B954D0716}" type="sibTrans" cxnId="{EB8B230E-EEA8-4147-A88E-35D231C0315D}">
      <dgm:prSet/>
      <dgm:spPr/>
      <dgm:t>
        <a:bodyPr/>
        <a:lstStyle/>
        <a:p>
          <a:endParaRPr lang="en-US"/>
        </a:p>
      </dgm:t>
    </dgm:pt>
    <dgm:pt modelId="{86A4542B-7F39-7942-BA8D-B05D1FD24E1F}" type="pres">
      <dgm:prSet presAssocID="{DB48B12A-EF9A-432F-A809-D956B51B2521}" presName="diagram" presStyleCnt="0">
        <dgm:presLayoutVars>
          <dgm:dir/>
          <dgm:resizeHandles val="exact"/>
        </dgm:presLayoutVars>
      </dgm:prSet>
      <dgm:spPr/>
    </dgm:pt>
    <dgm:pt modelId="{720DA630-9DF7-B946-8509-9EA8DCC85F67}" type="pres">
      <dgm:prSet presAssocID="{B228B6EF-661F-4F0D-9BB7-4264529277DC}" presName="node" presStyleLbl="node1" presStyleIdx="0" presStyleCnt="4">
        <dgm:presLayoutVars>
          <dgm:bulletEnabled val="1"/>
        </dgm:presLayoutVars>
      </dgm:prSet>
      <dgm:spPr/>
    </dgm:pt>
    <dgm:pt modelId="{7CD1E37C-5D3B-D249-88E9-4776DEB9D437}" type="pres">
      <dgm:prSet presAssocID="{9FA06882-970F-4E05-8A89-A06689FDD60A}" presName="sibTrans" presStyleCnt="0"/>
      <dgm:spPr/>
    </dgm:pt>
    <dgm:pt modelId="{F8826143-6870-874E-8C46-85DB59837F6A}" type="pres">
      <dgm:prSet presAssocID="{CA458245-9544-4ED0-AE90-F6AFB2F5A13D}" presName="node" presStyleLbl="node1" presStyleIdx="1" presStyleCnt="4">
        <dgm:presLayoutVars>
          <dgm:bulletEnabled val="1"/>
        </dgm:presLayoutVars>
      </dgm:prSet>
      <dgm:spPr/>
    </dgm:pt>
    <dgm:pt modelId="{F9376243-26AE-F745-904D-55F9B9932B81}" type="pres">
      <dgm:prSet presAssocID="{06208F4E-F86E-4EAF-8B47-2120C8E042F3}" presName="sibTrans" presStyleCnt="0"/>
      <dgm:spPr/>
    </dgm:pt>
    <dgm:pt modelId="{9525C757-7856-5546-B41E-F18A4605B780}" type="pres">
      <dgm:prSet presAssocID="{738A004A-BF9A-410B-B47B-EAF7DA2AD0B4}" presName="node" presStyleLbl="node1" presStyleIdx="2" presStyleCnt="4">
        <dgm:presLayoutVars>
          <dgm:bulletEnabled val="1"/>
        </dgm:presLayoutVars>
      </dgm:prSet>
      <dgm:spPr/>
    </dgm:pt>
    <dgm:pt modelId="{A4E71ABA-7B6F-0247-94CA-328F1E324A43}" type="pres">
      <dgm:prSet presAssocID="{85754BEF-F25A-4D59-A93B-9827F6A9A57E}" presName="sibTrans" presStyleCnt="0"/>
      <dgm:spPr/>
    </dgm:pt>
    <dgm:pt modelId="{B2C13D4F-C7F0-A14A-A984-FC8A3B4FEA41}" type="pres">
      <dgm:prSet presAssocID="{0B5A74A1-175E-42E1-A9B7-632494DF913F}" presName="node" presStyleLbl="node1" presStyleIdx="3" presStyleCnt="4">
        <dgm:presLayoutVars>
          <dgm:bulletEnabled val="1"/>
        </dgm:presLayoutVars>
      </dgm:prSet>
      <dgm:spPr/>
    </dgm:pt>
  </dgm:ptLst>
  <dgm:cxnLst>
    <dgm:cxn modelId="{FE3F8704-4DC9-CB43-A282-4469A23FEADC}" type="presOf" srcId="{CA458245-9544-4ED0-AE90-F6AFB2F5A13D}" destId="{F8826143-6870-874E-8C46-85DB59837F6A}" srcOrd="0" destOrd="0" presId="urn:microsoft.com/office/officeart/2005/8/layout/default"/>
    <dgm:cxn modelId="{EB8B230E-EEA8-4147-A88E-35D231C0315D}" srcId="{DB48B12A-EF9A-432F-A809-D956B51B2521}" destId="{0B5A74A1-175E-42E1-A9B7-632494DF913F}" srcOrd="3" destOrd="0" parTransId="{768F8CA3-395C-420B-AB83-64FE78985323}" sibTransId="{B5292AC0-1F3B-45B6-9597-E52B954D0716}"/>
    <dgm:cxn modelId="{DAEE1428-253D-5243-BF8C-19FE8209E6B1}" type="presOf" srcId="{738A004A-BF9A-410B-B47B-EAF7DA2AD0B4}" destId="{9525C757-7856-5546-B41E-F18A4605B780}" srcOrd="0" destOrd="0" presId="urn:microsoft.com/office/officeart/2005/8/layout/default"/>
    <dgm:cxn modelId="{7B47CD35-9ADB-4CAE-A6BA-29584B61CDE0}" srcId="{DB48B12A-EF9A-432F-A809-D956B51B2521}" destId="{CA458245-9544-4ED0-AE90-F6AFB2F5A13D}" srcOrd="1" destOrd="0" parTransId="{D4FF6A75-A769-48E1-B417-94C143DEDCB8}" sibTransId="{06208F4E-F86E-4EAF-8B47-2120C8E042F3}"/>
    <dgm:cxn modelId="{318C6B5D-F6FD-CA4C-B303-9CF7557E9714}" type="presOf" srcId="{B228B6EF-661F-4F0D-9BB7-4264529277DC}" destId="{720DA630-9DF7-B946-8509-9EA8DCC85F67}" srcOrd="0" destOrd="0" presId="urn:microsoft.com/office/officeart/2005/8/layout/default"/>
    <dgm:cxn modelId="{CE14A860-8C8B-4862-8322-1CD0B50CA013}" srcId="{DB48B12A-EF9A-432F-A809-D956B51B2521}" destId="{B228B6EF-661F-4F0D-9BB7-4264529277DC}" srcOrd="0" destOrd="0" parTransId="{6E99D004-2F61-4285-8AE0-B54D30CEE7B0}" sibTransId="{9FA06882-970F-4E05-8A89-A06689FDD60A}"/>
    <dgm:cxn modelId="{7137B186-615B-45DF-9C05-D3B28ECDA69D}" srcId="{DB48B12A-EF9A-432F-A809-D956B51B2521}" destId="{738A004A-BF9A-410B-B47B-EAF7DA2AD0B4}" srcOrd="2" destOrd="0" parTransId="{33BAF8D6-F80A-4B23-948A-40367DB1D31E}" sibTransId="{85754BEF-F25A-4D59-A93B-9827F6A9A57E}"/>
    <dgm:cxn modelId="{1A49EFB0-EB59-6A43-B713-EBF7E750700B}" type="presOf" srcId="{DB48B12A-EF9A-432F-A809-D956B51B2521}" destId="{86A4542B-7F39-7942-BA8D-B05D1FD24E1F}" srcOrd="0" destOrd="0" presId="urn:microsoft.com/office/officeart/2005/8/layout/default"/>
    <dgm:cxn modelId="{FE009FCE-7AC1-F24F-B65F-A137BC53E0D8}" type="presOf" srcId="{0B5A74A1-175E-42E1-A9B7-632494DF913F}" destId="{B2C13D4F-C7F0-A14A-A984-FC8A3B4FEA41}" srcOrd="0" destOrd="0" presId="urn:microsoft.com/office/officeart/2005/8/layout/default"/>
    <dgm:cxn modelId="{969BBA1C-7DFA-DA45-AC60-645870591EE9}" type="presParOf" srcId="{86A4542B-7F39-7942-BA8D-B05D1FD24E1F}" destId="{720DA630-9DF7-B946-8509-9EA8DCC85F67}" srcOrd="0" destOrd="0" presId="urn:microsoft.com/office/officeart/2005/8/layout/default"/>
    <dgm:cxn modelId="{68DF90CA-B320-2E4B-B695-344CDAFA3F12}" type="presParOf" srcId="{86A4542B-7F39-7942-BA8D-B05D1FD24E1F}" destId="{7CD1E37C-5D3B-D249-88E9-4776DEB9D437}" srcOrd="1" destOrd="0" presId="urn:microsoft.com/office/officeart/2005/8/layout/default"/>
    <dgm:cxn modelId="{A5958BD2-4657-1A40-9D51-BE7A96C6FD95}" type="presParOf" srcId="{86A4542B-7F39-7942-BA8D-B05D1FD24E1F}" destId="{F8826143-6870-874E-8C46-85DB59837F6A}" srcOrd="2" destOrd="0" presId="urn:microsoft.com/office/officeart/2005/8/layout/default"/>
    <dgm:cxn modelId="{B2274380-5D6B-0A40-8E23-8F76BB9D6C7E}" type="presParOf" srcId="{86A4542B-7F39-7942-BA8D-B05D1FD24E1F}" destId="{F9376243-26AE-F745-904D-55F9B9932B81}" srcOrd="3" destOrd="0" presId="urn:microsoft.com/office/officeart/2005/8/layout/default"/>
    <dgm:cxn modelId="{2B62E35B-760C-6D41-A105-E56BE4DDCECD}" type="presParOf" srcId="{86A4542B-7F39-7942-BA8D-B05D1FD24E1F}" destId="{9525C757-7856-5546-B41E-F18A4605B780}" srcOrd="4" destOrd="0" presId="urn:microsoft.com/office/officeart/2005/8/layout/default"/>
    <dgm:cxn modelId="{D2F9F4ED-65E6-244A-B6C7-5513B79E1C54}" type="presParOf" srcId="{86A4542B-7F39-7942-BA8D-B05D1FD24E1F}" destId="{A4E71ABA-7B6F-0247-94CA-328F1E324A43}" srcOrd="5" destOrd="0" presId="urn:microsoft.com/office/officeart/2005/8/layout/default"/>
    <dgm:cxn modelId="{C93500BD-3EBE-4D4E-B141-4AC1E0E03C5E}" type="presParOf" srcId="{86A4542B-7F39-7942-BA8D-B05D1FD24E1F}" destId="{B2C13D4F-C7F0-A14A-A984-FC8A3B4FEA41}"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DA630-9DF7-B946-8509-9EA8DCC85F67}">
      <dsp:nvSpPr>
        <dsp:cNvPr id="0" name=""/>
        <dsp:cNvSpPr/>
      </dsp:nvSpPr>
      <dsp:spPr>
        <a:xfrm>
          <a:off x="1748064" y="2975"/>
          <a:ext cx="3342605" cy="200556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How has this illness impacted your daily life? </a:t>
          </a:r>
        </a:p>
      </dsp:txBody>
      <dsp:txXfrm>
        <a:off x="1748064" y="2975"/>
        <a:ext cx="3342605" cy="2005563"/>
      </dsp:txXfrm>
    </dsp:sp>
    <dsp:sp modelId="{F8826143-6870-874E-8C46-85DB59837F6A}">
      <dsp:nvSpPr>
        <dsp:cNvPr id="0" name=""/>
        <dsp:cNvSpPr/>
      </dsp:nvSpPr>
      <dsp:spPr>
        <a:xfrm>
          <a:off x="5424930" y="2975"/>
          <a:ext cx="3342605" cy="2005563"/>
        </a:xfrm>
        <a:prstGeom prst="rect">
          <a:avLst/>
        </a:prstGeom>
        <a:solidFill>
          <a:schemeClr val="accent2">
            <a:hueOff val="2122154"/>
            <a:satOff val="3600"/>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How are things at home? </a:t>
          </a:r>
        </a:p>
      </dsp:txBody>
      <dsp:txXfrm>
        <a:off x="5424930" y="2975"/>
        <a:ext cx="3342605" cy="2005563"/>
      </dsp:txXfrm>
    </dsp:sp>
    <dsp:sp modelId="{9525C757-7856-5546-B41E-F18A4605B780}">
      <dsp:nvSpPr>
        <dsp:cNvPr id="0" name=""/>
        <dsp:cNvSpPr/>
      </dsp:nvSpPr>
      <dsp:spPr>
        <a:xfrm>
          <a:off x="1748064" y="2342799"/>
          <a:ext cx="3342605" cy="2005563"/>
        </a:xfrm>
        <a:prstGeom prst="rect">
          <a:avLst/>
        </a:prstGeom>
        <a:solidFill>
          <a:schemeClr val="accent2">
            <a:hueOff val="4244308"/>
            <a:satOff val="7200"/>
            <a:lumOff val="-2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How are your relationships? </a:t>
          </a:r>
        </a:p>
      </dsp:txBody>
      <dsp:txXfrm>
        <a:off x="1748064" y="2342799"/>
        <a:ext cx="3342605" cy="2005563"/>
      </dsp:txXfrm>
    </dsp:sp>
    <dsp:sp modelId="{B2C13D4F-C7F0-A14A-A984-FC8A3B4FEA41}">
      <dsp:nvSpPr>
        <dsp:cNvPr id="0" name=""/>
        <dsp:cNvSpPr/>
      </dsp:nvSpPr>
      <dsp:spPr>
        <a:xfrm>
          <a:off x="5424930" y="2342799"/>
          <a:ext cx="3342605" cy="2005563"/>
        </a:xfrm>
        <a:prstGeom prst="rect">
          <a:avLst/>
        </a:prstGeom>
        <a:solidFill>
          <a:schemeClr val="accent2">
            <a:hueOff val="6366461"/>
            <a:satOff val="1080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What are your practical concerns? </a:t>
          </a:r>
        </a:p>
      </dsp:txBody>
      <dsp:txXfrm>
        <a:off x="5424930" y="2342799"/>
        <a:ext cx="3342605" cy="200556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08361E-DE42-0A41-A066-0B087947D6BE}" type="datetimeFigureOut">
              <a:rPr lang="en-US" smtClean="0"/>
              <a:t>4/13/22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87AFA4-8529-DF4E-AD08-D6EA65A234DC}" type="slidenum">
              <a:rPr lang="en-US" smtClean="0"/>
              <a:t>‹#›</a:t>
            </a:fld>
            <a:endParaRPr lang="en-US"/>
          </a:p>
        </p:txBody>
      </p:sp>
    </p:spTree>
    <p:extLst>
      <p:ext uri="{BB962C8B-B14F-4D97-AF65-F5344CB8AC3E}">
        <p14:creationId xmlns:p14="http://schemas.microsoft.com/office/powerpoint/2010/main" val="1229906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1-2: 2 MINUTES</a:t>
            </a:r>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749876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14300" indent="-114300"/>
            <a:r>
              <a:rPr lang="en-US" b="1" dirty="0"/>
              <a:t>Mental status: </a:t>
            </a:r>
            <a:r>
              <a:rPr lang="en-US" b="0" dirty="0"/>
              <a:t>what</a:t>
            </a:r>
            <a:r>
              <a:rPr lang="en-US" b="0" baseline="0" dirty="0"/>
              <a:t> is the current mentation? Are they alert and oriented enough to engage in screening and assessment. Do they have situational decisional capacity?</a:t>
            </a:r>
          </a:p>
          <a:p>
            <a:pPr marL="114300" indent="-114300"/>
            <a:r>
              <a:rPr lang="en-US" b="1" baseline="0" dirty="0"/>
              <a:t>Mood: </a:t>
            </a:r>
            <a:r>
              <a:rPr lang="en-US" b="0" baseline="0" dirty="0"/>
              <a:t>Differentiate between a normal and appropriate reaction to serious illness and dying versus a more serious psychiatric disorder such as major clinical depression.</a:t>
            </a:r>
          </a:p>
          <a:p>
            <a:pPr marL="114300" indent="-114300"/>
            <a:r>
              <a:rPr lang="en-US" b="1" baseline="0" dirty="0"/>
              <a:t>Trauma:  </a:t>
            </a:r>
            <a:r>
              <a:rPr lang="en-US" b="0" baseline="0" dirty="0"/>
              <a:t>It's important for palliative care providers to know that a serious medical illness is itself a well-known cause of serious trauma and post-traumatic stress disorder in addition to pre-existing traumatic experiences that a patient or caregivers may be facing. </a:t>
            </a:r>
          </a:p>
          <a:p>
            <a:pPr marL="114300" indent="-114300"/>
            <a:r>
              <a:rPr lang="en-US" b="1" baseline="0" dirty="0"/>
              <a:t>Stress &amp; Adjustment: </a:t>
            </a:r>
            <a:r>
              <a:rPr lang="en-US" b="0" baseline="0" dirty="0"/>
              <a:t>For most patients in palliative care, symptoms of stress are normal and are expected consequences given the uncertainties and loss of control of living with serious illness and the possibility of approaching death. It is helpful to be aware of process of adjustment and basic understanding of adjustment disorder.</a:t>
            </a:r>
          </a:p>
          <a:p>
            <a:pPr marL="114300" indent="-114300"/>
            <a:r>
              <a:rPr lang="en-US" b="1" baseline="0" dirty="0"/>
              <a:t>Substance Abuse: </a:t>
            </a:r>
            <a:r>
              <a:rPr lang="en-US" b="0" baseline="0" dirty="0"/>
              <a:t>Importance of differentiating symptom management needs with previous substance use. Balancing pain treatment with risks of comorbid substance use disorder for patients with serious illness.</a:t>
            </a:r>
          </a:p>
          <a:p>
            <a:pPr marL="114300" indent="-114300"/>
            <a:r>
              <a:rPr lang="en-US" b="1" baseline="0" dirty="0"/>
              <a:t>Anticipatory Grief: </a:t>
            </a:r>
            <a:r>
              <a:rPr lang="en-US" b="0" baseline="0" dirty="0"/>
              <a:t>Feelings of grief that occur before impending loss or in response to multiple series of losses, can be related to a impending death or other losses. </a:t>
            </a:r>
          </a:p>
          <a:p>
            <a:pPr marL="114300" indent="-114300"/>
            <a:r>
              <a:rPr lang="en-US" b="1" baseline="0" dirty="0"/>
              <a:t>Demoralization: </a:t>
            </a:r>
            <a:r>
              <a:rPr lang="en-US" b="0" baseline="0" dirty="0"/>
              <a:t>Situational hopelessness and helplessness due to a sense of loss of identity, purpose and meaning. </a:t>
            </a:r>
          </a:p>
          <a:p>
            <a:pPr marL="114300" indent="-114300"/>
            <a:r>
              <a:rPr lang="en-US" b="1" baseline="0" dirty="0"/>
              <a:t>Non-Ordinary States: </a:t>
            </a:r>
            <a:r>
              <a:rPr lang="en-US" b="0" baseline="0" dirty="0"/>
              <a:t>Altered states of consciousness, include various mental states in which the mind can be aware but is not in its usual wakeful condition, such as during hypnosis, meditation, hallucination.</a:t>
            </a:r>
          </a:p>
          <a:p>
            <a:pPr marL="114300" indent="-114300"/>
            <a:r>
              <a:rPr lang="en-US" b="1" baseline="0" dirty="0"/>
              <a:t>Bereavement: </a:t>
            </a:r>
            <a:r>
              <a:rPr lang="en-US" b="0" baseline="0" dirty="0"/>
              <a:t>The period after a loss during which grief is experienced and mourning occurs.</a:t>
            </a:r>
            <a:endParaRPr lang="en-US" b="0"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10</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595982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
                <a:srgbClr val="178CCB"/>
              </a:buClr>
              <a:buSzTx/>
              <a:tabLst/>
              <a:defRPr/>
            </a:pPr>
            <a:r>
              <a:rPr lang="en-US" altLang="en-US" dirty="0"/>
              <a:t>A place to start</a:t>
            </a:r>
            <a:r>
              <a:rPr lang="en-US" altLang="en-US" baseline="0" dirty="0"/>
              <a:t> screening. All team members can be trained to screen for psychological need and refer for assessment and care. Referral can be to a trained social worker, therapist or psychologist.</a:t>
            </a:r>
            <a:endParaRPr lang="en-US" altLang="en-US" dirty="0"/>
          </a:p>
          <a:p>
            <a:pPr marL="0" indent="0">
              <a:buNone/>
            </a:pP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000880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Clr>
                <a:srgbClr val="178CCB"/>
              </a:buClr>
              <a:buFontTx/>
              <a:buNone/>
            </a:pPr>
            <a:r>
              <a:rPr lang="en-US" dirty="0"/>
              <a:t>Pose the question to the group: When you are wanting to learn more about your patient’s psychological health and concerns, what do you aim to understand?</a:t>
            </a:r>
          </a:p>
          <a:p>
            <a:pPr marL="0" indent="0">
              <a:buClr>
                <a:srgbClr val="178CCB"/>
              </a:buClr>
              <a:buFontTx/>
              <a:buNone/>
            </a:pPr>
            <a:endParaRPr lang="en-US" dirty="0"/>
          </a:p>
          <a:p>
            <a:pPr marL="0" indent="0">
              <a:buClr>
                <a:srgbClr val="178CCB"/>
              </a:buClr>
              <a:buFontTx/>
              <a:buNone/>
            </a:pPr>
            <a:r>
              <a:rPr lang="en-US" dirty="0"/>
              <a:t>Possible learner responses include, but are not limited to: </a:t>
            </a:r>
            <a:r>
              <a:rPr lang="en-US" altLang="en-US" sz="1200" dirty="0"/>
              <a:t>Emotional distress, anxiety, depression, coping strategies, delirium or dementia, learning or developmental disabilities, decisional capacity, history/presence of substance use disorder, History/presence of suicidality, current or previous trauma, dual diagnosis </a:t>
            </a:r>
          </a:p>
          <a:p>
            <a:pPr marL="0" indent="0">
              <a:buNone/>
            </a:pP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12</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405885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
                <a:srgbClr val="178CCB"/>
              </a:buClr>
              <a:buSzTx/>
              <a:tabLst/>
              <a:defRPr/>
            </a:pPr>
            <a:r>
              <a:rPr lang="en-US" altLang="en-US" dirty="0"/>
              <a:t>Could ask the group: How might these areas influence the experience of serious illness, decision-making and overall well-being?</a:t>
            </a:r>
          </a:p>
          <a:p>
            <a:pPr marL="0" indent="0">
              <a:buNone/>
            </a:pP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13</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558795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
                <a:srgbClr val="178CCB"/>
              </a:buClr>
              <a:buSzTx/>
              <a:tabLst/>
              <a:defRPr/>
            </a:pPr>
            <a:r>
              <a:rPr lang="en-US" altLang="en-US" baseline="0" dirty="0"/>
              <a:t>A place to start screening. All team members can be trained to screen for social need and strengths and refer for assessment and care. </a:t>
            </a:r>
          </a:p>
          <a:p>
            <a:pPr marL="0" marR="0" lvl="0" indent="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endParaRPr lang="en-US" altLang="en-US" dirty="0"/>
          </a:p>
          <a:p>
            <a:pPr marL="0" indent="0">
              <a:buNone/>
            </a:pP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14</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517056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en-US" dirty="0"/>
              <a:t>15 MINUTES</a:t>
            </a:r>
          </a:p>
          <a:p>
            <a:pPr marL="0" indent="0">
              <a:buFontTx/>
              <a:buNone/>
            </a:pPr>
            <a:endParaRPr lang="en-US" altLang="en-US" dirty="0"/>
          </a:p>
          <a:p>
            <a:pPr marL="114300" indent="-114300"/>
            <a:r>
              <a:rPr lang="en-US" altLang="en-US" dirty="0"/>
              <a:t>Reintroduce the Derek Tanaka case</a:t>
            </a:r>
          </a:p>
          <a:p>
            <a:pPr marL="114300" indent="-114300"/>
            <a:r>
              <a:rPr lang="en-US" altLang="en-US" baseline="0" dirty="0"/>
              <a:t>Review screening and referral using the tools discussed in the previous slides on psychological and social screening. </a:t>
            </a:r>
          </a:p>
          <a:p>
            <a:pPr marL="114300" indent="-114300"/>
            <a:r>
              <a:rPr lang="en-US" altLang="en-US" baseline="0" dirty="0"/>
              <a:t>Can ask the learners: “What would you be curious about?”; “How would you collaborate on getting Derek and his family/caregivers support?”</a:t>
            </a: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15</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919468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114300"/>
            <a:r>
              <a:rPr lang="en-US" dirty="0"/>
              <a:t>SLIDES 17-20: 5 MINUTES</a:t>
            </a:r>
          </a:p>
          <a:p>
            <a:pPr marL="114300" indent="-114300"/>
            <a:endParaRPr lang="en-US" dirty="0"/>
          </a:p>
          <a:p>
            <a:pPr marL="114300" indent="-114300"/>
            <a:r>
              <a:rPr lang="en-US" dirty="0"/>
              <a:t>Sometimes team members forgo screening because</a:t>
            </a:r>
            <a:r>
              <a:rPr lang="en-US" baseline="0" dirty="0"/>
              <a:t> they do not know what to do with the information or have limited community resources. This section invites learners to screen for needs and think about resources. </a:t>
            </a: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16</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427266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r>
              <a:rPr lang="en-US" dirty="0"/>
              <a:t>Depending</a:t>
            </a:r>
            <a:r>
              <a:rPr lang="en-US" baseline="0" dirty="0"/>
              <a:t> on amount of time available, have a few learners share their responses OR go around in a circle and ask everyone to share</a:t>
            </a:r>
          </a:p>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r>
              <a:rPr lang="en-US" baseline="0" dirty="0"/>
              <a:t>what they are taking away from the module today.</a:t>
            </a:r>
          </a:p>
          <a:p>
            <a:pPr marL="0" indent="0">
              <a:buNone/>
            </a:pPr>
            <a:endParaRPr lang="en-US" baseline="0"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17</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70487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800"/>
              </a:spcBef>
              <a:spcAft>
                <a:spcPts val="0"/>
              </a:spcAft>
              <a:buClr>
                <a:srgbClr val="178CCB"/>
              </a:buClr>
              <a:buSzTx/>
              <a:buFont typeface="Arial" pitchFamily="34" charset="0"/>
              <a:buNone/>
              <a:tabLst/>
              <a:defRPr/>
            </a:pPr>
            <a:r>
              <a:rPr lang="en-US" dirty="0"/>
              <a:t>Take a few minutes for questions/concerns/observations</a:t>
            </a:r>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18</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689475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396875"/>
            <a:ext cx="6157913" cy="34639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800"/>
              </a:spcBef>
              <a:spcAft>
                <a:spcPts val="0"/>
              </a:spcAft>
              <a:buClr>
                <a:srgbClr val="178CCB"/>
              </a:buClr>
              <a:buSzTx/>
              <a:buFontTx/>
              <a:buNone/>
              <a:tabLst/>
              <a:defRPr/>
            </a:pPr>
            <a:r>
              <a:rPr lang="en-US" dirty="0"/>
              <a:t>When introducing the session, </a:t>
            </a:r>
            <a:r>
              <a:rPr lang="en-US" sz="1200" kern="1200" dirty="0">
                <a:solidFill>
                  <a:srgbClr val="052049"/>
                </a:solidFill>
                <a:effectLst/>
                <a:latin typeface="+mj-lt"/>
                <a:ea typeface="+mn-ea"/>
                <a:cs typeface="Arial" pitchFamily="34" charset="0"/>
              </a:rPr>
              <a:t>state that the module will provide a brief overview of psychological and social care.  The focus of the module is on familiarizing and screening not treatment given the large scope of these topics.</a:t>
            </a:r>
          </a:p>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4061131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5 MINUTES</a:t>
            </a:r>
          </a:p>
          <a:p>
            <a:pPr marL="0" indent="0">
              <a:buFontTx/>
              <a:buNone/>
            </a:pPr>
            <a:endParaRPr lang="en-US" dirty="0"/>
          </a:p>
          <a:p>
            <a:pPr marL="0" indent="0">
              <a:buFontTx/>
              <a:buNone/>
            </a:pPr>
            <a:r>
              <a:rPr lang="en-US" dirty="0"/>
              <a:t>Facilitate a large group discussion regarding questions on slide.  </a:t>
            </a:r>
            <a:r>
              <a:rPr lang="en-US" baseline="0" dirty="0"/>
              <a:t>Facilitator could consider writing down on a whiteboard or large sheet of paper what areas participants have identified for further learning. </a:t>
            </a: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163477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00000"/>
              </a:lnSpc>
              <a:spcBef>
                <a:spcPts val="0"/>
              </a:spcBef>
              <a:spcAft>
                <a:spcPts val="0"/>
              </a:spcAft>
              <a:buClrTx/>
              <a:buSzTx/>
              <a:buFontTx/>
              <a:buNone/>
              <a:tabLst/>
              <a:defRPr/>
            </a:pPr>
            <a:r>
              <a:rPr lang="en-US" dirty="0"/>
              <a:t>SLIDES 4-15: 28 MINUTES</a:t>
            </a:r>
          </a:p>
          <a:p>
            <a:pPr marL="114300" indent="-114300"/>
            <a:endParaRPr lang="en-US"/>
          </a:p>
          <a:p>
            <a:pPr marL="114300" indent="-114300"/>
            <a:r>
              <a:rPr lang="en-US"/>
              <a:t>The </a:t>
            </a:r>
            <a:r>
              <a:rPr lang="en-US" dirty="0"/>
              <a:t>principles on this slide form the foundation for the assessment of psychological and social need and subsequent management.  </a:t>
            </a:r>
            <a:endParaRPr lang="en-US" baseline="0" dirty="0"/>
          </a:p>
          <a:p>
            <a:pPr marL="0" indent="0">
              <a:buNone/>
            </a:pP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4</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003677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Intersectionality refers to the interconnected nature of social categories such as race, class and gender, as they apply to an given individual or group, regarded as creating overlapping and interdependent human experience. Looks to understand the experience of systematic power, privilege, disadvantage and marginalization. </a:t>
            </a:r>
          </a:p>
          <a:p>
            <a:pPr marL="0" indent="0">
              <a:buNone/>
            </a:pP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5</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725692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Introduce Derek Tanaka - TELL a story about his life to engage learners</a:t>
            </a:r>
          </a:p>
          <a:p>
            <a:r>
              <a:rPr lang="en-US" altLang="en-US" dirty="0"/>
              <a:t>Highlight that none of these things are facts </a:t>
            </a:r>
            <a:r>
              <a:rPr lang="mr-IN" altLang="en-US" dirty="0"/>
              <a:t>–</a:t>
            </a:r>
            <a:r>
              <a:rPr lang="en-US" altLang="en-US" dirty="0"/>
              <a:t> need to learn what they mean to Derek</a:t>
            </a:r>
          </a:p>
          <a:p>
            <a:r>
              <a:rPr lang="en-US" altLang="en-US" dirty="0"/>
              <a:t>Give us information to fuel curiosity about who he is, what his world is like, values/beliefs,</a:t>
            </a:r>
            <a:r>
              <a:rPr lang="en-US" altLang="en-US" baseline="0" dirty="0"/>
              <a:t> strengths and stressors</a:t>
            </a:r>
          </a:p>
          <a:p>
            <a:r>
              <a:rPr lang="en-US" altLang="en-US" baseline="0" dirty="0"/>
              <a:t>Link intersectionality from previous slide to Derek’s possible experience/attitudes/behaviors towards serious illness: man, middle-aged, marginally housed, Japanese</a:t>
            </a:r>
            <a:endParaRPr lang="en-US" altLang="en-US" dirty="0"/>
          </a:p>
          <a:p>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6</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932626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Intersectional experience links to the social determinants of health </a:t>
            </a:r>
          </a:p>
          <a:p>
            <a:r>
              <a:rPr lang="en-US" altLang="en-US" dirty="0"/>
              <a:t>The social determinants of health are the conditions in which people are born, grow, work and age. These circumstances are shaped by the distribution of money .power and resources at global, national and local levels (WHO) </a:t>
            </a:r>
          </a:p>
          <a:p>
            <a:r>
              <a:rPr lang="en-US" altLang="en-US" dirty="0"/>
              <a:t>This is why you need to be able to screen for psycho social spiritual and cultural dimensions of personal/family experience </a:t>
            </a:r>
            <a:r>
              <a:rPr lang="mr-IN" altLang="en-US" dirty="0"/>
              <a:t>–</a:t>
            </a:r>
            <a:r>
              <a:rPr lang="en-US" altLang="en-US" dirty="0"/>
              <a:t> they link to health care outcomes </a:t>
            </a:r>
          </a:p>
          <a:p>
            <a:r>
              <a:rPr lang="en-US" altLang="en-US" dirty="0"/>
              <a:t>Pull out a few to elaborate</a:t>
            </a:r>
            <a:r>
              <a:rPr lang="en-US" altLang="en-US" baseline="0" dirty="0"/>
              <a:t> on them and how they influence the experience of serious illness.</a:t>
            </a:r>
            <a:r>
              <a:rPr lang="en-US" altLang="en-US" dirty="0"/>
              <a:t> Housing… for example </a:t>
            </a:r>
          </a:p>
          <a:p>
            <a:endParaRPr lang="en-US" altLang="en-US" dirty="0"/>
          </a:p>
          <a:p>
            <a:endParaRPr lang="en-US" altLang="en-US" dirty="0"/>
          </a:p>
          <a:p>
            <a:pPr marL="0" indent="0">
              <a:buNone/>
            </a:pP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7</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339991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114300" algn="l"/>
            <a:r>
              <a:rPr lang="en-US" dirty="0"/>
              <a:t>Guidelines for screening for psychological needs, strengths and stressors. Important to know who to refer to</a:t>
            </a:r>
            <a:r>
              <a:rPr lang="en-US" baseline="0" dirty="0"/>
              <a:t> others and community resources</a:t>
            </a:r>
            <a:r>
              <a:rPr lang="en-US" dirty="0"/>
              <a:t> if there is need</a:t>
            </a:r>
            <a:r>
              <a:rPr lang="en-US" baseline="0" dirty="0"/>
              <a:t> and what each clinician is responsible for in their screening. Participants may need exact language, a few sentences to elucidate the information. </a:t>
            </a: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8</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367687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Clr>
                <a:srgbClr val="178CCB"/>
              </a:buClr>
              <a:buFontTx/>
              <a:buNone/>
            </a:pPr>
            <a:r>
              <a:rPr lang="en-US" dirty="0"/>
              <a:t>Pose the question to the group: When you are wanting to learn more about your patient’s psychological health and concerns, what do you aim to understand?</a:t>
            </a:r>
          </a:p>
          <a:p>
            <a:pPr marL="0" indent="0">
              <a:buClr>
                <a:srgbClr val="178CCB"/>
              </a:buClr>
              <a:buFontTx/>
              <a:buNone/>
            </a:pPr>
            <a:endParaRPr lang="en-US" dirty="0"/>
          </a:p>
          <a:p>
            <a:pPr marL="0" indent="0">
              <a:buClr>
                <a:srgbClr val="178CCB"/>
              </a:buClr>
              <a:buFontTx/>
              <a:buNone/>
            </a:pPr>
            <a:r>
              <a:rPr lang="en-US" dirty="0"/>
              <a:t>Possible learner responses include, but are not limited to: </a:t>
            </a:r>
            <a:r>
              <a:rPr lang="en-US" altLang="en-US" sz="1200" dirty="0"/>
              <a:t>Emotional distress, anxiety, depression, coping strategies, delirium or dementia, learning or developmental disabilities, decisional capacity, history/presence of substance use disorder, History/presence of suicidality, current or previous trauma, dual diagnosis </a:t>
            </a:r>
          </a:p>
          <a:p>
            <a:pPr marL="0" indent="0">
              <a:buNone/>
            </a:pP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9</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954319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32EDC1-2A96-DA49-B4B6-23C5C5367B94}" type="datetime1">
              <a:rPr lang="en-US" smtClean="0"/>
              <a:t>4/13/22</a:t>
            </a:fld>
            <a:endParaRPr lang="en-US"/>
          </a:p>
        </p:txBody>
      </p:sp>
      <p:sp>
        <p:nvSpPr>
          <p:cNvPr id="5" name="Footer Placeholder 4"/>
          <p:cNvSpPr>
            <a:spLocks noGrp="1"/>
          </p:cNvSpPr>
          <p:nvPr>
            <p:ph type="ftr" sz="quarter" idx="11"/>
          </p:nvPr>
        </p:nvSpPr>
        <p:spPr/>
        <p:txBody>
          <a:bodyPr/>
          <a:lstStyle/>
          <a:p>
            <a:r>
              <a:rPr lang="en-US"/>
              <a:t>Psychological and Social Care.  Property of UC Regents, B. Calton, B. Sumser, N. Saks, T. Reid, N. Shepard-Lopez</a:t>
            </a:r>
          </a:p>
        </p:txBody>
      </p:sp>
      <p:sp>
        <p:nvSpPr>
          <p:cNvPr id="6" name="Slide Number Placeholder 5"/>
          <p:cNvSpPr>
            <a:spLocks noGrp="1"/>
          </p:cNvSpPr>
          <p:nvPr>
            <p:ph type="sldNum" sz="quarter" idx="12"/>
          </p:nvPr>
        </p:nvSpPr>
        <p:spPr/>
        <p:txBody>
          <a:bodyPr/>
          <a:lstStyle/>
          <a:p>
            <a:fld id="{D6EFE9F9-9515-F245-B0A6-F3C5D136F1B9}" type="slidenum">
              <a:rPr lang="en-US" smtClean="0"/>
              <a:t>‹#›</a:t>
            </a:fld>
            <a:endParaRPr lang="en-US"/>
          </a:p>
        </p:txBody>
      </p:sp>
    </p:spTree>
    <p:extLst>
      <p:ext uri="{BB962C8B-B14F-4D97-AF65-F5344CB8AC3E}">
        <p14:creationId xmlns:p14="http://schemas.microsoft.com/office/powerpoint/2010/main" val="342071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B6D409-E9B9-864E-BC54-D1C1CD369A71}" type="datetime1">
              <a:rPr lang="en-US" smtClean="0"/>
              <a:t>4/13/22</a:t>
            </a:fld>
            <a:endParaRPr lang="en-US"/>
          </a:p>
        </p:txBody>
      </p:sp>
      <p:sp>
        <p:nvSpPr>
          <p:cNvPr id="5" name="Footer Placeholder 4"/>
          <p:cNvSpPr>
            <a:spLocks noGrp="1"/>
          </p:cNvSpPr>
          <p:nvPr>
            <p:ph type="ftr" sz="quarter" idx="11"/>
          </p:nvPr>
        </p:nvSpPr>
        <p:spPr/>
        <p:txBody>
          <a:bodyPr/>
          <a:lstStyle/>
          <a:p>
            <a:r>
              <a:rPr lang="en-US"/>
              <a:t>Psychological and Social Care.  Property of UC Regents, B. Calton, B. Sumser, N. Saks, T. Reid, N. Shepard-Lopez</a:t>
            </a:r>
          </a:p>
        </p:txBody>
      </p:sp>
      <p:sp>
        <p:nvSpPr>
          <p:cNvPr id="6" name="Slide Number Placeholder 5"/>
          <p:cNvSpPr>
            <a:spLocks noGrp="1"/>
          </p:cNvSpPr>
          <p:nvPr>
            <p:ph type="sldNum" sz="quarter" idx="12"/>
          </p:nvPr>
        </p:nvSpPr>
        <p:spPr/>
        <p:txBody>
          <a:bodyPr/>
          <a:lstStyle/>
          <a:p>
            <a:fld id="{D6EFE9F9-9515-F245-B0A6-F3C5D136F1B9}" type="slidenum">
              <a:rPr lang="en-US" smtClean="0"/>
              <a:t>‹#›</a:t>
            </a:fld>
            <a:endParaRPr lang="en-US"/>
          </a:p>
        </p:txBody>
      </p:sp>
    </p:spTree>
    <p:extLst>
      <p:ext uri="{BB962C8B-B14F-4D97-AF65-F5344CB8AC3E}">
        <p14:creationId xmlns:p14="http://schemas.microsoft.com/office/powerpoint/2010/main" val="599120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D1B2B7-603D-8D46-BA73-1951F1C31E79}" type="datetime1">
              <a:rPr lang="en-US" smtClean="0"/>
              <a:t>4/13/22</a:t>
            </a:fld>
            <a:endParaRPr lang="en-US"/>
          </a:p>
        </p:txBody>
      </p:sp>
      <p:sp>
        <p:nvSpPr>
          <p:cNvPr id="5" name="Footer Placeholder 4"/>
          <p:cNvSpPr>
            <a:spLocks noGrp="1"/>
          </p:cNvSpPr>
          <p:nvPr>
            <p:ph type="ftr" sz="quarter" idx="11"/>
          </p:nvPr>
        </p:nvSpPr>
        <p:spPr/>
        <p:txBody>
          <a:bodyPr/>
          <a:lstStyle/>
          <a:p>
            <a:r>
              <a:rPr lang="en-US"/>
              <a:t>Psychological and Social Care.  Property of UC Regents, B. Calton, B. Sumser, N. Saks, T. Reid, N. Shepard-Lopez</a:t>
            </a:r>
          </a:p>
        </p:txBody>
      </p:sp>
      <p:sp>
        <p:nvSpPr>
          <p:cNvPr id="6" name="Slide Number Placeholder 5"/>
          <p:cNvSpPr>
            <a:spLocks noGrp="1"/>
          </p:cNvSpPr>
          <p:nvPr>
            <p:ph type="sldNum" sz="quarter" idx="12"/>
          </p:nvPr>
        </p:nvSpPr>
        <p:spPr/>
        <p:txBody>
          <a:bodyPr/>
          <a:lstStyle/>
          <a:p>
            <a:fld id="{D6EFE9F9-9515-F245-B0A6-F3C5D136F1B9}" type="slidenum">
              <a:rPr lang="en-US" smtClean="0"/>
              <a:t>‹#›</a:t>
            </a:fld>
            <a:endParaRPr lang="en-US"/>
          </a:p>
        </p:txBody>
      </p:sp>
    </p:spTree>
    <p:extLst>
      <p:ext uri="{BB962C8B-B14F-4D97-AF65-F5344CB8AC3E}">
        <p14:creationId xmlns:p14="http://schemas.microsoft.com/office/powerpoint/2010/main" val="1642644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Psychological and Social Care.  Property of UC Regents, B. Calton, B. Sumser, N. Saks, T. Reid, N. Shepard-Lopez</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604780" y="425003"/>
            <a:ext cx="10898107"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609600" y="1881349"/>
            <a:ext cx="10906539"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609603" y="927657"/>
            <a:ext cx="10893285"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10491237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Psychological and Social Care.  Property of UC Regents, B. Calton, B. Sumser, N. Saks, T. Reid, N. Shepard-Lopez</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604780" y="425003"/>
            <a:ext cx="10898107"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609603" y="927656"/>
            <a:ext cx="10893285"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612915" y="1868558"/>
            <a:ext cx="10850220"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9080946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vider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Psychological and Social Care.  Property of UC Regents, B. Calton, B. Sumser, N. Saks, T. Reid, N. Shepard-Lopez</a:t>
            </a:r>
            <a:endParaRPr lang="en-US" dirty="0"/>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14" name="Rectangle 13"/>
          <p:cNvSpPr/>
          <p:nvPr userDrawn="1"/>
        </p:nvSpPr>
        <p:spPr bwMode="auto">
          <a:xfrm>
            <a:off x="5" y="2363627"/>
            <a:ext cx="9402305" cy="1881809"/>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Title 15"/>
          <p:cNvSpPr>
            <a:spLocks noGrp="1"/>
          </p:cNvSpPr>
          <p:nvPr>
            <p:ph type="title" hasCustomPrompt="1"/>
          </p:nvPr>
        </p:nvSpPr>
        <p:spPr>
          <a:xfrm>
            <a:off x="604780" y="2559254"/>
            <a:ext cx="8580549"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52545700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0B75FC-D92F-E54D-9EC0-3CCC9F9BB1DD}" type="datetime1">
              <a:rPr lang="en-US" smtClean="0"/>
              <a:t>4/13/22</a:t>
            </a:fld>
            <a:endParaRPr lang="en-US"/>
          </a:p>
        </p:txBody>
      </p:sp>
      <p:sp>
        <p:nvSpPr>
          <p:cNvPr id="5" name="Footer Placeholder 4"/>
          <p:cNvSpPr>
            <a:spLocks noGrp="1"/>
          </p:cNvSpPr>
          <p:nvPr>
            <p:ph type="ftr" sz="quarter" idx="11"/>
          </p:nvPr>
        </p:nvSpPr>
        <p:spPr/>
        <p:txBody>
          <a:bodyPr/>
          <a:lstStyle/>
          <a:p>
            <a:r>
              <a:rPr lang="en-US"/>
              <a:t>Psychological and Social Care.  Property of UC Regents, B. Calton, B. Sumser, N. Saks, T. Reid, N. Shepard-Lopez</a:t>
            </a:r>
          </a:p>
        </p:txBody>
      </p:sp>
      <p:sp>
        <p:nvSpPr>
          <p:cNvPr id="6" name="Slide Number Placeholder 5"/>
          <p:cNvSpPr>
            <a:spLocks noGrp="1"/>
          </p:cNvSpPr>
          <p:nvPr>
            <p:ph type="sldNum" sz="quarter" idx="12"/>
          </p:nvPr>
        </p:nvSpPr>
        <p:spPr/>
        <p:txBody>
          <a:bodyPr/>
          <a:lstStyle/>
          <a:p>
            <a:fld id="{D6EFE9F9-9515-F245-B0A6-F3C5D136F1B9}" type="slidenum">
              <a:rPr lang="en-US" smtClean="0"/>
              <a:t>‹#›</a:t>
            </a:fld>
            <a:endParaRPr lang="en-US"/>
          </a:p>
        </p:txBody>
      </p:sp>
    </p:spTree>
    <p:extLst>
      <p:ext uri="{BB962C8B-B14F-4D97-AF65-F5344CB8AC3E}">
        <p14:creationId xmlns:p14="http://schemas.microsoft.com/office/powerpoint/2010/main" val="721496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938719-A8C3-2E43-A37A-FDF114E675DA}" type="datetime1">
              <a:rPr lang="en-US" smtClean="0"/>
              <a:t>4/13/22</a:t>
            </a:fld>
            <a:endParaRPr lang="en-US"/>
          </a:p>
        </p:txBody>
      </p:sp>
      <p:sp>
        <p:nvSpPr>
          <p:cNvPr id="5" name="Footer Placeholder 4"/>
          <p:cNvSpPr>
            <a:spLocks noGrp="1"/>
          </p:cNvSpPr>
          <p:nvPr>
            <p:ph type="ftr" sz="quarter" idx="11"/>
          </p:nvPr>
        </p:nvSpPr>
        <p:spPr/>
        <p:txBody>
          <a:bodyPr/>
          <a:lstStyle/>
          <a:p>
            <a:r>
              <a:rPr lang="en-US"/>
              <a:t>Psychological and Social Care.  Property of UC Regents, B. Calton, B. Sumser, N. Saks, T. Reid, N. Shepard-Lopez</a:t>
            </a:r>
          </a:p>
        </p:txBody>
      </p:sp>
      <p:sp>
        <p:nvSpPr>
          <p:cNvPr id="6" name="Slide Number Placeholder 5"/>
          <p:cNvSpPr>
            <a:spLocks noGrp="1"/>
          </p:cNvSpPr>
          <p:nvPr>
            <p:ph type="sldNum" sz="quarter" idx="12"/>
          </p:nvPr>
        </p:nvSpPr>
        <p:spPr/>
        <p:txBody>
          <a:bodyPr/>
          <a:lstStyle/>
          <a:p>
            <a:fld id="{D6EFE9F9-9515-F245-B0A6-F3C5D136F1B9}" type="slidenum">
              <a:rPr lang="en-US" smtClean="0"/>
              <a:t>‹#›</a:t>
            </a:fld>
            <a:endParaRPr lang="en-US"/>
          </a:p>
        </p:txBody>
      </p:sp>
    </p:spTree>
    <p:extLst>
      <p:ext uri="{BB962C8B-B14F-4D97-AF65-F5344CB8AC3E}">
        <p14:creationId xmlns:p14="http://schemas.microsoft.com/office/powerpoint/2010/main" val="701408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C3BDF1-AC8B-8A4C-8AE3-62D5405DEB63}" type="datetime1">
              <a:rPr lang="en-US" smtClean="0"/>
              <a:t>4/13/22</a:t>
            </a:fld>
            <a:endParaRPr lang="en-US"/>
          </a:p>
        </p:txBody>
      </p:sp>
      <p:sp>
        <p:nvSpPr>
          <p:cNvPr id="6" name="Footer Placeholder 5"/>
          <p:cNvSpPr>
            <a:spLocks noGrp="1"/>
          </p:cNvSpPr>
          <p:nvPr>
            <p:ph type="ftr" sz="quarter" idx="11"/>
          </p:nvPr>
        </p:nvSpPr>
        <p:spPr/>
        <p:txBody>
          <a:bodyPr/>
          <a:lstStyle/>
          <a:p>
            <a:r>
              <a:rPr lang="en-US"/>
              <a:t>Psychological and Social Care.  Property of UC Regents, B. Calton, B. Sumser, N. Saks, T. Reid, N. Shepard-Lopez</a:t>
            </a:r>
          </a:p>
        </p:txBody>
      </p:sp>
      <p:sp>
        <p:nvSpPr>
          <p:cNvPr id="7" name="Slide Number Placeholder 6"/>
          <p:cNvSpPr>
            <a:spLocks noGrp="1"/>
          </p:cNvSpPr>
          <p:nvPr>
            <p:ph type="sldNum" sz="quarter" idx="12"/>
          </p:nvPr>
        </p:nvSpPr>
        <p:spPr/>
        <p:txBody>
          <a:bodyPr/>
          <a:lstStyle/>
          <a:p>
            <a:fld id="{D6EFE9F9-9515-F245-B0A6-F3C5D136F1B9}" type="slidenum">
              <a:rPr lang="en-US" smtClean="0"/>
              <a:t>‹#›</a:t>
            </a:fld>
            <a:endParaRPr lang="en-US"/>
          </a:p>
        </p:txBody>
      </p:sp>
    </p:spTree>
    <p:extLst>
      <p:ext uri="{BB962C8B-B14F-4D97-AF65-F5344CB8AC3E}">
        <p14:creationId xmlns:p14="http://schemas.microsoft.com/office/powerpoint/2010/main" val="4286849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9103B4-8303-EA45-A9A6-DB62AF35596B}" type="datetime1">
              <a:rPr lang="en-US" smtClean="0"/>
              <a:t>4/13/22</a:t>
            </a:fld>
            <a:endParaRPr lang="en-US"/>
          </a:p>
        </p:txBody>
      </p:sp>
      <p:sp>
        <p:nvSpPr>
          <p:cNvPr id="8" name="Footer Placeholder 7"/>
          <p:cNvSpPr>
            <a:spLocks noGrp="1"/>
          </p:cNvSpPr>
          <p:nvPr>
            <p:ph type="ftr" sz="quarter" idx="11"/>
          </p:nvPr>
        </p:nvSpPr>
        <p:spPr/>
        <p:txBody>
          <a:bodyPr/>
          <a:lstStyle/>
          <a:p>
            <a:r>
              <a:rPr lang="en-US"/>
              <a:t>Psychological and Social Care.  Property of UC Regents, B. Calton, B. Sumser, N. Saks, T. Reid, N. Shepard-Lopez</a:t>
            </a:r>
          </a:p>
        </p:txBody>
      </p:sp>
      <p:sp>
        <p:nvSpPr>
          <p:cNvPr id="9" name="Slide Number Placeholder 8"/>
          <p:cNvSpPr>
            <a:spLocks noGrp="1"/>
          </p:cNvSpPr>
          <p:nvPr>
            <p:ph type="sldNum" sz="quarter" idx="12"/>
          </p:nvPr>
        </p:nvSpPr>
        <p:spPr/>
        <p:txBody>
          <a:bodyPr/>
          <a:lstStyle/>
          <a:p>
            <a:fld id="{D6EFE9F9-9515-F245-B0A6-F3C5D136F1B9}" type="slidenum">
              <a:rPr lang="en-US" smtClean="0"/>
              <a:t>‹#›</a:t>
            </a:fld>
            <a:endParaRPr lang="en-US"/>
          </a:p>
        </p:txBody>
      </p:sp>
    </p:spTree>
    <p:extLst>
      <p:ext uri="{BB962C8B-B14F-4D97-AF65-F5344CB8AC3E}">
        <p14:creationId xmlns:p14="http://schemas.microsoft.com/office/powerpoint/2010/main" val="220818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7D4B47-7A82-D848-950A-F0829E37A83C}" type="datetime1">
              <a:rPr lang="en-US" smtClean="0"/>
              <a:t>4/13/22</a:t>
            </a:fld>
            <a:endParaRPr lang="en-US"/>
          </a:p>
        </p:txBody>
      </p:sp>
      <p:sp>
        <p:nvSpPr>
          <p:cNvPr id="4" name="Footer Placeholder 3"/>
          <p:cNvSpPr>
            <a:spLocks noGrp="1"/>
          </p:cNvSpPr>
          <p:nvPr>
            <p:ph type="ftr" sz="quarter" idx="11"/>
          </p:nvPr>
        </p:nvSpPr>
        <p:spPr/>
        <p:txBody>
          <a:bodyPr/>
          <a:lstStyle/>
          <a:p>
            <a:r>
              <a:rPr lang="en-US"/>
              <a:t>Psychological and Social Care.  Property of UC Regents, B. Calton, B. Sumser, N. Saks, T. Reid, N. Shepard-Lopez</a:t>
            </a:r>
          </a:p>
        </p:txBody>
      </p:sp>
      <p:sp>
        <p:nvSpPr>
          <p:cNvPr id="5" name="Slide Number Placeholder 4"/>
          <p:cNvSpPr>
            <a:spLocks noGrp="1"/>
          </p:cNvSpPr>
          <p:nvPr>
            <p:ph type="sldNum" sz="quarter" idx="12"/>
          </p:nvPr>
        </p:nvSpPr>
        <p:spPr/>
        <p:txBody>
          <a:bodyPr/>
          <a:lstStyle/>
          <a:p>
            <a:fld id="{D6EFE9F9-9515-F245-B0A6-F3C5D136F1B9}" type="slidenum">
              <a:rPr lang="en-US" smtClean="0"/>
              <a:t>‹#›</a:t>
            </a:fld>
            <a:endParaRPr lang="en-US"/>
          </a:p>
        </p:txBody>
      </p:sp>
    </p:spTree>
    <p:extLst>
      <p:ext uri="{BB962C8B-B14F-4D97-AF65-F5344CB8AC3E}">
        <p14:creationId xmlns:p14="http://schemas.microsoft.com/office/powerpoint/2010/main" val="2941032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308F40-E081-1D43-98E1-A242EDEA21BB}" type="datetime1">
              <a:rPr lang="en-US" smtClean="0"/>
              <a:t>4/13/22</a:t>
            </a:fld>
            <a:endParaRPr lang="en-US"/>
          </a:p>
        </p:txBody>
      </p:sp>
      <p:sp>
        <p:nvSpPr>
          <p:cNvPr id="3" name="Footer Placeholder 2"/>
          <p:cNvSpPr>
            <a:spLocks noGrp="1"/>
          </p:cNvSpPr>
          <p:nvPr>
            <p:ph type="ftr" sz="quarter" idx="11"/>
          </p:nvPr>
        </p:nvSpPr>
        <p:spPr/>
        <p:txBody>
          <a:bodyPr/>
          <a:lstStyle/>
          <a:p>
            <a:r>
              <a:rPr lang="en-US"/>
              <a:t>Psychological and Social Care.  Property of UC Regents, B. Calton, B. Sumser, N. Saks, T. Reid, N. Shepard-Lopez</a:t>
            </a:r>
          </a:p>
        </p:txBody>
      </p:sp>
      <p:sp>
        <p:nvSpPr>
          <p:cNvPr id="4" name="Slide Number Placeholder 3"/>
          <p:cNvSpPr>
            <a:spLocks noGrp="1"/>
          </p:cNvSpPr>
          <p:nvPr>
            <p:ph type="sldNum" sz="quarter" idx="12"/>
          </p:nvPr>
        </p:nvSpPr>
        <p:spPr/>
        <p:txBody>
          <a:bodyPr/>
          <a:lstStyle/>
          <a:p>
            <a:fld id="{D6EFE9F9-9515-F245-B0A6-F3C5D136F1B9}" type="slidenum">
              <a:rPr lang="en-US" smtClean="0"/>
              <a:t>‹#›</a:t>
            </a:fld>
            <a:endParaRPr lang="en-US"/>
          </a:p>
        </p:txBody>
      </p:sp>
    </p:spTree>
    <p:extLst>
      <p:ext uri="{BB962C8B-B14F-4D97-AF65-F5344CB8AC3E}">
        <p14:creationId xmlns:p14="http://schemas.microsoft.com/office/powerpoint/2010/main" val="392704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5D8B80-7E1F-8E4A-A460-0006042C9C38}" type="datetime1">
              <a:rPr lang="en-US" smtClean="0"/>
              <a:t>4/13/22</a:t>
            </a:fld>
            <a:endParaRPr lang="en-US"/>
          </a:p>
        </p:txBody>
      </p:sp>
      <p:sp>
        <p:nvSpPr>
          <p:cNvPr id="6" name="Footer Placeholder 5"/>
          <p:cNvSpPr>
            <a:spLocks noGrp="1"/>
          </p:cNvSpPr>
          <p:nvPr>
            <p:ph type="ftr" sz="quarter" idx="11"/>
          </p:nvPr>
        </p:nvSpPr>
        <p:spPr/>
        <p:txBody>
          <a:bodyPr/>
          <a:lstStyle/>
          <a:p>
            <a:r>
              <a:rPr lang="en-US"/>
              <a:t>Psychological and Social Care.  Property of UC Regents, B. Calton, B. Sumser, N. Saks, T. Reid, N. Shepard-Lopez</a:t>
            </a:r>
          </a:p>
        </p:txBody>
      </p:sp>
      <p:sp>
        <p:nvSpPr>
          <p:cNvPr id="7" name="Slide Number Placeholder 6"/>
          <p:cNvSpPr>
            <a:spLocks noGrp="1"/>
          </p:cNvSpPr>
          <p:nvPr>
            <p:ph type="sldNum" sz="quarter" idx="12"/>
          </p:nvPr>
        </p:nvSpPr>
        <p:spPr/>
        <p:txBody>
          <a:bodyPr/>
          <a:lstStyle/>
          <a:p>
            <a:fld id="{D6EFE9F9-9515-F245-B0A6-F3C5D136F1B9}" type="slidenum">
              <a:rPr lang="en-US" smtClean="0"/>
              <a:t>‹#›</a:t>
            </a:fld>
            <a:endParaRPr lang="en-US"/>
          </a:p>
        </p:txBody>
      </p:sp>
    </p:spTree>
    <p:extLst>
      <p:ext uri="{BB962C8B-B14F-4D97-AF65-F5344CB8AC3E}">
        <p14:creationId xmlns:p14="http://schemas.microsoft.com/office/powerpoint/2010/main" val="3959201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81DB47-33AA-5A4E-A91D-3D9A0BE4CF9A}" type="datetime1">
              <a:rPr lang="en-US" smtClean="0"/>
              <a:t>4/13/22</a:t>
            </a:fld>
            <a:endParaRPr lang="en-US"/>
          </a:p>
        </p:txBody>
      </p:sp>
      <p:sp>
        <p:nvSpPr>
          <p:cNvPr id="6" name="Footer Placeholder 5"/>
          <p:cNvSpPr>
            <a:spLocks noGrp="1"/>
          </p:cNvSpPr>
          <p:nvPr>
            <p:ph type="ftr" sz="quarter" idx="11"/>
          </p:nvPr>
        </p:nvSpPr>
        <p:spPr/>
        <p:txBody>
          <a:bodyPr/>
          <a:lstStyle/>
          <a:p>
            <a:r>
              <a:rPr lang="en-US"/>
              <a:t>Psychological and Social Care.  Property of UC Regents, B. Calton, B. Sumser, N. Saks, T. Reid, N. Shepard-Lopez</a:t>
            </a:r>
          </a:p>
        </p:txBody>
      </p:sp>
      <p:sp>
        <p:nvSpPr>
          <p:cNvPr id="7" name="Slide Number Placeholder 6"/>
          <p:cNvSpPr>
            <a:spLocks noGrp="1"/>
          </p:cNvSpPr>
          <p:nvPr>
            <p:ph type="sldNum" sz="quarter" idx="12"/>
          </p:nvPr>
        </p:nvSpPr>
        <p:spPr/>
        <p:txBody>
          <a:bodyPr/>
          <a:lstStyle/>
          <a:p>
            <a:fld id="{D6EFE9F9-9515-F245-B0A6-F3C5D136F1B9}" type="slidenum">
              <a:rPr lang="en-US" smtClean="0"/>
              <a:t>‹#›</a:t>
            </a:fld>
            <a:endParaRPr lang="en-US"/>
          </a:p>
        </p:txBody>
      </p:sp>
    </p:spTree>
    <p:extLst>
      <p:ext uri="{BB962C8B-B14F-4D97-AF65-F5344CB8AC3E}">
        <p14:creationId xmlns:p14="http://schemas.microsoft.com/office/powerpoint/2010/main" val="3342000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B4B1C-A183-BA4A-A562-7A3CE97B0072}" type="datetime1">
              <a:rPr lang="en-US" smtClean="0"/>
              <a:t>4/13/22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Psychological and Social Care.  Property of UC Regents, B. Calton, B. Sumser, N. Saks, T. Reid, N. Shepard-Lopez</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FE9F9-9515-F245-B0A6-F3C5D136F1B9}" type="slidenum">
              <a:rPr lang="en-US" smtClean="0"/>
              <a:t>‹#›</a:t>
            </a:fld>
            <a:endParaRPr lang="en-US"/>
          </a:p>
        </p:txBody>
      </p:sp>
    </p:spTree>
    <p:extLst>
      <p:ext uri="{BB962C8B-B14F-4D97-AF65-F5344CB8AC3E}">
        <p14:creationId xmlns:p14="http://schemas.microsoft.com/office/powerpoint/2010/main" val="229785241"/>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840" r:id="rId1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pixabay.com/en/mental-health-brain-training-mind-231342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hyperlink" Target="https://creativecommons.org/licenses/by/3.0/" TargetMode="External"/><Relationship Id="rId4" Type="http://schemas.openxmlformats.org/officeDocument/2006/relationships/hyperlink" Target="http://owl.excelsior.edu/writing-process/prewriting-strategies/prewriting-strategies-asking-defining-question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s://ashleytan.wordpress.com/tag/keynot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akosmopolite.com/2013/09/15/learning-a-new-language-dont-let-ignorance-discourage-you/"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s://www.wallpaperflare.com/balloons-clouds-word-clouds-abstract-dialogue-discussion-wallpaper-afmdc"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https://creativecommons.org/licenses/by/3.0/" TargetMode="External"/><Relationship Id="rId4" Type="http://schemas.openxmlformats.org/officeDocument/2006/relationships/hyperlink" Target="https://guides.lib.ku.edu/socialjustic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hyperlink" Target="https://creativecommons.org/licenses/by-nd/3.0/" TargetMode="External"/><Relationship Id="rId4" Type="http://schemas.openxmlformats.org/officeDocument/2006/relationships/hyperlink" Target="https://www.northcarolinahealthnews.org/2017/02/20/mapping-social-determinants-proves-positive-rx-charlottes-underserved/"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creativecommons.org/licenses/by/3.0/" TargetMode="External"/><Relationship Id="rId4" Type="http://schemas.openxmlformats.org/officeDocument/2006/relationships/hyperlink" Target="http://owl.excelsior.edu/writing-process/prewriting-strategies/prewriting-strategies-asking-defining-ques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 name="Title 3"/>
          <p:cNvSpPr>
            <a:spLocks noGrp="1"/>
          </p:cNvSpPr>
          <p:nvPr>
            <p:ph type="ctrTitle"/>
          </p:nvPr>
        </p:nvSpPr>
        <p:spPr>
          <a:xfrm>
            <a:off x="2890546" y="2353640"/>
            <a:ext cx="6314914" cy="2150719"/>
          </a:xfrm>
          <a:noFill/>
        </p:spPr>
        <p:txBody>
          <a:bodyPr vert="horz" lIns="91440" tIns="45720" rIns="91440" bIns="45720" rtlCol="0" anchor="ctr" anchorCtr="0">
            <a:normAutofit fontScale="90000"/>
          </a:bodyPr>
          <a:lstStyle/>
          <a:p>
            <a:br>
              <a:rPr lang="en-US" sz="2500" b="1" kern="1200" dirty="0">
                <a:solidFill>
                  <a:srgbClr val="080808"/>
                </a:solidFill>
                <a:latin typeface="+mj-lt"/>
                <a:ea typeface="+mj-ea"/>
                <a:cs typeface="+mj-cs"/>
              </a:rPr>
            </a:br>
            <a:br>
              <a:rPr lang="en-US" sz="2500" b="1" kern="1200" dirty="0">
                <a:solidFill>
                  <a:srgbClr val="080808"/>
                </a:solidFill>
                <a:latin typeface="+mj-lt"/>
                <a:ea typeface="+mj-ea"/>
                <a:cs typeface="+mj-cs"/>
              </a:rPr>
            </a:br>
            <a:r>
              <a:rPr lang="en-US" sz="4000" b="1" kern="1200" dirty="0">
                <a:solidFill>
                  <a:srgbClr val="080808"/>
                </a:solidFill>
                <a:latin typeface="+mj-lt"/>
                <a:ea typeface="+mj-ea"/>
                <a:cs typeface="+mj-cs"/>
              </a:rPr>
              <a:t>Primary Palliative Care Education</a:t>
            </a:r>
            <a:br>
              <a:rPr lang="en-US" sz="2500" kern="1200" dirty="0">
                <a:solidFill>
                  <a:srgbClr val="080808"/>
                </a:solidFill>
                <a:latin typeface="+mj-lt"/>
                <a:ea typeface="+mj-ea"/>
                <a:cs typeface="+mj-cs"/>
              </a:rPr>
            </a:br>
            <a:br>
              <a:rPr lang="en-US" sz="3300" kern="1200" dirty="0">
                <a:solidFill>
                  <a:srgbClr val="080808"/>
                </a:solidFill>
                <a:latin typeface="+mj-lt"/>
                <a:ea typeface="+mj-ea"/>
                <a:cs typeface="+mj-cs"/>
              </a:rPr>
            </a:br>
            <a:r>
              <a:rPr lang="en-US" sz="3300" i="1" kern="1200" dirty="0">
                <a:solidFill>
                  <a:srgbClr val="080808"/>
                </a:solidFill>
                <a:latin typeface="+mj-lt"/>
                <a:ea typeface="+mj-ea"/>
                <a:cs typeface="+mj-cs"/>
              </a:rPr>
              <a:t>   Psychological and Social Care</a:t>
            </a:r>
            <a:br>
              <a:rPr lang="en-US" sz="2500" kern="1200" dirty="0">
                <a:solidFill>
                  <a:srgbClr val="080808"/>
                </a:solidFill>
                <a:latin typeface="+mj-lt"/>
                <a:ea typeface="+mj-ea"/>
                <a:cs typeface="+mj-cs"/>
              </a:rPr>
            </a:br>
            <a:endParaRPr lang="en-US" sz="2500" kern="1200" dirty="0">
              <a:solidFill>
                <a:srgbClr val="080808"/>
              </a:solidFill>
              <a:latin typeface="+mj-lt"/>
              <a:ea typeface="+mj-ea"/>
              <a:cs typeface="+mj-cs"/>
            </a:endParaRP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Footer Placeholder 1">
            <a:extLst>
              <a:ext uri="{FF2B5EF4-FFF2-40B4-BE49-F238E27FC236}">
                <a16:creationId xmlns:a16="http://schemas.microsoft.com/office/drawing/2014/main" id="{E1759D6B-AA63-584A-87B4-5264CE79EFCA}"/>
              </a:ext>
            </a:extLst>
          </p:cNvPr>
          <p:cNvSpPr>
            <a:spLocks noGrp="1"/>
          </p:cNvSpPr>
          <p:nvPr>
            <p:ph type="ftr" sz="quarter" idx="11"/>
          </p:nvPr>
        </p:nvSpPr>
        <p:spPr/>
        <p:txBody>
          <a:bodyPr/>
          <a:lstStyle/>
          <a:p>
            <a:r>
              <a:rPr lang="en-US"/>
              <a:t>Psychological and Social Care.  Property of UC Regents, B. Calton, B. Sumser, N. Saks, T. Reid, N. Shepard-Lopez</a:t>
            </a:r>
          </a:p>
        </p:txBody>
      </p:sp>
    </p:spTree>
    <p:extLst>
      <p:ext uri="{BB962C8B-B14F-4D97-AF65-F5344CB8AC3E}">
        <p14:creationId xmlns:p14="http://schemas.microsoft.com/office/powerpoint/2010/main" val="404847796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2"/>
          </p:nvPr>
        </p:nvSpPr>
        <p:spPr>
          <a:xfrm>
            <a:off x="3898379" y="6432997"/>
            <a:ext cx="4310907" cy="137980"/>
          </a:xfrm>
        </p:spPr>
        <p:txBody>
          <a:bodyPr/>
          <a:lstStyle/>
          <a:p>
            <a:r>
              <a:rPr lang="en-US"/>
              <a:t>Psychological and Social Care.  Property of UC Regents, B. Calton, B. Sumser, N. Saks, T. Reid, N. Shepard-Lopez</a:t>
            </a:r>
            <a:endParaRPr lang="en-US" dirty="0"/>
          </a:p>
        </p:txBody>
      </p:sp>
      <p:sp>
        <p:nvSpPr>
          <p:cNvPr id="4" name="Title 3"/>
          <p:cNvSpPr>
            <a:spLocks noGrp="1"/>
          </p:cNvSpPr>
          <p:nvPr>
            <p:ph type="title"/>
          </p:nvPr>
        </p:nvSpPr>
        <p:spPr/>
        <p:txBody>
          <a:bodyPr/>
          <a:lstStyle/>
          <a:p>
            <a:r>
              <a:rPr lang="en-US" b="1" dirty="0"/>
              <a:t>Psychological Aspects of Care</a:t>
            </a:r>
          </a:p>
        </p:txBody>
      </p:sp>
      <p:pic>
        <p:nvPicPr>
          <p:cNvPr id="6" name="Content Placeholder 4"/>
          <p:cNvPicPr>
            <a:picLocks noGrp="1" noChangeArrowheads="1"/>
          </p:cNvPicPr>
          <p:nvPr>
            <p:ph idx="1"/>
          </p:nvPr>
        </p:nvPicPr>
        <p:blipFill>
          <a:blip r:embed="rId3">
            <a:duotone>
              <a:schemeClr val="accent4">
                <a:shade val="45000"/>
                <a:satMod val="135000"/>
              </a:schemeClr>
              <a:prstClr val="white"/>
            </a:duotone>
            <a:alphaModFix/>
            <a:extLst>
              <a:ext uri="{BEBA8EAE-BF5A-486C-A8C5-ECC9F3942E4B}">
                <a14:imgProps xmlns:a14="http://schemas.microsoft.com/office/drawing/2010/main">
                  <a14:imgLayer r:embed="rId4">
                    <a14:imgEffect>
                      <a14:sharpenSoften amount="25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1890794" y="1156390"/>
            <a:ext cx="8175324" cy="5058430"/>
          </a:xfrm>
        </p:spPr>
      </p:pic>
    </p:spTree>
    <p:extLst>
      <p:ext uri="{BB962C8B-B14F-4D97-AF65-F5344CB8AC3E}">
        <p14:creationId xmlns:p14="http://schemas.microsoft.com/office/powerpoint/2010/main" val="427759064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ooter Placeholder 1"/>
          <p:cNvSpPr>
            <a:spLocks noGrp="1"/>
          </p:cNvSpPr>
          <p:nvPr>
            <p:ph type="ftr" sz="quarter" idx="12"/>
          </p:nvPr>
        </p:nvSpPr>
        <p:spPr>
          <a:xfrm>
            <a:off x="5000437" y="6264140"/>
            <a:ext cx="3124231" cy="425071"/>
          </a:xfrm>
        </p:spPr>
        <p:txBody>
          <a:bodyPr vert="horz" lIns="91440" tIns="45720" rIns="91440" bIns="45720" rtlCol="0" anchor="ctr">
            <a:normAutofit fontScale="92500"/>
          </a:bodyPr>
          <a:lstStyle/>
          <a:p>
            <a:pPr algn="r" defTabSz="914400">
              <a:spcAft>
                <a:spcPts val="600"/>
              </a:spcAft>
              <a:defRPr/>
            </a:pPr>
            <a:r>
              <a:rPr lang="en-US" sz="1100" kern="1200" dirty="0">
                <a:solidFill>
                  <a:srgbClr val="898989"/>
                </a:solidFill>
                <a:latin typeface="Calibri" panose="020F0502020204030204"/>
                <a:ea typeface="+mn-ea"/>
                <a:cs typeface="+mn-cs"/>
              </a:rPr>
              <a:t>Psychological and Social Care.  Property of UC Regents, B. </a:t>
            </a:r>
            <a:r>
              <a:rPr lang="en-US" sz="1100" kern="1200" dirty="0" err="1">
                <a:solidFill>
                  <a:srgbClr val="898989"/>
                </a:solidFill>
                <a:latin typeface="Calibri" panose="020F0502020204030204"/>
                <a:ea typeface="+mn-ea"/>
                <a:cs typeface="+mn-cs"/>
              </a:rPr>
              <a:t>Calton</a:t>
            </a:r>
            <a:r>
              <a:rPr lang="en-US" sz="1100" kern="1200" dirty="0">
                <a:solidFill>
                  <a:srgbClr val="898989"/>
                </a:solidFill>
                <a:latin typeface="Calibri" panose="020F0502020204030204"/>
                <a:ea typeface="+mn-ea"/>
                <a:cs typeface="+mn-cs"/>
              </a:rPr>
              <a:t>, B. </a:t>
            </a:r>
            <a:r>
              <a:rPr lang="en-US" sz="1100" kern="1200" dirty="0" err="1">
                <a:solidFill>
                  <a:srgbClr val="898989"/>
                </a:solidFill>
                <a:latin typeface="Calibri" panose="020F0502020204030204"/>
                <a:ea typeface="+mn-ea"/>
                <a:cs typeface="+mn-cs"/>
              </a:rPr>
              <a:t>Sumser</a:t>
            </a:r>
            <a:r>
              <a:rPr lang="en-US" sz="1100" kern="1200" dirty="0">
                <a:solidFill>
                  <a:srgbClr val="898989"/>
                </a:solidFill>
                <a:latin typeface="Calibri" panose="020F0502020204030204"/>
                <a:ea typeface="+mn-ea"/>
                <a:cs typeface="+mn-cs"/>
              </a:rPr>
              <a:t>, N. Saks, T. Reid, N. Shepard-Lopez</a:t>
            </a:r>
          </a:p>
        </p:txBody>
      </p:sp>
      <p:sp>
        <p:nvSpPr>
          <p:cNvPr id="4" name="Title 3"/>
          <p:cNvSpPr>
            <a:spLocks noGrp="1"/>
          </p:cNvSpPr>
          <p:nvPr>
            <p:ph type="title"/>
          </p:nvPr>
        </p:nvSpPr>
        <p:spPr>
          <a:xfrm>
            <a:off x="5970117" y="650015"/>
            <a:ext cx="5614875" cy="1454051"/>
          </a:xfrm>
        </p:spPr>
        <p:txBody>
          <a:bodyPr vert="horz" lIns="91440" tIns="45720" rIns="91440" bIns="45720" rtlCol="0" anchor="ctr">
            <a:normAutofit/>
          </a:bodyPr>
          <a:lstStyle/>
          <a:p>
            <a:r>
              <a:rPr lang="en-US" sz="4400" b="1" dirty="0">
                <a:solidFill>
                  <a:srgbClr val="000000"/>
                </a:solidFill>
              </a:rPr>
              <a:t>Psychological Screening</a:t>
            </a:r>
          </a:p>
        </p:txBody>
      </p:sp>
      <p:sp>
        <p:nvSpPr>
          <p:cNvPr id="7" name="Content Placeholder 1"/>
          <p:cNvSpPr>
            <a:spLocks noGrp="1" noChangeArrowheads="1"/>
          </p:cNvSpPr>
          <p:nvPr>
            <p:ph idx="1"/>
          </p:nvPr>
        </p:nvSpPr>
        <p:spPr>
          <a:xfrm>
            <a:off x="5692359" y="2264182"/>
            <a:ext cx="4977578" cy="3639289"/>
          </a:xfrm>
        </p:spPr>
        <p:txBody>
          <a:bodyPr vert="horz" lIns="91440" tIns="45720" rIns="91440" bIns="45720" rtlCol="0" anchor="ctr">
            <a:normAutofit/>
          </a:bodyPr>
          <a:lstStyle/>
          <a:p>
            <a:pPr lvl="1">
              <a:buClr>
                <a:schemeClr val="tx1"/>
              </a:buClr>
            </a:pPr>
            <a:r>
              <a:rPr lang="en-US" altLang="en-US" sz="3000" dirty="0">
                <a:solidFill>
                  <a:srgbClr val="000000"/>
                </a:solidFill>
              </a:rPr>
              <a:t>How do you feel you are coping with everything that is going on? </a:t>
            </a:r>
          </a:p>
          <a:p>
            <a:pPr lvl="1">
              <a:buClr>
                <a:schemeClr val="tx1"/>
              </a:buClr>
            </a:pPr>
            <a:r>
              <a:rPr lang="en-US" altLang="en-US" sz="3000" dirty="0">
                <a:solidFill>
                  <a:srgbClr val="000000"/>
                </a:solidFill>
              </a:rPr>
              <a:t>How is your mood? </a:t>
            </a:r>
          </a:p>
          <a:p>
            <a:pPr lvl="1">
              <a:buClr>
                <a:schemeClr val="tx1"/>
              </a:buClr>
            </a:pPr>
            <a:r>
              <a:rPr lang="en-US" altLang="en-US" sz="3000" dirty="0">
                <a:solidFill>
                  <a:srgbClr val="000000"/>
                </a:solidFill>
              </a:rPr>
              <a:t>Are you depressed? </a:t>
            </a:r>
          </a:p>
          <a:p>
            <a:pPr lvl="1">
              <a:buClr>
                <a:schemeClr val="tx1"/>
              </a:buClr>
            </a:pPr>
            <a:r>
              <a:rPr lang="en-US" altLang="en-US" sz="3000" dirty="0">
                <a:solidFill>
                  <a:srgbClr val="000000"/>
                </a:solidFill>
              </a:rPr>
              <a:t>Have you lost interest or pleasure recently? </a:t>
            </a:r>
          </a:p>
          <a:p>
            <a:pPr lvl="1">
              <a:buClr>
                <a:schemeClr val="tx1"/>
              </a:buClr>
            </a:pPr>
            <a:r>
              <a:rPr lang="en-US" altLang="en-US" sz="3000" dirty="0">
                <a:solidFill>
                  <a:srgbClr val="000000"/>
                </a:solidFill>
              </a:rPr>
              <a:t>What gives you strength? </a:t>
            </a:r>
          </a:p>
        </p:txBody>
      </p:sp>
      <p:pic>
        <p:nvPicPr>
          <p:cNvPr id="8" name="Picture 7" descr="Diagram&#10;&#10;Description automatically generated">
            <a:extLst>
              <a:ext uri="{FF2B5EF4-FFF2-40B4-BE49-F238E27FC236}">
                <a16:creationId xmlns:a16="http://schemas.microsoft.com/office/drawing/2014/main" id="{9A09DF65-E8B0-D348-AA52-26D9A78EB94B}"/>
              </a:ext>
            </a:extLst>
          </p:cNvPr>
          <p:cNvPicPr>
            <a:picLocks noChangeAspect="1"/>
          </p:cNvPicPr>
          <p:nvPr/>
        </p:nvPicPr>
        <p:blipFill rotWithShape="1">
          <a:blip r:embed="rId3">
            <a:alphaModFix/>
            <a:extLst>
              <a:ext uri="{837473B0-CC2E-450A-ABE3-18F120FF3D39}">
                <a1611:picAttrSrcUrl xmlns:a1611="http://schemas.microsoft.com/office/drawing/2016/11/main" r:id="rId4"/>
              </a:ext>
            </a:extLst>
          </a:blip>
          <a:srcRect l="15346" r="12996"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Tree>
    <p:extLst>
      <p:ext uri="{BB962C8B-B14F-4D97-AF65-F5344CB8AC3E}">
        <p14:creationId xmlns:p14="http://schemas.microsoft.com/office/powerpoint/2010/main" val="80989003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5" descr="A picture containing pool ball, vector graphics&#10;&#10;Description automatically generated">
            <a:extLst>
              <a:ext uri="{FF2B5EF4-FFF2-40B4-BE49-F238E27FC236}">
                <a16:creationId xmlns:a16="http://schemas.microsoft.com/office/drawing/2014/main" id="{27CA204B-E983-5445-A2F6-A3A1E9656270}"/>
              </a:ext>
            </a:extLst>
          </p:cNvPr>
          <p:cNvPicPr>
            <a:picLocks noChangeAspect="1"/>
          </p:cNvPicPr>
          <p:nvPr/>
        </p:nvPicPr>
        <p:blipFill rotWithShape="1">
          <a:blip r:embed="rId3">
            <a:alphaModFix amt="50000"/>
            <a:extLst>
              <a:ext uri="{837473B0-CC2E-450A-ABE3-18F120FF3D39}">
                <a1611:picAttrSrcUrl xmlns:a1611="http://schemas.microsoft.com/office/drawing/2016/11/main" r:id="rId4"/>
              </a:ext>
            </a:extLst>
          </a:blip>
          <a:srcRect t="5032" b="10698"/>
          <a:stretch/>
        </p:blipFill>
        <p:spPr>
          <a:xfrm>
            <a:off x="0" y="-14678"/>
            <a:ext cx="12191980" cy="6857999"/>
          </a:xfrm>
          <a:prstGeom prst="rect">
            <a:avLst/>
          </a:prstGeom>
        </p:spPr>
      </p:pic>
      <p:sp>
        <p:nvSpPr>
          <p:cNvPr id="2" name="TextBox 1">
            <a:extLst>
              <a:ext uri="{FF2B5EF4-FFF2-40B4-BE49-F238E27FC236}">
                <a16:creationId xmlns:a16="http://schemas.microsoft.com/office/drawing/2014/main" id="{CAAAE6DA-5C52-3241-9D66-4C3225034C76}"/>
              </a:ext>
            </a:extLst>
          </p:cNvPr>
          <p:cNvSpPr txBox="1"/>
          <p:nvPr/>
        </p:nvSpPr>
        <p:spPr>
          <a:xfrm>
            <a:off x="1523990" y="1039925"/>
            <a:ext cx="9144000" cy="2900518"/>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dirty="0">
                <a:solidFill>
                  <a:srgbClr val="FFFFFF"/>
                </a:solidFill>
                <a:latin typeface="+mj-lt"/>
                <a:ea typeface="+mj-ea"/>
                <a:cs typeface="+mj-cs"/>
              </a:rPr>
              <a:t>Social Screen: </a:t>
            </a:r>
          </a:p>
          <a:p>
            <a:pPr algn="ctr" defTabSz="914400">
              <a:lnSpc>
                <a:spcPct val="90000"/>
              </a:lnSpc>
              <a:spcBef>
                <a:spcPct val="0"/>
              </a:spcBef>
              <a:spcAft>
                <a:spcPts val="600"/>
              </a:spcAft>
            </a:pPr>
            <a:r>
              <a:rPr lang="en-US" sz="6000" dirty="0">
                <a:solidFill>
                  <a:srgbClr val="FFFFFF"/>
                </a:solidFill>
                <a:latin typeface="+mj-lt"/>
                <a:ea typeface="+mj-ea"/>
                <a:cs typeface="+mj-cs"/>
              </a:rPr>
              <a:t>What are you curious about?</a:t>
            </a:r>
          </a:p>
        </p:txBody>
      </p:sp>
      <p:sp>
        <p:nvSpPr>
          <p:cNvPr id="7" name="Footer Placeholder 1"/>
          <p:cNvSpPr>
            <a:spLocks noGrp="1"/>
          </p:cNvSpPr>
          <p:nvPr>
            <p:ph type="ftr" sz="quarter" idx="11"/>
          </p:nvPr>
        </p:nvSpPr>
        <p:spPr>
          <a:xfrm>
            <a:off x="353306" y="6292820"/>
            <a:ext cx="4114800" cy="365125"/>
          </a:xfrm>
        </p:spPr>
        <p:txBody>
          <a:bodyPr vert="horz" lIns="91440" tIns="45720" rIns="91440" bIns="45720" rtlCol="0" anchor="ctr">
            <a:normAutofit fontScale="92500" lnSpcReduction="20000"/>
          </a:bodyPr>
          <a:lstStyle/>
          <a:p>
            <a:pPr defTabSz="914400">
              <a:spcAft>
                <a:spcPts val="600"/>
              </a:spcAft>
              <a:defRPr/>
            </a:pPr>
            <a:r>
              <a:rPr lang="en-US" kern="1200" dirty="0">
                <a:solidFill>
                  <a:srgbClr val="FFFFFF"/>
                </a:solidFill>
                <a:latin typeface="Calibri" panose="020F0502020204030204"/>
                <a:ea typeface="+mn-ea"/>
                <a:cs typeface="+mn-cs"/>
              </a:rPr>
              <a:t>Psychological and Social Care.  Property of UC Regents, B. </a:t>
            </a:r>
            <a:r>
              <a:rPr lang="en-US" kern="1200" dirty="0" err="1">
                <a:solidFill>
                  <a:srgbClr val="FFFFFF"/>
                </a:solidFill>
                <a:latin typeface="Calibri" panose="020F0502020204030204"/>
                <a:ea typeface="+mn-ea"/>
                <a:cs typeface="+mn-cs"/>
              </a:rPr>
              <a:t>Calton</a:t>
            </a:r>
            <a:r>
              <a:rPr lang="en-US" kern="1200" dirty="0">
                <a:solidFill>
                  <a:srgbClr val="FFFFFF"/>
                </a:solidFill>
                <a:latin typeface="Calibri" panose="020F0502020204030204"/>
                <a:ea typeface="+mn-ea"/>
                <a:cs typeface="+mn-cs"/>
              </a:rPr>
              <a:t>, B. </a:t>
            </a:r>
            <a:r>
              <a:rPr lang="en-US" kern="1200" dirty="0" err="1">
                <a:solidFill>
                  <a:srgbClr val="FFFFFF"/>
                </a:solidFill>
                <a:latin typeface="Calibri" panose="020F0502020204030204"/>
                <a:ea typeface="+mn-ea"/>
                <a:cs typeface="+mn-cs"/>
              </a:rPr>
              <a:t>Sumser</a:t>
            </a:r>
            <a:r>
              <a:rPr lang="en-US" kern="1200" dirty="0">
                <a:solidFill>
                  <a:srgbClr val="FFFFFF"/>
                </a:solidFill>
                <a:latin typeface="Calibri" panose="020F0502020204030204"/>
                <a:ea typeface="+mn-ea"/>
                <a:cs typeface="+mn-cs"/>
              </a:rPr>
              <a:t>, N. Saks, T. Reid, N. Shepard-Lopez</a:t>
            </a:r>
          </a:p>
        </p:txBody>
      </p:sp>
      <p:sp>
        <p:nvSpPr>
          <p:cNvPr id="8" name="TextBox 7">
            <a:extLst>
              <a:ext uri="{FF2B5EF4-FFF2-40B4-BE49-F238E27FC236}">
                <a16:creationId xmlns:a16="http://schemas.microsoft.com/office/drawing/2014/main" id="{9917061C-5BE5-CF43-B3A3-DCD6D8B4F60A}"/>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owl.excelsior.edu/writing-process/prewriting-strategies/prewriting-strategies-asking-defining-question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89044177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2"/>
          </p:nvPr>
        </p:nvSpPr>
        <p:spPr>
          <a:xfrm>
            <a:off x="3707072" y="6341048"/>
            <a:ext cx="4310907" cy="271209"/>
          </a:xfrm>
        </p:spPr>
        <p:txBody>
          <a:bodyPr/>
          <a:lstStyle/>
          <a:p>
            <a:r>
              <a:rPr lang="en-US"/>
              <a:t>Psychological and Social Care.  Property of UC Regents, B. Calton, B. Sumser, N. Saks, T. Reid, N. Shepard-Lopez</a:t>
            </a:r>
            <a:endParaRPr lang="en-US" dirty="0"/>
          </a:p>
        </p:txBody>
      </p:sp>
      <p:sp>
        <p:nvSpPr>
          <p:cNvPr id="4" name="Title 3"/>
          <p:cNvSpPr>
            <a:spLocks noGrp="1"/>
          </p:cNvSpPr>
          <p:nvPr>
            <p:ph type="title"/>
          </p:nvPr>
        </p:nvSpPr>
        <p:spPr>
          <a:xfrm>
            <a:off x="294814" y="413347"/>
            <a:ext cx="10898107" cy="611449"/>
          </a:xfrm>
        </p:spPr>
        <p:txBody>
          <a:bodyPr/>
          <a:lstStyle/>
          <a:p>
            <a:r>
              <a:rPr lang="en-US" dirty="0">
                <a:latin typeface="Arial" panose="020B0604020202020204" pitchFamily="34" charset="0"/>
              </a:rPr>
              <a:t>Social Aspects of Palliative Care</a:t>
            </a:r>
          </a:p>
        </p:txBody>
      </p:sp>
      <p:pic>
        <p:nvPicPr>
          <p:cNvPr id="8" name="Content Placeholder 4"/>
          <p:cNvPicPr>
            <a:picLocks noGrp="1" noChangeArrowheads="1"/>
          </p:cNvPicPr>
          <p:nvPr>
            <p:ph idx="1"/>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a:xfrm>
            <a:off x="2072153" y="1226916"/>
            <a:ext cx="8079012" cy="4912012"/>
          </a:xfrm>
        </p:spPr>
      </p:pic>
    </p:spTree>
    <p:extLst>
      <p:ext uri="{BB962C8B-B14F-4D97-AF65-F5344CB8AC3E}">
        <p14:creationId xmlns:p14="http://schemas.microsoft.com/office/powerpoint/2010/main" val="123373622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7F1BE0A-7F66-4E39-A463-AC1F5C074089}"/>
              </a:ext>
            </a:extLst>
          </p:cNvPr>
          <p:cNvPicPr>
            <a:picLocks noChangeAspect="1"/>
          </p:cNvPicPr>
          <p:nvPr/>
        </p:nvPicPr>
        <p:blipFill rotWithShape="1">
          <a:blip r:embed="rId3"/>
          <a:srcRect b="15414"/>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a:xfrm>
            <a:off x="838200" y="365125"/>
            <a:ext cx="10515600" cy="1325563"/>
          </a:xfrm>
        </p:spPr>
        <p:txBody>
          <a:bodyPr vert="horz" lIns="91440" tIns="45720" rIns="91440" bIns="45720" rtlCol="0" anchor="ctr">
            <a:normAutofit/>
          </a:bodyPr>
          <a:lstStyle/>
          <a:p>
            <a:r>
              <a:rPr lang="en-US" sz="4400" b="1"/>
              <a:t>Social Screening</a:t>
            </a:r>
          </a:p>
        </p:txBody>
      </p:sp>
      <p:sp>
        <p:nvSpPr>
          <p:cNvPr id="6" name="Footer Placeholder 1"/>
          <p:cNvSpPr>
            <a:spLocks noGrp="1"/>
          </p:cNvSpPr>
          <p:nvPr>
            <p:ph type="ftr" sz="quarter" idx="12"/>
          </p:nvPr>
        </p:nvSpPr>
        <p:spPr>
          <a:xfrm>
            <a:off x="4038600" y="6356350"/>
            <a:ext cx="4114800" cy="365125"/>
          </a:xfrm>
        </p:spPr>
        <p:txBody>
          <a:bodyPr vert="horz" lIns="91440" tIns="45720" rIns="91440" bIns="45720" rtlCol="0" anchor="ctr">
            <a:normAutofit fontScale="92500" lnSpcReduction="20000"/>
          </a:bodyPr>
          <a:lstStyle/>
          <a:p>
            <a:pPr defTabSz="914400">
              <a:spcAft>
                <a:spcPts val="600"/>
              </a:spcAft>
              <a:defRPr/>
            </a:pPr>
            <a:r>
              <a:rPr lang="en-US" kern="1200">
                <a:solidFill>
                  <a:schemeClr val="tx1">
                    <a:lumMod val="50000"/>
                    <a:lumOff val="50000"/>
                  </a:schemeClr>
                </a:solidFill>
                <a:latin typeface="Calibri" panose="020F0502020204030204"/>
                <a:ea typeface="+mn-ea"/>
                <a:cs typeface="+mn-cs"/>
              </a:rPr>
              <a:t>Psychological and Social Care.  Property of UC Regents, B. Calton, B. Sumser, N. Saks, T. Reid, N. Shepard-Lopez</a:t>
            </a:r>
          </a:p>
        </p:txBody>
      </p:sp>
      <p:graphicFrame>
        <p:nvGraphicFramePr>
          <p:cNvPr id="9" name="Content Placeholder 1">
            <a:extLst>
              <a:ext uri="{FF2B5EF4-FFF2-40B4-BE49-F238E27FC236}">
                <a16:creationId xmlns:a16="http://schemas.microsoft.com/office/drawing/2014/main" id="{E47D4F33-418D-48CD-956D-91BC93E2900F}"/>
              </a:ext>
            </a:extLst>
          </p:cNvPr>
          <p:cNvGraphicFramePr>
            <a:graphicFrameLocks noGrp="1"/>
          </p:cNvGraphicFramePr>
          <p:nvPr>
            <p:ph idx="1"/>
            <p:extLst>
              <p:ext uri="{D42A27DB-BD31-4B8C-83A1-F6EECF244321}">
                <p14:modId xmlns:p14="http://schemas.microsoft.com/office/powerpoint/2010/main" val="9276106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9874851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2"/>
          </p:nvPr>
        </p:nvSpPr>
        <p:spPr>
          <a:xfrm>
            <a:off x="3898379" y="6538912"/>
            <a:ext cx="4310907" cy="137980"/>
          </a:xfrm>
        </p:spPr>
        <p:txBody>
          <a:bodyPr/>
          <a:lstStyle/>
          <a:p>
            <a:r>
              <a:rPr lang="en-US"/>
              <a:t>Psychological and Social Care.  Property of UC Regents, B. Calton, B. Sumser, N. Saks, T. Reid, N. Shepard-Lopez</a:t>
            </a:r>
            <a:endParaRPr lang="en-US" dirty="0"/>
          </a:p>
        </p:txBody>
      </p:sp>
      <p:sp>
        <p:nvSpPr>
          <p:cNvPr id="4" name="Title 3"/>
          <p:cNvSpPr>
            <a:spLocks noGrp="1"/>
          </p:cNvSpPr>
          <p:nvPr>
            <p:ph type="title"/>
          </p:nvPr>
        </p:nvSpPr>
        <p:spPr>
          <a:xfrm>
            <a:off x="455693" y="585651"/>
            <a:ext cx="10898107" cy="611449"/>
          </a:xfrm>
        </p:spPr>
        <p:txBody>
          <a:bodyPr/>
          <a:lstStyle/>
          <a:p>
            <a:r>
              <a:rPr lang="en-US" sz="4000" b="1" dirty="0"/>
              <a:t>Case Discussion: Derek Tanaka</a:t>
            </a:r>
          </a:p>
        </p:txBody>
      </p:sp>
      <p:sp>
        <p:nvSpPr>
          <p:cNvPr id="5" name="Text Placeholder 4"/>
          <p:cNvSpPr>
            <a:spLocks noGrp="1"/>
          </p:cNvSpPr>
          <p:nvPr>
            <p:ph type="body" sz="quarter" idx="14"/>
          </p:nvPr>
        </p:nvSpPr>
        <p:spPr>
          <a:xfrm>
            <a:off x="196671" y="1569658"/>
            <a:ext cx="10698638" cy="4653024"/>
          </a:xfrm>
        </p:spPr>
        <p:txBody>
          <a:bodyPr>
            <a:noAutofit/>
          </a:bodyPr>
          <a:lstStyle/>
          <a:p>
            <a:pPr marL="914389" lvl="1" indent="-457200">
              <a:buClr>
                <a:schemeClr val="tx1"/>
              </a:buClr>
              <a:buFont typeface="Arial" panose="020B0604020202020204" pitchFamily="34" charset="0"/>
              <a:buChar char="•"/>
            </a:pPr>
            <a:r>
              <a:rPr lang="en-US" sz="3200" dirty="0"/>
              <a:t>67-year-old Japanese man admitted to the hospital with severe lung problems</a:t>
            </a:r>
          </a:p>
          <a:p>
            <a:pPr marL="914389" lvl="1" indent="-457200">
              <a:buClr>
                <a:schemeClr val="tx1"/>
              </a:buClr>
              <a:buFont typeface="Arial" panose="020B0604020202020204" pitchFamily="34" charset="0"/>
              <a:buChar char="•"/>
            </a:pPr>
            <a:r>
              <a:rPr lang="en-US" sz="3200" dirty="0"/>
              <a:t>Newly diagnosed with squamous cell carcinoma</a:t>
            </a:r>
          </a:p>
          <a:p>
            <a:pPr marL="914389" lvl="1" indent="-457200">
              <a:buClr>
                <a:schemeClr val="tx1"/>
              </a:buClr>
              <a:buFont typeface="Arial" panose="020B0604020202020204" pitchFamily="34" charset="0"/>
              <a:buChar char="•"/>
            </a:pPr>
            <a:r>
              <a:rPr lang="en-US" sz="3200" dirty="0"/>
              <a:t>Previously living on the city streets and at his ex-wife’s house</a:t>
            </a:r>
          </a:p>
          <a:p>
            <a:pPr marL="914389" lvl="1" indent="-457200">
              <a:buClr>
                <a:schemeClr val="tx1"/>
              </a:buClr>
              <a:buFont typeface="Arial" panose="020B0604020202020204" pitchFamily="34" charset="0"/>
              <a:buChar char="•"/>
            </a:pPr>
            <a:r>
              <a:rPr lang="en-US" sz="3200" dirty="0"/>
              <a:t>History of clinical depression</a:t>
            </a:r>
          </a:p>
          <a:p>
            <a:pPr marL="914389" lvl="1" indent="-457200">
              <a:buClr>
                <a:schemeClr val="tx1"/>
              </a:buClr>
              <a:buFont typeface="Arial" panose="020B0604020202020204" pitchFamily="34" charset="0"/>
              <a:buChar char="•"/>
            </a:pPr>
            <a:r>
              <a:rPr lang="en-US" sz="3200" dirty="0"/>
              <a:t>Refusing recommended surgery</a:t>
            </a:r>
          </a:p>
        </p:txBody>
      </p:sp>
    </p:spTree>
    <p:extLst>
      <p:ext uri="{BB962C8B-B14F-4D97-AF65-F5344CB8AC3E}">
        <p14:creationId xmlns:p14="http://schemas.microsoft.com/office/powerpoint/2010/main" val="121734630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838200" y="365125"/>
            <a:ext cx="10515600" cy="1325563"/>
          </a:xfrm>
        </p:spPr>
        <p:txBody>
          <a:bodyPr vert="horz" lIns="91440" tIns="45720" rIns="91440" bIns="45720" rtlCol="0" anchor="ctr">
            <a:normAutofit/>
          </a:bodyPr>
          <a:lstStyle/>
          <a:p>
            <a:r>
              <a:rPr lang="en-US" sz="5000" b="1" kern="1200">
                <a:solidFill>
                  <a:schemeClr val="tx1"/>
                </a:solidFill>
                <a:latin typeface="+mj-lt"/>
                <a:ea typeface="+mj-ea"/>
                <a:cs typeface="+mj-cs"/>
              </a:rPr>
              <a:t>What to do with screened information?</a:t>
            </a:r>
          </a:p>
        </p:txBody>
      </p:sp>
      <p:sp>
        <p:nvSpPr>
          <p:cNvPr id="1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1"/>
          <p:cNvSpPr txBox="1">
            <a:spLocks noChangeArrowheads="1"/>
          </p:cNvSpPr>
          <p:nvPr/>
        </p:nvSpPr>
        <p:spPr>
          <a:xfrm>
            <a:off x="836676" y="2099417"/>
            <a:ext cx="10515600" cy="4251960"/>
          </a:xfrm>
          <a:prstGeom prst="rect">
            <a:avLst/>
          </a:prstGeom>
        </p:spPr>
        <p:txBody>
          <a:bodyPr vert="horz" lIns="91440" tIns="45720" rIns="91440" bIns="45720" rtlCol="0">
            <a:normAutofit/>
          </a:bodyPr>
          <a:lst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defTabSz="914400">
              <a:lnSpc>
                <a:spcPct val="90000"/>
              </a:lnSpc>
              <a:buClr>
                <a:schemeClr val="tx1"/>
              </a:buClr>
              <a:buFont typeface="Arial" panose="020B0604020202020204" pitchFamily="34" charset="0"/>
              <a:buChar char="•"/>
            </a:pPr>
            <a:r>
              <a:rPr lang="en-US" altLang="en-US" sz="3200" dirty="0"/>
              <a:t>Listen and accompany (witness) </a:t>
            </a:r>
          </a:p>
          <a:p>
            <a:pPr indent="-228600" defTabSz="914400">
              <a:lnSpc>
                <a:spcPct val="90000"/>
              </a:lnSpc>
              <a:buClr>
                <a:schemeClr val="tx1"/>
              </a:buClr>
              <a:buFont typeface="Arial" panose="020B0604020202020204" pitchFamily="34" charset="0"/>
              <a:buChar char="•"/>
            </a:pPr>
            <a:r>
              <a:rPr lang="en-US" altLang="en-US" sz="3200" dirty="0"/>
              <a:t>Validate and affirm strengths </a:t>
            </a:r>
          </a:p>
          <a:p>
            <a:pPr indent="-228600" defTabSz="914400">
              <a:lnSpc>
                <a:spcPct val="90000"/>
              </a:lnSpc>
              <a:buClr>
                <a:schemeClr val="tx1"/>
              </a:buClr>
              <a:buFont typeface="Arial" panose="020B0604020202020204" pitchFamily="34" charset="0"/>
              <a:buChar char="•"/>
            </a:pPr>
            <a:r>
              <a:rPr lang="en-US" altLang="en-US" sz="3200" dirty="0"/>
              <a:t>Screen for urgent need</a:t>
            </a:r>
          </a:p>
          <a:p>
            <a:pPr indent="-228600" defTabSz="914400">
              <a:lnSpc>
                <a:spcPct val="90000"/>
              </a:lnSpc>
              <a:buClr>
                <a:schemeClr val="tx1"/>
              </a:buClr>
              <a:buFont typeface="Arial" panose="020B0604020202020204" pitchFamily="34" charset="0"/>
              <a:buChar char="•"/>
            </a:pPr>
            <a:r>
              <a:rPr lang="en-US" altLang="en-US" sz="3200" dirty="0"/>
              <a:t>Address if within your expertise</a:t>
            </a:r>
          </a:p>
          <a:p>
            <a:pPr indent="-228600" defTabSz="914400">
              <a:lnSpc>
                <a:spcPct val="90000"/>
              </a:lnSpc>
              <a:buClr>
                <a:schemeClr val="tx1"/>
              </a:buClr>
              <a:buFont typeface="Arial" panose="020B0604020202020204" pitchFamily="34" charset="0"/>
              <a:buChar char="•"/>
            </a:pPr>
            <a:r>
              <a:rPr lang="en-US" altLang="en-US" sz="3200" dirty="0"/>
              <a:t>Include information for plan of care</a:t>
            </a:r>
          </a:p>
          <a:p>
            <a:pPr indent="-228600" defTabSz="914400">
              <a:lnSpc>
                <a:spcPct val="90000"/>
              </a:lnSpc>
              <a:buClr>
                <a:schemeClr val="tx1"/>
              </a:buClr>
              <a:buFont typeface="Arial" panose="020B0604020202020204" pitchFamily="34" charset="0"/>
              <a:buChar char="•"/>
            </a:pPr>
            <a:r>
              <a:rPr lang="en-US" altLang="en-US" sz="3200" dirty="0"/>
              <a:t>Refer for further assessment and care</a:t>
            </a:r>
          </a:p>
          <a:p>
            <a:pPr indent="-228600" defTabSz="914400">
              <a:lnSpc>
                <a:spcPct val="90000"/>
              </a:lnSpc>
              <a:buClr>
                <a:schemeClr val="tx1"/>
              </a:buClr>
              <a:buFont typeface="Arial" panose="020B0604020202020204" pitchFamily="34" charset="0"/>
              <a:buChar char="•"/>
            </a:pPr>
            <a:r>
              <a:rPr lang="en-US" altLang="en-US" sz="3200" dirty="0"/>
              <a:t>Build awareness of institutional and community resources </a:t>
            </a:r>
          </a:p>
          <a:p>
            <a:pPr indent="-228600" defTabSz="914400">
              <a:lnSpc>
                <a:spcPct val="90000"/>
              </a:lnSpc>
              <a:buFont typeface="Arial" panose="020B0604020202020204" pitchFamily="34" charset="0"/>
              <a:buChar char="•"/>
            </a:pPr>
            <a:endParaRPr lang="en-US" altLang="en-US" dirty="0"/>
          </a:p>
        </p:txBody>
      </p:sp>
      <p:sp>
        <p:nvSpPr>
          <p:cNvPr id="2" name="Footer Placeholder 1"/>
          <p:cNvSpPr>
            <a:spLocks noGrp="1"/>
          </p:cNvSpPr>
          <p:nvPr>
            <p:ph type="ftr" sz="quarter" idx="12"/>
          </p:nvPr>
        </p:nvSpPr>
        <p:spPr>
          <a:xfrm>
            <a:off x="4038600" y="6356350"/>
            <a:ext cx="4114800" cy="365125"/>
          </a:xfrm>
        </p:spPr>
        <p:txBody>
          <a:bodyPr vert="horz" lIns="91440" tIns="45720" rIns="91440" bIns="45720" rtlCol="0" anchor="ctr">
            <a:normAutofit fontScale="92500" lnSpcReduction="20000"/>
          </a:bodyPr>
          <a:lstStyle/>
          <a:p>
            <a:pPr defTabSz="914400">
              <a:spcAft>
                <a:spcPts val="600"/>
              </a:spcAft>
            </a:pPr>
            <a:r>
              <a:rPr lang="en-US" kern="1200">
                <a:solidFill>
                  <a:schemeClr val="tx1">
                    <a:tint val="75000"/>
                  </a:schemeClr>
                </a:solidFill>
                <a:latin typeface="+mn-lt"/>
                <a:ea typeface="+mn-ea"/>
                <a:cs typeface="+mn-cs"/>
              </a:rPr>
              <a:t>Psychological and Social Care.  Property of UC Regents, B. Calton, B. Sumser, N. Saks, T. Reid, N. Shepard-Lopez</a:t>
            </a:r>
          </a:p>
        </p:txBody>
      </p:sp>
    </p:spTree>
    <p:extLst>
      <p:ext uri="{BB962C8B-B14F-4D97-AF65-F5344CB8AC3E}">
        <p14:creationId xmlns:p14="http://schemas.microsoft.com/office/powerpoint/2010/main" val="98565364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p:txBody>
          <a:bodyPr/>
          <a:lstStyle/>
          <a:p>
            <a:r>
              <a:rPr lang="en-US"/>
              <a:t>Psychological and Social Care.  Property of UC Regents, B. Calton, B. Sumser, N. Saks, T. Reid, N. Shepard-Lopez</a:t>
            </a:r>
            <a:endParaRPr lang="en-US" dirty="0"/>
          </a:p>
        </p:txBody>
      </p:sp>
      <p:sp>
        <p:nvSpPr>
          <p:cNvPr id="4" name="Title 1"/>
          <p:cNvSpPr txBox="1">
            <a:spLocks/>
          </p:cNvSpPr>
          <p:nvPr/>
        </p:nvSpPr>
        <p:spPr bwMode="auto">
          <a:xfrm>
            <a:off x="2807453" y="744494"/>
            <a:ext cx="6172200" cy="651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defTabSz="457200" eaLnBrk="0" hangingPunct="0">
              <a:spcBef>
                <a:spcPct val="20000"/>
              </a:spcBef>
              <a:buFont typeface="Arial" pitchFamily="34" charset="0"/>
              <a:buChar char="•"/>
              <a:defRPr sz="3200">
                <a:solidFill>
                  <a:schemeClr val="tx1"/>
                </a:solidFill>
                <a:latin typeface="Arial" pitchFamily="34" charset="0"/>
                <a:ea typeface="MS PGothic" pitchFamily="34" charset="-128"/>
                <a:cs typeface="Arial" pitchFamily="34" charset="0"/>
              </a:defRPr>
            </a:lvl1pPr>
            <a:lvl2pPr marL="742950" indent="-285750" defTabSz="457200" eaLnBrk="0" hangingPunct="0">
              <a:spcBef>
                <a:spcPct val="20000"/>
              </a:spcBef>
              <a:buFont typeface="Arial" pitchFamily="34" charset="0"/>
              <a:buChar char="–"/>
              <a:defRPr sz="2800">
                <a:solidFill>
                  <a:schemeClr val="tx1"/>
                </a:solidFill>
                <a:latin typeface="Arial" pitchFamily="34" charset="0"/>
                <a:ea typeface="MS PGothic" pitchFamily="34" charset="-128"/>
                <a:cs typeface="Arial" pitchFamily="34" charset="0"/>
              </a:defRPr>
            </a:lvl2pPr>
            <a:lvl3pPr marL="1143000" indent="-228600" defTabSz="457200" eaLnBrk="0" hangingPunct="0">
              <a:spcBef>
                <a:spcPct val="20000"/>
              </a:spcBef>
              <a:buFont typeface="Arial" pitchFamily="34" charset="0"/>
              <a:buChar char="•"/>
              <a:defRPr sz="2400">
                <a:solidFill>
                  <a:schemeClr val="tx1"/>
                </a:solidFill>
                <a:latin typeface="Arial" pitchFamily="34" charset="0"/>
                <a:ea typeface="MS PGothic" pitchFamily="34" charset="-128"/>
                <a:cs typeface="Arial" pitchFamily="34" charset="0"/>
              </a:defRPr>
            </a:lvl3pPr>
            <a:lvl4pPr marL="1600200" indent="-228600" defTabSz="457200" eaLnBrk="0" hangingPunct="0">
              <a:spcBef>
                <a:spcPct val="20000"/>
              </a:spcBef>
              <a:buFont typeface="Arial" pitchFamily="34" charset="0"/>
              <a:buChar char="–"/>
              <a:defRPr sz="2000">
                <a:solidFill>
                  <a:schemeClr val="tx1"/>
                </a:solidFill>
                <a:latin typeface="Arial" pitchFamily="34" charset="0"/>
                <a:ea typeface="MS PGothic" pitchFamily="34" charset="-128"/>
                <a:cs typeface="Arial" pitchFamily="34" charset="0"/>
              </a:defRPr>
            </a:lvl4pPr>
            <a:lvl5pPr marL="2057400" indent="-228600" defTabSz="457200" eaLnBrk="0" hangingPunct="0">
              <a:spcBef>
                <a:spcPct val="20000"/>
              </a:spcBef>
              <a:buFont typeface="Arial" pitchFamily="34" charset="0"/>
              <a:buChar char="»"/>
              <a:defRPr sz="2000">
                <a:solidFill>
                  <a:schemeClr val="tx1"/>
                </a:solidFill>
                <a:latin typeface="Arial" pitchFamily="34" charset="0"/>
                <a:ea typeface="MS PGothic" pitchFamily="34" charset="-128"/>
                <a:cs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cs typeface="Arial" pitchFamily="34" charset="0"/>
              </a:defRPr>
            </a:lvl9pPr>
          </a:lstStyle>
          <a:p>
            <a:pPr algn="ctr" fontAlgn="base">
              <a:spcBef>
                <a:spcPct val="0"/>
              </a:spcBef>
              <a:spcAft>
                <a:spcPct val="0"/>
              </a:spcAft>
              <a:buFontTx/>
              <a:buNone/>
            </a:pPr>
            <a:r>
              <a:rPr lang="en-US" altLang="en-US" sz="4800" dirty="0">
                <a:latin typeface="Calibri" panose="020F0502020204030204" pitchFamily="34" charset="0"/>
                <a:cs typeface="Calibri" panose="020F0502020204030204" pitchFamily="34" charset="0"/>
              </a:rPr>
              <a:t>Takeaways</a:t>
            </a:r>
          </a:p>
        </p:txBody>
      </p:sp>
      <p:sp>
        <p:nvSpPr>
          <p:cNvPr id="6" name="Content Placeholder 2"/>
          <p:cNvSpPr txBox="1">
            <a:spLocks/>
          </p:cNvSpPr>
          <p:nvPr/>
        </p:nvSpPr>
        <p:spPr>
          <a:xfrm>
            <a:off x="2050063" y="1976277"/>
            <a:ext cx="4298917" cy="2734679"/>
          </a:xfrm>
          <a:prstGeom prst="rect">
            <a:avLst/>
          </a:prstGeom>
        </p:spPr>
        <p:txBody>
          <a:bodyPr vert="horz" lIns="68576" tIns="34289" rIns="68576" bIns="34289" rtlCol="0">
            <a:normAutofit/>
          </a:bodyPr>
          <a:lstStyle>
            <a:lvl1pPr marL="295268" indent="-295268" algn="l" defTabSz="640064" rtl="0" eaLnBrk="1" latinLnBrk="0" hangingPunct="1">
              <a:lnSpc>
                <a:spcPct val="100000"/>
              </a:lnSpc>
              <a:spcBef>
                <a:spcPts val="0"/>
              </a:spcBef>
              <a:spcAft>
                <a:spcPts val="10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10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100000"/>
              </a:lnSpc>
              <a:spcBef>
                <a:spcPts val="0"/>
              </a:spcBef>
              <a:spcAft>
                <a:spcPts val="1000"/>
              </a:spcAft>
              <a:buClr>
                <a:schemeClr val="accent1"/>
              </a:buClr>
              <a:buSzPct val="80000"/>
              <a:buFont typeface="Wingdings" charset="2"/>
              <a:buChar char="§"/>
              <a:defRPr lang="en-US" sz="1400" b="0" kern="1200" dirty="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572"/>
              </a:spcBef>
            </a:pPr>
            <a:endParaRPr lang="en-US" altLang="en-US" sz="2400" dirty="0">
              <a:latin typeface="Calibri" panose="020F0502020204030204" pitchFamily="34" charset="0"/>
              <a:ea typeface="ヒラギノ明朝 ProN W3" pitchFamily="2" charset="-128"/>
              <a:cs typeface="Calibri" panose="020F0502020204030204" pitchFamily="34" charset="0"/>
            </a:endParaRPr>
          </a:p>
          <a:p>
            <a:pPr>
              <a:spcBef>
                <a:spcPts val="572"/>
              </a:spcBef>
            </a:pPr>
            <a:endParaRPr lang="en-US" altLang="en-US" sz="2400" dirty="0">
              <a:latin typeface="Calibri" panose="020F0502020204030204" pitchFamily="34" charset="0"/>
              <a:ea typeface="ヒラギノ明朝 ProN W3" pitchFamily="2" charset="-128"/>
              <a:cs typeface="Calibri" panose="020F0502020204030204" pitchFamily="34" charset="0"/>
            </a:endParaRPr>
          </a:p>
          <a:p>
            <a:pPr marL="0" indent="0">
              <a:spcBef>
                <a:spcPts val="572"/>
              </a:spcBef>
              <a:buNone/>
            </a:pPr>
            <a:endParaRPr lang="en-US" altLang="en-US" sz="2325" dirty="0">
              <a:latin typeface="Calibri" panose="020F0502020204030204" pitchFamily="34" charset="0"/>
              <a:ea typeface="ヒラギノ明朝 ProN W3" pitchFamily="2" charset="-128"/>
              <a:cs typeface="Calibri" panose="020F0502020204030204" pitchFamily="34" charset="0"/>
            </a:endParaRPr>
          </a:p>
          <a:p>
            <a:pPr marL="0" indent="0">
              <a:spcBef>
                <a:spcPts val="572"/>
              </a:spcBef>
              <a:buNone/>
            </a:pPr>
            <a:endParaRPr lang="en-US" altLang="en-US" sz="2325" dirty="0">
              <a:latin typeface="Calibri" panose="020F0502020204030204" pitchFamily="34" charset="0"/>
              <a:ea typeface="ヒラギノ明朝 ProN W3" pitchFamily="2" charset="-128"/>
              <a:cs typeface="Calibri" panose="020F0502020204030204" pitchFamily="34" charset="0"/>
            </a:endParaRPr>
          </a:p>
          <a:p>
            <a:pPr marL="0" indent="0">
              <a:spcBef>
                <a:spcPts val="572"/>
              </a:spcBef>
              <a:buNone/>
            </a:pPr>
            <a:endParaRPr lang="en-US" altLang="en-US" sz="2325" dirty="0">
              <a:latin typeface="Calibri" panose="020F0502020204030204" pitchFamily="34" charset="0"/>
              <a:ea typeface="ヒラギノ明朝 ProN W3" pitchFamily="2" charset="-128"/>
              <a:cs typeface="Calibri" panose="020F0502020204030204" pitchFamily="34" charset="0"/>
            </a:endParaRPr>
          </a:p>
        </p:txBody>
      </p:sp>
      <p:sp>
        <p:nvSpPr>
          <p:cNvPr id="2" name="TextBox 1"/>
          <p:cNvSpPr txBox="1"/>
          <p:nvPr/>
        </p:nvSpPr>
        <p:spPr bwMode="auto">
          <a:xfrm>
            <a:off x="4410077" y="5374215"/>
            <a:ext cx="65" cy="230832"/>
          </a:xfrm>
          <a:prstGeom prst="rect">
            <a:avLst/>
          </a:prstGeom>
          <a:noFill/>
          <a:ln w="19050" algn="ctr">
            <a:noFill/>
            <a:miter lim="800000"/>
            <a:headEnd/>
            <a:tailEnd/>
          </a:ln>
        </p:spPr>
        <p:txBody>
          <a:bodyPr wrap="none" lIns="0" tIns="0" rIns="0" bIns="0" rtlCol="0">
            <a:spAutoFit/>
          </a:bodyPr>
          <a:lstStyle/>
          <a:p>
            <a:endParaRPr lang="en-US" sz="1500" dirty="0" err="1"/>
          </a:p>
        </p:txBody>
      </p:sp>
      <p:pic>
        <p:nvPicPr>
          <p:cNvPr id="9" name="Picture 8" descr="A picture containing text, sign, dark, lit&#10;&#10;Description automatically generated">
            <a:extLst>
              <a:ext uri="{FF2B5EF4-FFF2-40B4-BE49-F238E27FC236}">
                <a16:creationId xmlns:a16="http://schemas.microsoft.com/office/drawing/2014/main" id="{F167B712-1C81-6A4B-9CC2-39386EBD806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877349" y="2152148"/>
            <a:ext cx="4748552" cy="3165702"/>
          </a:xfrm>
          <a:prstGeom prst="rect">
            <a:avLst/>
          </a:prstGeom>
        </p:spPr>
      </p:pic>
      <p:sp>
        <p:nvSpPr>
          <p:cNvPr id="10" name="TextBox 9">
            <a:extLst>
              <a:ext uri="{FF2B5EF4-FFF2-40B4-BE49-F238E27FC236}">
                <a16:creationId xmlns:a16="http://schemas.microsoft.com/office/drawing/2014/main" id="{543EBB2D-EBA7-494E-837E-814B3F794425}"/>
              </a:ext>
            </a:extLst>
          </p:cNvPr>
          <p:cNvSpPr txBox="1"/>
          <p:nvPr/>
        </p:nvSpPr>
        <p:spPr>
          <a:xfrm>
            <a:off x="9330557" y="5390121"/>
            <a:ext cx="2295344" cy="196208"/>
          </a:xfrm>
          <a:prstGeom prst="rect">
            <a:avLst/>
          </a:prstGeom>
          <a:noFill/>
        </p:spPr>
        <p:txBody>
          <a:bodyPr wrap="square" rtlCol="0">
            <a:spAutoFit/>
          </a:bodyPr>
          <a:lstStyle/>
          <a:p>
            <a:r>
              <a:rPr lang="en-US" sz="675" dirty="0">
                <a:hlinkClick r:id="rId4" tooltip="https://ashleytan.wordpress.com/tag/keynote/"/>
              </a:rPr>
              <a:t>This Photo</a:t>
            </a:r>
            <a:r>
              <a:rPr lang="en-US" sz="675" dirty="0"/>
              <a:t> by Unknown Author is licensed under </a:t>
            </a:r>
            <a:r>
              <a:rPr lang="en-US" sz="675" dirty="0">
                <a:hlinkClick r:id="rId5" tooltip="https://creativecommons.org/licenses/by/3.0/"/>
              </a:rPr>
              <a:t>CC BY</a:t>
            </a:r>
            <a:endParaRPr lang="en-US" sz="675" dirty="0"/>
          </a:p>
        </p:txBody>
      </p:sp>
      <p:sp>
        <p:nvSpPr>
          <p:cNvPr id="5" name="Rectangle 4">
            <a:extLst>
              <a:ext uri="{FF2B5EF4-FFF2-40B4-BE49-F238E27FC236}">
                <a16:creationId xmlns:a16="http://schemas.microsoft.com/office/drawing/2014/main" id="{A5600B02-6254-4442-874E-A44F284D9DAF}"/>
              </a:ext>
            </a:extLst>
          </p:cNvPr>
          <p:cNvSpPr/>
          <p:nvPr/>
        </p:nvSpPr>
        <p:spPr>
          <a:xfrm>
            <a:off x="566099" y="1923784"/>
            <a:ext cx="6035659" cy="3693319"/>
          </a:xfrm>
          <a:prstGeom prst="rect">
            <a:avLst/>
          </a:prstGeom>
        </p:spPr>
        <p:txBody>
          <a:bodyPr wrap="square">
            <a:spAutoFit/>
          </a:bodyPr>
          <a:lstStyle/>
          <a:p>
            <a:pPr marL="285750" indent="-285750">
              <a:buFont typeface="Arial" panose="020B0604020202020204" pitchFamily="34" charset="0"/>
              <a:buChar char="•"/>
            </a:pPr>
            <a:r>
              <a:rPr lang="en-US" altLang="en-US" sz="2600" dirty="0"/>
              <a:t>Every aspect of a person’s life influences their experience of serious illness.</a:t>
            </a:r>
          </a:p>
          <a:p>
            <a:pPr marL="285750" indent="-285750">
              <a:buFont typeface="Arial" panose="020B0604020202020204" pitchFamily="34" charset="0"/>
              <a:buChar char="•"/>
            </a:pPr>
            <a:r>
              <a:rPr lang="en-US" altLang="en-US" sz="2600" dirty="0"/>
              <a:t>All providers participate in identifying strengths and stressors.</a:t>
            </a:r>
          </a:p>
          <a:p>
            <a:pPr marL="285750" indent="-285750">
              <a:buFont typeface="Arial" panose="020B0604020202020204" pitchFamily="34" charset="0"/>
              <a:buChar char="•"/>
            </a:pPr>
            <a:r>
              <a:rPr lang="en-US" altLang="en-US" sz="2600" dirty="0"/>
              <a:t>Screening takes practice and experimentation.</a:t>
            </a:r>
          </a:p>
          <a:p>
            <a:pPr marL="285750" indent="-285750">
              <a:buFont typeface="Arial" panose="020B0604020202020204" pitchFamily="34" charset="0"/>
              <a:buChar char="•"/>
            </a:pPr>
            <a:r>
              <a:rPr lang="en-US" altLang="en-US" sz="2600" dirty="0"/>
              <a:t>Being with people through active listening and accompaniment is often the most important intervention.</a:t>
            </a:r>
          </a:p>
        </p:txBody>
      </p:sp>
    </p:spTree>
    <p:extLst>
      <p:ext uri="{BB962C8B-B14F-4D97-AF65-F5344CB8AC3E}">
        <p14:creationId xmlns:p14="http://schemas.microsoft.com/office/powerpoint/2010/main" val="1726315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descr="A picture containing accessory, sale&#10;&#10;Description automatically generated">
            <a:extLst>
              <a:ext uri="{FF2B5EF4-FFF2-40B4-BE49-F238E27FC236}">
                <a16:creationId xmlns:a16="http://schemas.microsoft.com/office/drawing/2014/main" id="{2CBE848A-8588-3043-B7C5-5A6DB532C727}"/>
              </a:ext>
            </a:extLst>
          </p:cNvPr>
          <p:cNvPicPr>
            <a:picLocks noChangeAspect="1"/>
          </p:cNvPicPr>
          <p:nvPr/>
        </p:nvPicPr>
        <p:blipFill rotWithShape="1">
          <a:blip r:embed="rId3">
            <a:alphaModFix amt="50000"/>
            <a:extLst>
              <a:ext uri="{837473B0-CC2E-450A-ABE3-18F120FF3D39}">
                <a1611:picAttrSrcUrl xmlns:a1611="http://schemas.microsoft.com/office/drawing/2016/11/main" r:id="rId4"/>
              </a:ext>
            </a:extLst>
          </a:blip>
          <a:srcRect l="11229" r="10549"/>
          <a:stretch/>
        </p:blipFill>
        <p:spPr>
          <a:xfrm>
            <a:off x="20" y="1"/>
            <a:ext cx="12191980" cy="6857999"/>
          </a:xfrm>
          <a:prstGeom prst="rect">
            <a:avLst/>
          </a:prstGeom>
        </p:spPr>
      </p:pic>
      <p:sp>
        <p:nvSpPr>
          <p:cNvPr id="2" name="Title 1"/>
          <p:cNvSpPr>
            <a:spLocks noGrp="1"/>
          </p:cNvSpPr>
          <p:nvPr>
            <p:ph type="title"/>
          </p:nvPr>
        </p:nvSpPr>
        <p:spPr>
          <a:xfrm>
            <a:off x="1524000" y="1577119"/>
            <a:ext cx="9144000" cy="2900518"/>
          </a:xfrm>
        </p:spPr>
        <p:txBody>
          <a:bodyPr vert="horz" lIns="91440" tIns="45720" rIns="91440" bIns="45720" rtlCol="0" anchor="b">
            <a:normAutofit/>
          </a:bodyPr>
          <a:lstStyle/>
          <a:p>
            <a:pPr algn="ctr"/>
            <a:r>
              <a:rPr lang="en-US" sz="6000" b="1" dirty="0">
                <a:solidFill>
                  <a:srgbClr val="FFFFFF"/>
                </a:solidFill>
              </a:rPr>
              <a:t>Questions?</a:t>
            </a:r>
            <a:br>
              <a:rPr lang="en-US" sz="6000" b="1" dirty="0">
                <a:solidFill>
                  <a:srgbClr val="FFFFFF"/>
                </a:solidFill>
              </a:rPr>
            </a:br>
            <a:br>
              <a:rPr lang="en-US" sz="6000" b="1" dirty="0">
                <a:solidFill>
                  <a:srgbClr val="FFFFFF"/>
                </a:solidFill>
              </a:rPr>
            </a:br>
            <a:r>
              <a:rPr lang="en-US" sz="6000" b="1" dirty="0">
                <a:solidFill>
                  <a:srgbClr val="FFFFFF"/>
                </a:solidFill>
              </a:rPr>
              <a:t>Thank you!</a:t>
            </a:r>
          </a:p>
        </p:txBody>
      </p:sp>
      <p:sp>
        <p:nvSpPr>
          <p:cNvPr id="5" name="TextBox 4">
            <a:extLst>
              <a:ext uri="{FF2B5EF4-FFF2-40B4-BE49-F238E27FC236}">
                <a16:creationId xmlns:a16="http://schemas.microsoft.com/office/drawing/2014/main" id="{B67361AB-D2C5-1F44-A26C-016D485AA908}"/>
              </a:ext>
            </a:extLst>
          </p:cNvPr>
          <p:cNvSpPr txBox="1"/>
          <p:nvPr/>
        </p:nvSpPr>
        <p:spPr>
          <a:xfrm>
            <a:off x="9872134" y="665794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akosmopolite.com/2013/09/15/learning-a-new-language-dont-let-ignorance-discourage-you/">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
        <p:nvSpPr>
          <p:cNvPr id="3" name="Footer Placeholder 2">
            <a:extLst>
              <a:ext uri="{FF2B5EF4-FFF2-40B4-BE49-F238E27FC236}">
                <a16:creationId xmlns:a16="http://schemas.microsoft.com/office/drawing/2014/main" id="{0A815C07-4029-7C46-AF30-57C74EE038E5}"/>
              </a:ext>
            </a:extLst>
          </p:cNvPr>
          <p:cNvSpPr>
            <a:spLocks noGrp="1"/>
          </p:cNvSpPr>
          <p:nvPr>
            <p:ph type="ftr" sz="quarter" idx="11"/>
          </p:nvPr>
        </p:nvSpPr>
        <p:spPr/>
        <p:txBody>
          <a:bodyPr/>
          <a:lstStyle/>
          <a:p>
            <a:r>
              <a:rPr lang="en-US"/>
              <a:t>Psychological and Social Care.  Property of UC Regents, B. Calton, B. Sumser, N. Saks, T. Reid, N. Shepard-Lopez</a:t>
            </a:r>
          </a:p>
        </p:txBody>
      </p:sp>
    </p:spTree>
    <p:extLst>
      <p:ext uri="{BB962C8B-B14F-4D97-AF65-F5344CB8AC3E}">
        <p14:creationId xmlns:p14="http://schemas.microsoft.com/office/powerpoint/2010/main" val="200317029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6761D-E2AB-934C-A7FA-CB908AC8B61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35D28E9-AB9D-9746-A2C9-248F92A756FE}"/>
              </a:ext>
            </a:extLst>
          </p:cNvPr>
          <p:cNvSpPr>
            <a:spLocks noGrp="1"/>
          </p:cNvSpPr>
          <p:nvPr>
            <p:ph idx="1"/>
          </p:nvPr>
        </p:nvSpPr>
        <p:spPr/>
        <p:txBody>
          <a:bodyPr>
            <a:normAutofit/>
          </a:bodyPr>
          <a:lstStyle/>
          <a:p>
            <a:pPr>
              <a:lnSpc>
                <a:spcPct val="100000"/>
              </a:lnSpc>
              <a:spcBef>
                <a:spcPct val="0"/>
              </a:spcBef>
              <a:spcAft>
                <a:spcPct val="0"/>
              </a:spcAft>
              <a:buFontTx/>
              <a:buNone/>
            </a:pPr>
            <a:r>
              <a:rPr lang="en-US" altLang="en-US" sz="1400" dirty="0"/>
              <a:t>Cagle, J., Weathering the Storm: Palliative Care and Elderly Homeless Persons, Journal of Housing For the Elderly, 2009; 23:1-2, 29-46.</a:t>
            </a:r>
          </a:p>
          <a:p>
            <a:pPr>
              <a:lnSpc>
                <a:spcPct val="100000"/>
              </a:lnSpc>
              <a:spcBef>
                <a:spcPct val="0"/>
              </a:spcBef>
              <a:spcAft>
                <a:spcPct val="0"/>
              </a:spcAft>
              <a:buFontTx/>
              <a:buNone/>
            </a:pPr>
            <a:endParaRPr lang="en-US" altLang="en-US" sz="1400" dirty="0"/>
          </a:p>
          <a:p>
            <a:pPr>
              <a:lnSpc>
                <a:spcPct val="100000"/>
              </a:lnSpc>
              <a:spcBef>
                <a:spcPct val="0"/>
              </a:spcBef>
              <a:spcAft>
                <a:spcPct val="0"/>
              </a:spcAft>
              <a:buFontTx/>
              <a:buNone/>
            </a:pPr>
            <a:r>
              <a:rPr lang="en-US" altLang="en-US" sz="1400" dirty="0"/>
              <a:t>Lloyd-Williams, M, Shiels, C, Taylor, F., Dennis, M. Depression — an independent predictor of early death in patients with advanced cancer. J Affect </a:t>
            </a:r>
            <a:r>
              <a:rPr lang="en-US" altLang="en-US" sz="1400" dirty="0" err="1"/>
              <a:t>Disord</a:t>
            </a:r>
            <a:r>
              <a:rPr lang="en-US" altLang="en-US" sz="1400" dirty="0"/>
              <a:t>, 113 2009; pp. 127-132.</a:t>
            </a:r>
          </a:p>
          <a:p>
            <a:pPr>
              <a:lnSpc>
                <a:spcPct val="100000"/>
              </a:lnSpc>
              <a:spcBef>
                <a:spcPct val="0"/>
              </a:spcBef>
              <a:spcAft>
                <a:spcPct val="0"/>
              </a:spcAft>
              <a:buFontTx/>
              <a:buNone/>
            </a:pPr>
            <a:endParaRPr lang="en-US" altLang="en-US" sz="1400" dirty="0"/>
          </a:p>
          <a:p>
            <a:pPr>
              <a:lnSpc>
                <a:spcPct val="100000"/>
              </a:lnSpc>
              <a:spcBef>
                <a:spcPct val="0"/>
              </a:spcBef>
              <a:spcAft>
                <a:spcPct val="0"/>
              </a:spcAft>
              <a:buFontTx/>
              <a:buNone/>
            </a:pPr>
            <a:r>
              <a:rPr lang="en-US" altLang="en-US" sz="1400" dirty="0"/>
              <a:t>Lloyd-Williams, M, Cobb M, O’Connor C, et al. A pilot </a:t>
            </a:r>
            <a:r>
              <a:rPr lang="en-US" altLang="en-US" sz="1400" dirty="0" err="1"/>
              <a:t>randomised</a:t>
            </a:r>
            <a:r>
              <a:rPr lang="en-US" altLang="en-US" sz="1400" dirty="0"/>
              <a:t> controlled trial to reduce suffering and emotional distress in patients with advanced cancer. J Affect </a:t>
            </a:r>
            <a:r>
              <a:rPr lang="en-US" altLang="en-US" sz="1400" dirty="0" err="1"/>
              <a:t>Disord</a:t>
            </a:r>
            <a:r>
              <a:rPr lang="en-US" altLang="en-US" sz="1400" dirty="0"/>
              <a:t> 2013; 148(1): 141–145.</a:t>
            </a:r>
          </a:p>
          <a:p>
            <a:pPr>
              <a:lnSpc>
                <a:spcPct val="100000"/>
              </a:lnSpc>
              <a:spcBef>
                <a:spcPct val="0"/>
              </a:spcBef>
              <a:spcAft>
                <a:spcPct val="0"/>
              </a:spcAft>
              <a:buFontTx/>
              <a:buNone/>
            </a:pPr>
            <a:endParaRPr lang="en-US" altLang="en-US" sz="1400" dirty="0"/>
          </a:p>
          <a:p>
            <a:pPr>
              <a:lnSpc>
                <a:spcPct val="100000"/>
              </a:lnSpc>
              <a:spcBef>
                <a:spcPct val="0"/>
              </a:spcBef>
              <a:spcAft>
                <a:spcPct val="0"/>
              </a:spcAft>
              <a:buFontTx/>
              <a:buNone/>
            </a:pPr>
            <a:r>
              <a:rPr lang="en-US" altLang="en-US" sz="1400" dirty="0"/>
              <a:t>Mitchell, AJ, Chan, M, Bhatti, H. Prevalence of depression, anxiety, and adjustment disorder in oncological, </a:t>
            </a:r>
            <a:r>
              <a:rPr lang="en-US" altLang="en-US" sz="1400" dirty="0" err="1"/>
              <a:t>haematological</a:t>
            </a:r>
            <a:r>
              <a:rPr lang="en-US" altLang="en-US" sz="1400" dirty="0"/>
              <a:t>, and palliative-care settings: a meta-analysis of 94 interview-based studies. Lancet Oncol. 2011;12(2):160–174.</a:t>
            </a:r>
          </a:p>
          <a:p>
            <a:pPr>
              <a:lnSpc>
                <a:spcPct val="100000"/>
              </a:lnSpc>
              <a:spcBef>
                <a:spcPct val="0"/>
              </a:spcBef>
              <a:spcAft>
                <a:spcPct val="0"/>
              </a:spcAft>
              <a:buFontTx/>
              <a:buNone/>
            </a:pPr>
            <a:endParaRPr lang="en-US" altLang="en-US" sz="1400" dirty="0"/>
          </a:p>
          <a:p>
            <a:pPr>
              <a:lnSpc>
                <a:spcPct val="100000"/>
              </a:lnSpc>
              <a:spcBef>
                <a:spcPct val="0"/>
              </a:spcBef>
              <a:spcAft>
                <a:spcPct val="0"/>
              </a:spcAft>
              <a:buFontTx/>
              <a:buNone/>
            </a:pPr>
            <a:r>
              <a:rPr lang="en-US" altLang="en-US" sz="1400" dirty="0"/>
              <a:t>Rodin G., Research on psychological and social factors in palliative care: an invited commentary. </a:t>
            </a:r>
            <a:r>
              <a:rPr lang="da-DK" altLang="en-US" sz="1400" dirty="0" err="1"/>
              <a:t>Palliat</a:t>
            </a:r>
            <a:r>
              <a:rPr lang="da-DK" altLang="en-US" sz="1400" dirty="0"/>
              <a:t> Med. 2013; Dec;27(10):925-31.</a:t>
            </a:r>
          </a:p>
          <a:p>
            <a:pPr>
              <a:lnSpc>
                <a:spcPct val="100000"/>
              </a:lnSpc>
              <a:spcBef>
                <a:spcPct val="0"/>
              </a:spcBef>
              <a:spcAft>
                <a:spcPct val="0"/>
              </a:spcAft>
              <a:buFontTx/>
              <a:buNone/>
            </a:pPr>
            <a:endParaRPr lang="da-DK" altLang="en-US" sz="1400" dirty="0"/>
          </a:p>
          <a:p>
            <a:pPr>
              <a:lnSpc>
                <a:spcPct val="100000"/>
              </a:lnSpc>
              <a:spcBef>
                <a:spcPct val="0"/>
              </a:spcBef>
              <a:spcAft>
                <a:spcPct val="0"/>
              </a:spcAft>
              <a:buFontTx/>
              <a:buNone/>
            </a:pPr>
            <a:r>
              <a:rPr lang="en-US" altLang="en-US" sz="1400" dirty="0"/>
              <a:t>Song, J., Wall, M., Ratner, E., </a:t>
            </a:r>
            <a:r>
              <a:rPr lang="en-US" altLang="en-US" sz="1400" dirty="0" err="1"/>
              <a:t>Barteis</a:t>
            </a:r>
            <a:r>
              <a:rPr lang="en-US" altLang="en-US" sz="1400" dirty="0"/>
              <a:t>, D., </a:t>
            </a:r>
            <a:r>
              <a:rPr lang="en-US" altLang="en-US" sz="1400" dirty="0" err="1"/>
              <a:t>Ulvestad</a:t>
            </a:r>
            <a:r>
              <a:rPr lang="en-US" altLang="en-US" sz="1400" dirty="0"/>
              <a:t>, N., and </a:t>
            </a:r>
            <a:r>
              <a:rPr lang="en-US" altLang="en-US" sz="1400" dirty="0" err="1"/>
              <a:t>Gelberg</a:t>
            </a:r>
            <a:r>
              <a:rPr lang="en-US" altLang="en-US" sz="1400" dirty="0"/>
              <a:t>, L. Engaging homeless persons in end-of-life preparations. Journal of General Medicine, 2003; 23(12), 2031–2045.</a:t>
            </a:r>
          </a:p>
          <a:p>
            <a:pPr>
              <a:lnSpc>
                <a:spcPct val="100000"/>
              </a:lnSpc>
              <a:spcBef>
                <a:spcPct val="0"/>
              </a:spcBef>
              <a:spcAft>
                <a:spcPct val="0"/>
              </a:spcAft>
              <a:buFontTx/>
              <a:buNone/>
            </a:pPr>
            <a:endParaRPr lang="en-US" altLang="en-US" sz="1400" dirty="0"/>
          </a:p>
          <a:p>
            <a:pPr>
              <a:lnSpc>
                <a:spcPct val="100000"/>
              </a:lnSpc>
              <a:spcBef>
                <a:spcPct val="0"/>
              </a:spcBef>
              <a:spcAft>
                <a:spcPct val="0"/>
              </a:spcAft>
              <a:buFontTx/>
              <a:buNone/>
            </a:pPr>
            <a:r>
              <a:rPr lang="en-US" altLang="en-US" sz="1400" dirty="0" err="1"/>
              <a:t>Stajduhar</a:t>
            </a:r>
            <a:r>
              <a:rPr lang="en-US" altLang="en-US" sz="1400" dirty="0"/>
              <a:t>, K.I., Mollison, A., Giesbrecht, M. et al. “Just too busy living in the moment and surviving”: barriers to accessing health care for structurally vulnerable populations at end-of-life. BMC </a:t>
            </a:r>
            <a:r>
              <a:rPr lang="en-US" altLang="en-US" sz="1400" dirty="0" err="1"/>
              <a:t>Palliat</a:t>
            </a:r>
            <a:r>
              <a:rPr lang="en-US" altLang="en-US" sz="1400" dirty="0"/>
              <a:t> Care. 2019; 18, 11. </a:t>
            </a:r>
            <a:endParaRPr lang="da-DK" altLang="en-US" sz="1400" dirty="0"/>
          </a:p>
          <a:p>
            <a:pPr marL="0" indent="0">
              <a:buNone/>
            </a:pPr>
            <a:endParaRPr lang="en-US" sz="1200" dirty="0"/>
          </a:p>
        </p:txBody>
      </p:sp>
      <p:sp>
        <p:nvSpPr>
          <p:cNvPr id="4" name="Footer Placeholder 3">
            <a:extLst>
              <a:ext uri="{FF2B5EF4-FFF2-40B4-BE49-F238E27FC236}">
                <a16:creationId xmlns:a16="http://schemas.microsoft.com/office/drawing/2014/main" id="{9CD5B87C-0CB7-3D47-91CD-D09B4C863B64}"/>
              </a:ext>
            </a:extLst>
          </p:cNvPr>
          <p:cNvSpPr>
            <a:spLocks noGrp="1"/>
          </p:cNvSpPr>
          <p:nvPr>
            <p:ph type="ftr" sz="quarter" idx="11"/>
          </p:nvPr>
        </p:nvSpPr>
        <p:spPr/>
        <p:txBody>
          <a:bodyPr/>
          <a:lstStyle/>
          <a:p>
            <a:r>
              <a:rPr lang="en-US"/>
              <a:t>Psychological and Social Care.  Property of UC Regents, B. Calton, B. Sumser, N. Saks, T. Reid, N. Shepard-Lopez</a:t>
            </a:r>
          </a:p>
        </p:txBody>
      </p:sp>
    </p:spTree>
    <p:extLst>
      <p:ext uri="{BB962C8B-B14F-4D97-AF65-F5344CB8AC3E}">
        <p14:creationId xmlns:p14="http://schemas.microsoft.com/office/powerpoint/2010/main" val="2166853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2"/>
          </p:nvPr>
        </p:nvSpPr>
        <p:spPr>
          <a:xfrm>
            <a:off x="3898379" y="6560551"/>
            <a:ext cx="4310907" cy="137980"/>
          </a:xfrm>
        </p:spPr>
        <p:txBody>
          <a:bodyPr/>
          <a:lstStyle/>
          <a:p>
            <a:r>
              <a:rPr lang="en-US"/>
              <a:t>Psychological and Social Care.  Property of UC Regents, B. Calton, B. Sumser, N. Saks, T. Reid, N. Shepard-Lopez</a:t>
            </a:r>
            <a:endParaRPr lang="en-US" dirty="0"/>
          </a:p>
        </p:txBody>
      </p:sp>
      <p:sp>
        <p:nvSpPr>
          <p:cNvPr id="2" name="Title 1"/>
          <p:cNvSpPr>
            <a:spLocks noGrp="1"/>
          </p:cNvSpPr>
          <p:nvPr>
            <p:ph type="title"/>
          </p:nvPr>
        </p:nvSpPr>
        <p:spPr>
          <a:xfrm>
            <a:off x="604778" y="641979"/>
            <a:ext cx="10898107" cy="611449"/>
          </a:xfrm>
        </p:spPr>
        <p:txBody>
          <a:bodyPr/>
          <a:lstStyle/>
          <a:p>
            <a:r>
              <a:rPr lang="en-US" sz="4200" b="1" dirty="0"/>
              <a:t>Objectives</a:t>
            </a:r>
          </a:p>
        </p:txBody>
      </p:sp>
      <p:sp>
        <p:nvSpPr>
          <p:cNvPr id="3" name="Text Placeholder 2"/>
          <p:cNvSpPr>
            <a:spLocks noGrp="1"/>
          </p:cNvSpPr>
          <p:nvPr>
            <p:ph type="body" sz="quarter" idx="14"/>
          </p:nvPr>
        </p:nvSpPr>
        <p:spPr>
          <a:xfrm>
            <a:off x="604780" y="1767047"/>
            <a:ext cx="10094751" cy="4665950"/>
          </a:xfrm>
        </p:spPr>
        <p:txBody>
          <a:bodyPr>
            <a:noAutofit/>
          </a:bodyPr>
          <a:lstStyle/>
          <a:p>
            <a:pPr marL="971539" lvl="1" indent="-514350">
              <a:buClr>
                <a:schemeClr val="tx1"/>
              </a:buClr>
              <a:buFont typeface="+mj-lt"/>
              <a:buAutoNum type="arabicPeriod"/>
            </a:pPr>
            <a:r>
              <a:rPr lang="en-US" sz="2800" dirty="0"/>
              <a:t>Appreciate how the psychological and social aspects of patients’ lives influence their experience of serious illness. </a:t>
            </a:r>
          </a:p>
          <a:p>
            <a:pPr marL="971539" lvl="1" indent="-514350">
              <a:buClr>
                <a:schemeClr val="tx1"/>
              </a:buClr>
              <a:buFont typeface="+mj-lt"/>
              <a:buAutoNum type="arabicPeriod"/>
            </a:pPr>
            <a:endParaRPr lang="en-US" sz="2800" dirty="0"/>
          </a:p>
          <a:p>
            <a:pPr marL="971539" lvl="1" indent="-514350">
              <a:buClr>
                <a:schemeClr val="tx1"/>
              </a:buClr>
              <a:buFont typeface="+mj-lt"/>
              <a:buAutoNum type="arabicPeriod"/>
            </a:pPr>
            <a:r>
              <a:rPr lang="en-US" sz="2800" dirty="0"/>
              <a:t>Learn simple screening methods to identify psychosocial needs.</a:t>
            </a:r>
          </a:p>
          <a:p>
            <a:pPr marL="971539" lvl="1" indent="-514350">
              <a:buClr>
                <a:schemeClr val="tx1"/>
              </a:buClr>
              <a:buFont typeface="+mj-lt"/>
              <a:buAutoNum type="arabicPeriod"/>
            </a:pPr>
            <a:endParaRPr lang="en-US" sz="2800" dirty="0"/>
          </a:p>
          <a:p>
            <a:pPr marL="971539" lvl="1" indent="-514350">
              <a:buClr>
                <a:schemeClr val="tx1"/>
              </a:buClr>
              <a:buFont typeface="+mj-lt"/>
              <a:buAutoNum type="arabicPeriod"/>
            </a:pPr>
            <a:r>
              <a:rPr lang="en-US" sz="2800" dirty="0"/>
              <a:t>Understand how to provide basic support and other resources to address these needs.</a:t>
            </a:r>
          </a:p>
        </p:txBody>
      </p:sp>
    </p:spTree>
    <p:extLst>
      <p:ext uri="{BB962C8B-B14F-4D97-AF65-F5344CB8AC3E}">
        <p14:creationId xmlns:p14="http://schemas.microsoft.com/office/powerpoint/2010/main" val="329552028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1"/>
          <p:cNvSpPr>
            <a:spLocks noGrp="1"/>
          </p:cNvSpPr>
          <p:nvPr>
            <p:ph type="ftr" sz="quarter" idx="12"/>
          </p:nvPr>
        </p:nvSpPr>
        <p:spPr>
          <a:xfrm>
            <a:off x="4163179" y="6538912"/>
            <a:ext cx="4310907" cy="137980"/>
          </a:xfrm>
        </p:spPr>
        <p:txBody>
          <a:bodyPr/>
          <a:lstStyle/>
          <a:p>
            <a:r>
              <a:rPr lang="en-US"/>
              <a:t>Psychological and Social Care.  Property of UC Regents, B. Calton, B. Sumser, N. Saks, T. Reid, N. Shepard-Lopez</a:t>
            </a:r>
            <a:endParaRPr lang="en-US" dirty="0"/>
          </a:p>
        </p:txBody>
      </p:sp>
      <p:sp>
        <p:nvSpPr>
          <p:cNvPr id="4" name="Title 3"/>
          <p:cNvSpPr>
            <a:spLocks noGrp="1"/>
          </p:cNvSpPr>
          <p:nvPr>
            <p:ph type="title"/>
          </p:nvPr>
        </p:nvSpPr>
        <p:spPr>
          <a:xfrm>
            <a:off x="604780" y="653470"/>
            <a:ext cx="10898107" cy="611449"/>
          </a:xfrm>
        </p:spPr>
        <p:txBody>
          <a:bodyPr/>
          <a:lstStyle/>
          <a:p>
            <a:r>
              <a:rPr lang="en-US" b="1" dirty="0"/>
              <a:t>For Reflection</a:t>
            </a:r>
          </a:p>
        </p:txBody>
      </p:sp>
      <p:sp>
        <p:nvSpPr>
          <p:cNvPr id="5" name="Text Placeholder 4"/>
          <p:cNvSpPr>
            <a:spLocks noGrp="1"/>
          </p:cNvSpPr>
          <p:nvPr>
            <p:ph type="body" sz="quarter" idx="14"/>
          </p:nvPr>
        </p:nvSpPr>
        <p:spPr>
          <a:xfrm>
            <a:off x="604780" y="1882600"/>
            <a:ext cx="8570217" cy="3288876"/>
          </a:xfrm>
        </p:spPr>
        <p:txBody>
          <a:bodyPr>
            <a:normAutofit fontScale="92500" lnSpcReduction="20000"/>
          </a:bodyPr>
          <a:lstStyle/>
          <a:p>
            <a:endParaRPr lang="en-US" sz="2800" dirty="0"/>
          </a:p>
          <a:p>
            <a:r>
              <a:rPr lang="en-US" sz="3400" dirty="0"/>
              <a:t>What do you think you are doing well when it comes to assessing the psychological and social aspects of care for patients and families?</a:t>
            </a:r>
          </a:p>
          <a:p>
            <a:endParaRPr lang="en-US" sz="3400" dirty="0"/>
          </a:p>
          <a:p>
            <a:r>
              <a:rPr lang="en-US" sz="3400" dirty="0"/>
              <a:t>Where do you need to expand your knowledge and practice?</a:t>
            </a:r>
          </a:p>
        </p:txBody>
      </p:sp>
      <p:sp>
        <p:nvSpPr>
          <p:cNvPr id="11" name="TextBox 10"/>
          <p:cNvSpPr txBox="1"/>
          <p:nvPr/>
        </p:nvSpPr>
        <p:spPr bwMode="auto">
          <a:xfrm>
            <a:off x="8992709" y="4105393"/>
            <a:ext cx="839164" cy="215444"/>
          </a:xfrm>
          <a:prstGeom prst="rect">
            <a:avLst/>
          </a:prstGeom>
          <a:noFill/>
          <a:ln w="19050" algn="ctr">
            <a:noFill/>
            <a:miter lim="800000"/>
            <a:headEnd/>
            <a:tailEnd/>
          </a:ln>
        </p:spPr>
        <p:txBody>
          <a:bodyPr wrap="square" lIns="0" tIns="0" rIns="0" bIns="0" rtlCol="0">
            <a:spAutoFit/>
          </a:bodyPr>
          <a:lstStyle/>
          <a:p>
            <a:r>
              <a:rPr lang="en-US" sz="1400" b="1" dirty="0">
                <a:solidFill>
                  <a:schemeClr val="bg1"/>
                </a:solidFill>
              </a:rPr>
              <a:t>Social</a:t>
            </a:r>
          </a:p>
        </p:txBody>
      </p:sp>
      <p:pic>
        <p:nvPicPr>
          <p:cNvPr id="12" name="Picture 11" descr="Logo, company name&#10;&#10;Description automatically generated">
            <a:extLst>
              <a:ext uri="{FF2B5EF4-FFF2-40B4-BE49-F238E27FC236}">
                <a16:creationId xmlns:a16="http://schemas.microsoft.com/office/drawing/2014/main" id="{2BB4A3C3-E272-CB46-AD3A-A20A5B0B363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474086" y="181109"/>
            <a:ext cx="3511232" cy="2113062"/>
          </a:xfrm>
          <a:prstGeom prst="rect">
            <a:avLst/>
          </a:prstGeom>
        </p:spPr>
      </p:pic>
    </p:spTree>
    <p:extLst>
      <p:ext uri="{BB962C8B-B14F-4D97-AF65-F5344CB8AC3E}">
        <p14:creationId xmlns:p14="http://schemas.microsoft.com/office/powerpoint/2010/main" val="356032572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2"/>
          </p:nvPr>
        </p:nvSpPr>
        <p:spPr>
          <a:xfrm>
            <a:off x="4187520" y="6461552"/>
            <a:ext cx="4310907" cy="137980"/>
          </a:xfrm>
        </p:spPr>
        <p:txBody>
          <a:bodyPr/>
          <a:lstStyle/>
          <a:p>
            <a:r>
              <a:rPr lang="en-US"/>
              <a:t>Psychological and Social Care.  Property of UC Regents, B. Calton, B. Sumser, N. Saks, T. Reid, N. Shepard-Lopez</a:t>
            </a:r>
            <a:endParaRPr lang="en-US" dirty="0"/>
          </a:p>
        </p:txBody>
      </p:sp>
      <p:sp>
        <p:nvSpPr>
          <p:cNvPr id="4" name="Title 3"/>
          <p:cNvSpPr>
            <a:spLocks noGrp="1"/>
          </p:cNvSpPr>
          <p:nvPr>
            <p:ph type="title"/>
          </p:nvPr>
        </p:nvSpPr>
        <p:spPr>
          <a:xfrm>
            <a:off x="646946" y="688475"/>
            <a:ext cx="10898107" cy="611449"/>
          </a:xfrm>
        </p:spPr>
        <p:txBody>
          <a:bodyPr/>
          <a:lstStyle/>
          <a:p>
            <a:r>
              <a:rPr lang="en-US" b="1" dirty="0"/>
              <a:t>Guiding Principles &amp; Practices</a:t>
            </a:r>
          </a:p>
        </p:txBody>
      </p:sp>
      <p:sp>
        <p:nvSpPr>
          <p:cNvPr id="6" name="Content Placeholder 5"/>
          <p:cNvSpPr>
            <a:spLocks noGrp="1"/>
          </p:cNvSpPr>
          <p:nvPr>
            <p:ph idx="1"/>
          </p:nvPr>
        </p:nvSpPr>
        <p:spPr>
          <a:xfrm>
            <a:off x="154888" y="1677544"/>
            <a:ext cx="11390165" cy="4942389"/>
          </a:xfrm>
        </p:spPr>
        <p:txBody>
          <a:bodyPr/>
          <a:lstStyle/>
          <a:p>
            <a:pPr lvl="1">
              <a:buClr>
                <a:schemeClr val="tx1"/>
              </a:buClr>
            </a:pPr>
            <a:r>
              <a:rPr lang="en-US" sz="2800" dirty="0"/>
              <a:t>Informed by self-awareness</a:t>
            </a:r>
          </a:p>
          <a:p>
            <a:pPr marL="581018" lvl="1" indent="-285750">
              <a:buClr>
                <a:schemeClr val="tx1"/>
              </a:buClr>
            </a:pPr>
            <a:endParaRPr lang="en-US" sz="1400" dirty="0"/>
          </a:p>
          <a:p>
            <a:pPr lvl="1">
              <a:buClr>
                <a:schemeClr val="tx1"/>
              </a:buClr>
            </a:pPr>
            <a:r>
              <a:rPr lang="en-US" sz="2800" dirty="0"/>
              <a:t>Requires the multiple perspectives of the intersectional and </a:t>
            </a:r>
            <a:r>
              <a:rPr lang="en-US" sz="2800" dirty="0" err="1"/>
              <a:t>interprofessional</a:t>
            </a:r>
            <a:r>
              <a:rPr lang="en-US" sz="2800" dirty="0"/>
              <a:t> lens</a:t>
            </a:r>
          </a:p>
          <a:p>
            <a:pPr marL="581018" lvl="1" indent="-285750">
              <a:buClr>
                <a:schemeClr val="tx1"/>
              </a:buClr>
            </a:pPr>
            <a:endParaRPr lang="en-US" sz="1400" dirty="0"/>
          </a:p>
          <a:p>
            <a:pPr lvl="1">
              <a:buClr>
                <a:schemeClr val="tx1"/>
              </a:buClr>
            </a:pPr>
            <a:r>
              <a:rPr lang="en-US" sz="2800" dirty="0"/>
              <a:t>Focus on active listening and accompaniment</a:t>
            </a:r>
          </a:p>
          <a:p>
            <a:pPr marL="581018" lvl="1" indent="-285750">
              <a:buClr>
                <a:schemeClr val="tx1"/>
              </a:buClr>
            </a:pPr>
            <a:endParaRPr lang="en-US" sz="1400" dirty="0"/>
          </a:p>
          <a:p>
            <a:pPr lvl="1">
              <a:buClr>
                <a:schemeClr val="tx1"/>
              </a:buClr>
            </a:pPr>
            <a:r>
              <a:rPr lang="en-US" sz="2800" dirty="0"/>
              <a:t>Evidence-based and research-informed</a:t>
            </a:r>
          </a:p>
          <a:p>
            <a:pPr marL="581018" lvl="1" indent="-285750">
              <a:buClr>
                <a:schemeClr val="tx1"/>
              </a:buClr>
            </a:pPr>
            <a:endParaRPr lang="en-US" sz="1400" dirty="0"/>
          </a:p>
          <a:p>
            <a:pPr lvl="1">
              <a:buClr>
                <a:schemeClr val="tx1"/>
              </a:buClr>
            </a:pPr>
            <a:r>
              <a:rPr lang="en-US" sz="2800" dirty="0"/>
              <a:t>Integrated into plan of care</a:t>
            </a:r>
          </a:p>
        </p:txBody>
      </p:sp>
    </p:spTree>
    <p:extLst>
      <p:ext uri="{BB962C8B-B14F-4D97-AF65-F5344CB8AC3E}">
        <p14:creationId xmlns:p14="http://schemas.microsoft.com/office/powerpoint/2010/main" val="91299005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38882" y="639193"/>
            <a:ext cx="3571810" cy="3573516"/>
          </a:xfrm>
        </p:spPr>
        <p:txBody>
          <a:bodyPr vert="horz" lIns="91440" tIns="45720" rIns="91440" bIns="45720" rtlCol="0" anchor="b">
            <a:normAutofit/>
          </a:bodyPr>
          <a:lstStyle/>
          <a:p>
            <a:r>
              <a:rPr lang="en-US" sz="4100" b="1" kern="1200">
                <a:solidFill>
                  <a:schemeClr val="tx1"/>
                </a:solidFill>
                <a:latin typeface="+mj-lt"/>
                <a:ea typeface="+mj-ea"/>
                <a:cs typeface="+mj-cs"/>
              </a:rPr>
              <a:t>Intersectionality</a:t>
            </a:r>
          </a:p>
        </p:txBody>
      </p:sp>
      <p:sp>
        <p:nvSpPr>
          <p:cNvPr id="14"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1"/>
          <p:cNvSpPr>
            <a:spLocks noGrp="1"/>
          </p:cNvSpPr>
          <p:nvPr>
            <p:ph type="ftr" sz="quarter" idx="12"/>
          </p:nvPr>
        </p:nvSpPr>
        <p:spPr>
          <a:xfrm>
            <a:off x="4038600" y="6356350"/>
            <a:ext cx="4114800" cy="365125"/>
          </a:xfrm>
        </p:spPr>
        <p:txBody>
          <a:bodyPr vert="horz" lIns="91440" tIns="45720" rIns="91440" bIns="45720" rtlCol="0" anchor="ctr">
            <a:normAutofit fontScale="92500" lnSpcReduction="20000"/>
          </a:bodyPr>
          <a:lstStyle/>
          <a:p>
            <a:pPr defTabSz="914400">
              <a:spcAft>
                <a:spcPts val="600"/>
              </a:spcAft>
            </a:pPr>
            <a:r>
              <a:rPr lang="en-US" kern="1200">
                <a:solidFill>
                  <a:schemeClr val="tx1">
                    <a:tint val="75000"/>
                  </a:schemeClr>
                </a:solidFill>
                <a:latin typeface="+mn-lt"/>
                <a:ea typeface="+mn-ea"/>
                <a:cs typeface="+mn-cs"/>
              </a:rPr>
              <a:t>Psychological and Social Care.  Property of UC Regents, B. Calton, B. Sumser, N. Saks, T. Reid, N. Shepard-Lopez</a:t>
            </a:r>
          </a:p>
        </p:txBody>
      </p:sp>
      <p:pic>
        <p:nvPicPr>
          <p:cNvPr id="16" name="Picture 15" descr="Diagram, schematic&#10;&#10;Description automatically generated">
            <a:extLst>
              <a:ext uri="{FF2B5EF4-FFF2-40B4-BE49-F238E27FC236}">
                <a16:creationId xmlns:a16="http://schemas.microsoft.com/office/drawing/2014/main" id="{BEE7D34A-B086-E148-B02F-AF75BD0A9CD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942043" y="310693"/>
            <a:ext cx="6606679" cy="5490378"/>
          </a:xfrm>
          <a:prstGeom prst="rect">
            <a:avLst/>
          </a:prstGeom>
        </p:spPr>
      </p:pic>
      <p:sp>
        <p:nvSpPr>
          <p:cNvPr id="17" name="TextBox 16">
            <a:extLst>
              <a:ext uri="{FF2B5EF4-FFF2-40B4-BE49-F238E27FC236}">
                <a16:creationId xmlns:a16="http://schemas.microsoft.com/office/drawing/2014/main" id="{AEDFEE49-98A6-DF42-A7A4-6A5C10DACD31}"/>
              </a:ext>
            </a:extLst>
          </p:cNvPr>
          <p:cNvSpPr txBox="1"/>
          <p:nvPr/>
        </p:nvSpPr>
        <p:spPr>
          <a:xfrm>
            <a:off x="8766715" y="5801071"/>
            <a:ext cx="3683000" cy="230832"/>
          </a:xfrm>
          <a:prstGeom prst="rect">
            <a:avLst/>
          </a:prstGeom>
          <a:noFill/>
        </p:spPr>
        <p:txBody>
          <a:bodyPr wrap="square" rtlCol="0">
            <a:spAutoFit/>
          </a:bodyPr>
          <a:lstStyle/>
          <a:p>
            <a:r>
              <a:rPr lang="en-US" sz="900" dirty="0">
                <a:hlinkClick r:id="rId4" tooltip="https://guides.lib.ku.edu/socialjustice"/>
              </a:rPr>
              <a:t>This Photo</a:t>
            </a:r>
            <a:r>
              <a:rPr lang="en-US" sz="900" dirty="0"/>
              <a:t> by Unknown Author is licensed under </a:t>
            </a:r>
            <a:r>
              <a:rPr lang="en-US" sz="900" dirty="0">
                <a:hlinkClick r:id="rId5" tooltip="https://creativecommons.org/licenses/by/3.0/"/>
              </a:rPr>
              <a:t>CC BY</a:t>
            </a:r>
            <a:endParaRPr lang="en-US" sz="900" dirty="0"/>
          </a:p>
        </p:txBody>
      </p:sp>
    </p:spTree>
    <p:extLst>
      <p:ext uri="{BB962C8B-B14F-4D97-AF65-F5344CB8AC3E}">
        <p14:creationId xmlns:p14="http://schemas.microsoft.com/office/powerpoint/2010/main" val="315586402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643467" y="321734"/>
            <a:ext cx="10905066" cy="1135737"/>
          </a:xfrm>
        </p:spPr>
        <p:txBody>
          <a:bodyPr vert="horz" lIns="91440" tIns="45720" rIns="91440" bIns="45720" rtlCol="0" anchor="ctr">
            <a:normAutofit/>
          </a:bodyPr>
          <a:lstStyle/>
          <a:p>
            <a:r>
              <a:rPr lang="en-US" sz="4000" b="1" kern="1200" dirty="0">
                <a:solidFill>
                  <a:schemeClr val="tx1"/>
                </a:solidFill>
                <a:latin typeface="+mj-lt"/>
                <a:ea typeface="+mj-ea"/>
                <a:cs typeface="+mj-cs"/>
              </a:rPr>
              <a:t>Case Introduction: Derek Tanaka</a:t>
            </a:r>
          </a:p>
        </p:txBody>
      </p:sp>
      <p:sp>
        <p:nvSpPr>
          <p:cNvPr id="5" name="Text Placeholder 4"/>
          <p:cNvSpPr>
            <a:spLocks noGrp="1"/>
          </p:cNvSpPr>
          <p:nvPr>
            <p:ph type="body" sz="quarter" idx="14"/>
          </p:nvPr>
        </p:nvSpPr>
        <p:spPr>
          <a:xfrm>
            <a:off x="643467" y="1839040"/>
            <a:ext cx="9915159" cy="4393982"/>
          </a:xfrm>
        </p:spPr>
        <p:txBody>
          <a:bodyPr vert="horz" lIns="91440" tIns="45720" rIns="91440" bIns="45720" rtlCol="0">
            <a:normAutofit/>
          </a:bodyPr>
          <a:lstStyle/>
          <a:p>
            <a:pPr marL="914389" lvl="1" indent="-228600">
              <a:lnSpc>
                <a:spcPct val="90000"/>
              </a:lnSpc>
              <a:buClr>
                <a:schemeClr val="tx1"/>
              </a:buClr>
              <a:buFont typeface="Arial" panose="020B0604020202020204" pitchFamily="34" charset="0"/>
              <a:buChar char="•"/>
            </a:pPr>
            <a:r>
              <a:rPr lang="en-US" sz="3200" dirty="0"/>
              <a:t>67-year-old Japanese man admitted to the hospital with severe lung problems</a:t>
            </a:r>
          </a:p>
          <a:p>
            <a:pPr marL="914389" lvl="1" indent="-228600">
              <a:lnSpc>
                <a:spcPct val="90000"/>
              </a:lnSpc>
              <a:buClr>
                <a:schemeClr val="tx1"/>
              </a:buClr>
              <a:buFont typeface="Arial" panose="020B0604020202020204" pitchFamily="34" charset="0"/>
              <a:buChar char="•"/>
            </a:pPr>
            <a:r>
              <a:rPr lang="en-US" sz="3200" dirty="0"/>
              <a:t>Newly diagnosed with squamous cell carcinoma</a:t>
            </a:r>
          </a:p>
          <a:p>
            <a:pPr marL="914389" lvl="1" indent="-228600">
              <a:lnSpc>
                <a:spcPct val="90000"/>
              </a:lnSpc>
              <a:buClr>
                <a:schemeClr val="tx1"/>
              </a:buClr>
              <a:buFont typeface="Arial" panose="020B0604020202020204" pitchFamily="34" charset="0"/>
              <a:buChar char="•"/>
            </a:pPr>
            <a:r>
              <a:rPr lang="en-US" sz="3200" dirty="0"/>
              <a:t>Previously living on the city streets and at his ex-wife’s house</a:t>
            </a:r>
          </a:p>
          <a:p>
            <a:pPr marL="914389" lvl="1" indent="-228600">
              <a:lnSpc>
                <a:spcPct val="90000"/>
              </a:lnSpc>
              <a:buClr>
                <a:schemeClr val="tx1"/>
              </a:buClr>
              <a:buFont typeface="Arial" panose="020B0604020202020204" pitchFamily="34" charset="0"/>
              <a:buChar char="•"/>
            </a:pPr>
            <a:r>
              <a:rPr lang="en-US" sz="3200" dirty="0"/>
              <a:t>History of clinical depression</a:t>
            </a:r>
          </a:p>
          <a:p>
            <a:pPr marL="914389" lvl="1" indent="-228600">
              <a:lnSpc>
                <a:spcPct val="90000"/>
              </a:lnSpc>
              <a:buClr>
                <a:schemeClr val="tx1"/>
              </a:buClr>
              <a:buFont typeface="Arial" panose="020B0604020202020204" pitchFamily="34" charset="0"/>
              <a:buChar char="•"/>
            </a:pPr>
            <a:r>
              <a:rPr lang="en-US" sz="3200" dirty="0"/>
              <a:t>Refusing recommended surgery</a:t>
            </a:r>
          </a:p>
        </p:txBody>
      </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ooter Placeholder 1"/>
          <p:cNvSpPr>
            <a:spLocks noGrp="1"/>
          </p:cNvSpPr>
          <p:nvPr>
            <p:ph type="ftr" sz="quarter" idx="12"/>
          </p:nvPr>
        </p:nvSpPr>
        <p:spPr>
          <a:xfrm>
            <a:off x="4038600" y="6356350"/>
            <a:ext cx="4114800" cy="365125"/>
          </a:xfrm>
        </p:spPr>
        <p:txBody>
          <a:bodyPr vert="horz" lIns="91440" tIns="45720" rIns="91440" bIns="45720" rtlCol="0" anchor="ctr">
            <a:normAutofit fontScale="92500" lnSpcReduction="20000"/>
          </a:bodyPr>
          <a:lstStyle/>
          <a:p>
            <a:pPr defTabSz="914400">
              <a:spcAft>
                <a:spcPts val="600"/>
              </a:spcAft>
            </a:pPr>
            <a:r>
              <a:rPr lang="en-US" kern="1200">
                <a:solidFill>
                  <a:schemeClr val="tx1">
                    <a:tint val="75000"/>
                  </a:schemeClr>
                </a:solidFill>
                <a:latin typeface="+mn-lt"/>
                <a:ea typeface="+mn-ea"/>
                <a:cs typeface="+mn-cs"/>
              </a:rPr>
              <a:t>Psychological and Social Care.  Property of UC Regents, B. Calton, B. Sumser, N. Saks, T. Reid, N. Shepard-Lopez</a:t>
            </a:r>
          </a:p>
        </p:txBody>
      </p:sp>
    </p:spTree>
    <p:extLst>
      <p:ext uri="{BB962C8B-B14F-4D97-AF65-F5344CB8AC3E}">
        <p14:creationId xmlns:p14="http://schemas.microsoft.com/office/powerpoint/2010/main" val="106908081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38882" y="639193"/>
            <a:ext cx="3571810" cy="3573516"/>
          </a:xfrm>
        </p:spPr>
        <p:txBody>
          <a:bodyPr vert="horz" lIns="91440" tIns="45720" rIns="91440" bIns="45720" rtlCol="0" anchor="b">
            <a:normAutofit/>
          </a:bodyPr>
          <a:lstStyle/>
          <a:p>
            <a:r>
              <a:rPr lang="en-US" sz="4600" b="1" kern="1200">
                <a:solidFill>
                  <a:schemeClr val="tx1"/>
                </a:solidFill>
                <a:latin typeface="+mj-lt"/>
                <a:ea typeface="+mj-ea"/>
                <a:cs typeface="+mj-cs"/>
              </a:rPr>
              <a:t>Social Determinants of Health</a:t>
            </a:r>
          </a:p>
        </p:txBody>
      </p:sp>
      <p:sp>
        <p:nvSpPr>
          <p:cNvPr id="1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1"/>
          <p:cNvSpPr>
            <a:spLocks noGrp="1"/>
          </p:cNvSpPr>
          <p:nvPr>
            <p:ph type="ftr" sz="quarter" idx="12"/>
          </p:nvPr>
        </p:nvSpPr>
        <p:spPr>
          <a:xfrm>
            <a:off x="4038600" y="6356350"/>
            <a:ext cx="4114800" cy="365125"/>
          </a:xfrm>
        </p:spPr>
        <p:txBody>
          <a:bodyPr vert="horz" lIns="91440" tIns="45720" rIns="91440" bIns="45720" rtlCol="0" anchor="ctr">
            <a:normAutofit fontScale="92500" lnSpcReduction="20000"/>
          </a:bodyPr>
          <a:lstStyle/>
          <a:p>
            <a:pPr defTabSz="914400">
              <a:spcAft>
                <a:spcPts val="600"/>
              </a:spcAft>
            </a:pPr>
            <a:r>
              <a:rPr lang="en-US" kern="1200">
                <a:solidFill>
                  <a:schemeClr val="tx1">
                    <a:tint val="75000"/>
                  </a:schemeClr>
                </a:solidFill>
                <a:latin typeface="+mn-lt"/>
                <a:ea typeface="+mn-ea"/>
                <a:cs typeface="+mn-cs"/>
              </a:rPr>
              <a:t>Psychological and Social Care.  Property of UC Regents, B. Calton, B. Sumser, N. Saks, T. Reid, N. Shepard-Lopez</a:t>
            </a:r>
          </a:p>
        </p:txBody>
      </p:sp>
      <p:pic>
        <p:nvPicPr>
          <p:cNvPr id="7" name="Picture 6" descr="Table&#10;&#10;Description automatically generated">
            <a:extLst>
              <a:ext uri="{FF2B5EF4-FFF2-40B4-BE49-F238E27FC236}">
                <a16:creationId xmlns:a16="http://schemas.microsoft.com/office/drawing/2014/main" id="{18D6CCAA-D33F-9E4E-8049-01C5640EB46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462972" y="642465"/>
            <a:ext cx="7085749" cy="5309485"/>
          </a:xfrm>
          <a:prstGeom prst="rect">
            <a:avLst/>
          </a:prstGeom>
        </p:spPr>
      </p:pic>
      <p:sp>
        <p:nvSpPr>
          <p:cNvPr id="9" name="TextBox 8">
            <a:extLst>
              <a:ext uri="{FF2B5EF4-FFF2-40B4-BE49-F238E27FC236}">
                <a16:creationId xmlns:a16="http://schemas.microsoft.com/office/drawing/2014/main" id="{2B697690-927F-E34D-B60B-1657845E2161}"/>
              </a:ext>
            </a:extLst>
          </p:cNvPr>
          <p:cNvSpPr txBox="1"/>
          <p:nvPr/>
        </p:nvSpPr>
        <p:spPr>
          <a:xfrm>
            <a:off x="8031996" y="5500714"/>
            <a:ext cx="3084701" cy="230832"/>
          </a:xfrm>
          <a:prstGeom prst="rect">
            <a:avLst/>
          </a:prstGeom>
          <a:noFill/>
        </p:spPr>
        <p:txBody>
          <a:bodyPr wrap="square" rtlCol="0">
            <a:spAutoFit/>
          </a:bodyPr>
          <a:lstStyle/>
          <a:p>
            <a:r>
              <a:rPr lang="en-US" sz="900" dirty="0">
                <a:hlinkClick r:id="rId4" tooltip="https://www.northcarolinahealthnews.org/2017/02/20/mapping-social-determinants-proves-positive-rx-charlottes-underserved/"/>
              </a:rPr>
              <a:t>This Photo</a:t>
            </a:r>
            <a:r>
              <a:rPr lang="en-US" sz="900" dirty="0"/>
              <a:t> by Unknown Author is licensed under </a:t>
            </a:r>
            <a:r>
              <a:rPr lang="en-US" sz="900" dirty="0">
                <a:hlinkClick r:id="rId5" tooltip="https://creativecommons.org/licenses/by-nd/3.0/"/>
              </a:rPr>
              <a:t>CC BY-ND</a:t>
            </a:r>
            <a:endParaRPr lang="en-US" sz="900" dirty="0"/>
          </a:p>
        </p:txBody>
      </p:sp>
    </p:spTree>
    <p:extLst>
      <p:ext uri="{BB962C8B-B14F-4D97-AF65-F5344CB8AC3E}">
        <p14:creationId xmlns:p14="http://schemas.microsoft.com/office/powerpoint/2010/main" val="174639159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2"/>
          </p:nvPr>
        </p:nvSpPr>
        <p:spPr>
          <a:xfrm>
            <a:off x="3898379" y="6356350"/>
            <a:ext cx="4310907" cy="293664"/>
          </a:xfrm>
        </p:spPr>
        <p:txBody>
          <a:bodyPr/>
          <a:lstStyle/>
          <a:p>
            <a:r>
              <a:rPr lang="en-US"/>
              <a:t>Psychological and Social Care.  Property of UC Regents, B. Calton, B. Sumser, N. Saks, T. Reid, N. Shepard-Lopez</a:t>
            </a:r>
            <a:endParaRPr lang="en-US" dirty="0"/>
          </a:p>
        </p:txBody>
      </p:sp>
      <p:sp>
        <p:nvSpPr>
          <p:cNvPr id="4" name="Title 3"/>
          <p:cNvSpPr>
            <a:spLocks noGrp="1"/>
          </p:cNvSpPr>
          <p:nvPr>
            <p:ph type="title"/>
          </p:nvPr>
        </p:nvSpPr>
        <p:spPr>
          <a:xfrm>
            <a:off x="591040" y="784854"/>
            <a:ext cx="10898107" cy="611449"/>
          </a:xfrm>
        </p:spPr>
        <p:txBody>
          <a:bodyPr/>
          <a:lstStyle/>
          <a:p>
            <a:r>
              <a:rPr lang="en-US" b="1" dirty="0"/>
              <a:t>What We Want to Understand</a:t>
            </a:r>
          </a:p>
        </p:txBody>
      </p:sp>
      <p:sp>
        <p:nvSpPr>
          <p:cNvPr id="6" name="Content Placeholder 5"/>
          <p:cNvSpPr>
            <a:spLocks noGrp="1"/>
          </p:cNvSpPr>
          <p:nvPr>
            <p:ph idx="1"/>
          </p:nvPr>
        </p:nvSpPr>
        <p:spPr>
          <a:xfrm>
            <a:off x="1984999" y="2066905"/>
            <a:ext cx="8137665" cy="625033"/>
          </a:xfrm>
        </p:spPr>
        <p:txBody>
          <a:bodyPr/>
          <a:lstStyle/>
          <a:p>
            <a:pPr marL="295268" lvl="1" indent="0">
              <a:buClr>
                <a:srgbClr val="178CCB"/>
              </a:buClr>
              <a:buNone/>
            </a:pPr>
            <a:r>
              <a:rPr lang="en-US" sz="3000" b="1" i="1" dirty="0"/>
              <a:t>What is most important to you right now?</a:t>
            </a:r>
          </a:p>
          <a:p>
            <a:pPr marL="295268" lvl="1" indent="0">
              <a:buClr>
                <a:srgbClr val="178CCB"/>
              </a:buClr>
              <a:buNone/>
            </a:pPr>
            <a:endParaRPr lang="en-US" sz="1400" dirty="0"/>
          </a:p>
        </p:txBody>
      </p:sp>
      <p:sp>
        <p:nvSpPr>
          <p:cNvPr id="5" name="TextBox 4"/>
          <p:cNvSpPr txBox="1"/>
          <p:nvPr/>
        </p:nvSpPr>
        <p:spPr bwMode="auto">
          <a:xfrm flipH="1">
            <a:off x="591040" y="3188164"/>
            <a:ext cx="10898106" cy="2800767"/>
          </a:xfrm>
          <a:prstGeom prst="rect">
            <a:avLst/>
          </a:prstGeom>
          <a:noFill/>
          <a:ln w="19050" algn="ctr">
            <a:noFill/>
            <a:miter lim="800000"/>
            <a:headEnd/>
            <a:tailEnd/>
          </a:ln>
        </p:spPr>
        <p:txBody>
          <a:bodyPr wrap="square" lIns="0" tIns="0" rIns="0" bIns="0" rtlCol="0">
            <a:spAutoFit/>
          </a:bodyPr>
          <a:lstStyle/>
          <a:p>
            <a:pPr marL="457200" indent="-457200">
              <a:buClr>
                <a:schemeClr val="tx1"/>
              </a:buClr>
              <a:buFont typeface="Arial" panose="020B0604020202020204" pitchFamily="34" charset="0"/>
              <a:buChar char="•"/>
            </a:pPr>
            <a:r>
              <a:rPr lang="en-US" sz="2600" dirty="0"/>
              <a:t>Initial assessment involves a short screen to identify strengths and stressors</a:t>
            </a:r>
          </a:p>
          <a:p>
            <a:pPr marL="457200" indent="-457200">
              <a:buClr>
                <a:schemeClr val="tx1"/>
              </a:buClr>
              <a:buFont typeface="Arial" panose="020B0604020202020204" pitchFamily="34" charset="0"/>
              <a:buChar char="•"/>
            </a:pPr>
            <a:r>
              <a:rPr lang="en-US" sz="2600" dirty="0"/>
              <a:t>Validate and affirm strengths</a:t>
            </a:r>
          </a:p>
          <a:p>
            <a:pPr marL="457200" indent="-457200">
              <a:buClr>
                <a:schemeClr val="tx1"/>
              </a:buClr>
              <a:buFont typeface="Arial" panose="020B0604020202020204" pitchFamily="34" charset="0"/>
              <a:buChar char="•"/>
            </a:pPr>
            <a:r>
              <a:rPr lang="en-US" sz="2600" dirty="0"/>
              <a:t>Identify urgent need/distress</a:t>
            </a:r>
          </a:p>
          <a:p>
            <a:pPr marL="1371600" lvl="2" indent="-457200">
              <a:buClr>
                <a:schemeClr val="tx1"/>
              </a:buClr>
              <a:buFont typeface="Arial" panose="020B0604020202020204" pitchFamily="34" charset="0"/>
              <a:buChar char="•"/>
            </a:pPr>
            <a:r>
              <a:rPr lang="en-US" sz="2600" dirty="0"/>
              <a:t>Referrals to specialized provider for in-depth assessment</a:t>
            </a:r>
          </a:p>
          <a:p>
            <a:pPr marL="1371600" lvl="2" indent="-457200">
              <a:buClr>
                <a:schemeClr val="tx1"/>
              </a:buClr>
              <a:buFont typeface="Arial" panose="020B0604020202020204" pitchFamily="34" charset="0"/>
              <a:buChar char="•"/>
            </a:pPr>
            <a:r>
              <a:rPr lang="en-US" sz="2600" dirty="0"/>
              <a:t>Linkage to community resources</a:t>
            </a:r>
          </a:p>
          <a:p>
            <a:pPr lvl="1">
              <a:buClr>
                <a:srgbClr val="178CCB"/>
              </a:buClr>
            </a:pPr>
            <a:endParaRPr lang="en-US" sz="2600" dirty="0"/>
          </a:p>
          <a:p>
            <a:pPr marL="457200" indent="-457200">
              <a:buClr>
                <a:srgbClr val="178CCB"/>
              </a:buClr>
              <a:buFont typeface="Wingdings" panose="05000000000000000000" pitchFamily="2" charset="2"/>
              <a:buChar char="§"/>
            </a:pPr>
            <a:endParaRPr lang="en-US" sz="2600" dirty="0"/>
          </a:p>
        </p:txBody>
      </p:sp>
    </p:spTree>
    <p:extLst>
      <p:ext uri="{BB962C8B-B14F-4D97-AF65-F5344CB8AC3E}">
        <p14:creationId xmlns:p14="http://schemas.microsoft.com/office/powerpoint/2010/main" val="7595816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6">
                                            <p:txEl>
                                              <p:pRg st="0" end="0"/>
                                            </p:txEl>
                                          </p:spTgt>
                                        </p:tgtEl>
                                        <p:attrNameLst>
                                          <p:attrName>style.color</p:attrName>
                                        </p:attrNameLst>
                                      </p:cBhvr>
                                      <p:to>
                                        <p:clrVal>
                                          <a:schemeClr val="accent2"/>
                                        </p:clrVal>
                                      </p:to>
                                    </p:set>
                                    <p:set>
                                      <p:cBhvr>
                                        <p:cTn id="7" dur="500" fill="hold"/>
                                        <p:tgtEl>
                                          <p:spTgt spid="6">
                                            <p:txEl>
                                              <p:pRg st="0" end="0"/>
                                            </p:txEl>
                                          </p:spTgt>
                                        </p:tgtEl>
                                        <p:attrNameLst>
                                          <p:attrName>fillcolor</p:attrName>
                                        </p:attrNameLst>
                                      </p:cBhvr>
                                      <p:to>
                                        <p:clrVal>
                                          <a:schemeClr val="accent2"/>
                                        </p:clrVal>
                                      </p:to>
                                    </p:set>
                                    <p:set>
                                      <p:cBhvr>
                                        <p:cTn id="8" dur="500" fill="hold"/>
                                        <p:tgtEl>
                                          <p:spTgt spid="6">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5" descr="A picture containing pool ball, vector graphics&#10;&#10;Description automatically generated">
            <a:extLst>
              <a:ext uri="{FF2B5EF4-FFF2-40B4-BE49-F238E27FC236}">
                <a16:creationId xmlns:a16="http://schemas.microsoft.com/office/drawing/2014/main" id="{72C134EB-8609-8A4C-8B95-6789BB0AF4B9}"/>
              </a:ext>
            </a:extLst>
          </p:cNvPr>
          <p:cNvPicPr>
            <a:picLocks noChangeAspect="1"/>
          </p:cNvPicPr>
          <p:nvPr/>
        </p:nvPicPr>
        <p:blipFill rotWithShape="1">
          <a:blip r:embed="rId3">
            <a:alphaModFix amt="50000"/>
            <a:extLst>
              <a:ext uri="{837473B0-CC2E-450A-ABE3-18F120FF3D39}">
                <a1611:picAttrSrcUrl xmlns:a1611="http://schemas.microsoft.com/office/drawing/2016/11/main" r:id="rId4"/>
              </a:ext>
            </a:extLst>
          </a:blip>
          <a:srcRect t="5032" b="10698"/>
          <a:stretch/>
        </p:blipFill>
        <p:spPr>
          <a:xfrm>
            <a:off x="20" y="1"/>
            <a:ext cx="12191980" cy="6857999"/>
          </a:xfrm>
          <a:prstGeom prst="rect">
            <a:avLst/>
          </a:prstGeom>
        </p:spPr>
      </p:pic>
      <p:sp>
        <p:nvSpPr>
          <p:cNvPr id="2" name="TextBox 1">
            <a:extLst>
              <a:ext uri="{FF2B5EF4-FFF2-40B4-BE49-F238E27FC236}">
                <a16:creationId xmlns:a16="http://schemas.microsoft.com/office/drawing/2014/main" id="{CAAAE6DA-5C52-3241-9D66-4C3225034C76}"/>
              </a:ext>
            </a:extLst>
          </p:cNvPr>
          <p:cNvSpPr txBox="1"/>
          <p:nvPr/>
        </p:nvSpPr>
        <p:spPr>
          <a:xfrm>
            <a:off x="1524000" y="1122362"/>
            <a:ext cx="9144000" cy="2900518"/>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dirty="0">
                <a:solidFill>
                  <a:srgbClr val="FFFFFF"/>
                </a:solidFill>
                <a:latin typeface="+mj-lt"/>
                <a:ea typeface="+mj-ea"/>
                <a:cs typeface="+mj-cs"/>
              </a:rPr>
              <a:t>Psychological Screen: </a:t>
            </a:r>
          </a:p>
          <a:p>
            <a:pPr algn="ctr" defTabSz="914400">
              <a:lnSpc>
                <a:spcPct val="90000"/>
              </a:lnSpc>
              <a:spcBef>
                <a:spcPct val="0"/>
              </a:spcBef>
              <a:spcAft>
                <a:spcPts val="600"/>
              </a:spcAft>
            </a:pPr>
            <a:r>
              <a:rPr lang="en-US" sz="6000" dirty="0">
                <a:solidFill>
                  <a:srgbClr val="FFFFFF"/>
                </a:solidFill>
                <a:latin typeface="+mj-lt"/>
                <a:ea typeface="+mj-ea"/>
                <a:cs typeface="+mj-cs"/>
              </a:rPr>
              <a:t>What are you curious about?</a:t>
            </a:r>
          </a:p>
        </p:txBody>
      </p:sp>
      <p:sp>
        <p:nvSpPr>
          <p:cNvPr id="7" name="Footer Placeholder 1"/>
          <p:cNvSpPr>
            <a:spLocks noGrp="1"/>
          </p:cNvSpPr>
          <p:nvPr>
            <p:ph type="ftr" sz="quarter" idx="11"/>
          </p:nvPr>
        </p:nvSpPr>
        <p:spPr>
          <a:xfrm>
            <a:off x="221952" y="6392847"/>
            <a:ext cx="4114800" cy="365125"/>
          </a:xfrm>
        </p:spPr>
        <p:txBody>
          <a:bodyPr vert="horz" lIns="91440" tIns="45720" rIns="91440" bIns="45720" rtlCol="0" anchor="ctr">
            <a:normAutofit fontScale="92500" lnSpcReduction="20000"/>
          </a:bodyPr>
          <a:lstStyle/>
          <a:p>
            <a:pPr defTabSz="914400">
              <a:spcAft>
                <a:spcPts val="600"/>
              </a:spcAft>
              <a:defRPr/>
            </a:pPr>
            <a:r>
              <a:rPr lang="en-US" kern="1200" dirty="0">
                <a:solidFill>
                  <a:srgbClr val="FFFFFF"/>
                </a:solidFill>
                <a:latin typeface="Calibri" panose="020F0502020204030204"/>
                <a:ea typeface="+mn-ea"/>
                <a:cs typeface="+mn-cs"/>
              </a:rPr>
              <a:t>Psychological and Social Care.  Property of UC Regents, B. </a:t>
            </a:r>
            <a:r>
              <a:rPr lang="en-US" kern="1200" dirty="0" err="1">
                <a:solidFill>
                  <a:srgbClr val="FFFFFF"/>
                </a:solidFill>
                <a:latin typeface="Calibri" panose="020F0502020204030204"/>
                <a:ea typeface="+mn-ea"/>
                <a:cs typeface="+mn-cs"/>
              </a:rPr>
              <a:t>Calton</a:t>
            </a:r>
            <a:r>
              <a:rPr lang="en-US" kern="1200" dirty="0">
                <a:solidFill>
                  <a:srgbClr val="FFFFFF"/>
                </a:solidFill>
                <a:latin typeface="Calibri" panose="020F0502020204030204"/>
                <a:ea typeface="+mn-ea"/>
                <a:cs typeface="+mn-cs"/>
              </a:rPr>
              <a:t>, B. </a:t>
            </a:r>
            <a:r>
              <a:rPr lang="en-US" kern="1200" dirty="0" err="1">
                <a:solidFill>
                  <a:srgbClr val="FFFFFF"/>
                </a:solidFill>
                <a:latin typeface="Calibri" panose="020F0502020204030204"/>
                <a:ea typeface="+mn-ea"/>
                <a:cs typeface="+mn-cs"/>
              </a:rPr>
              <a:t>Sumser</a:t>
            </a:r>
            <a:r>
              <a:rPr lang="en-US" kern="1200" dirty="0">
                <a:solidFill>
                  <a:srgbClr val="FFFFFF"/>
                </a:solidFill>
                <a:latin typeface="Calibri" panose="020F0502020204030204"/>
                <a:ea typeface="+mn-ea"/>
                <a:cs typeface="+mn-cs"/>
              </a:rPr>
              <a:t>, N. Saks, T. Reid, N. Shepard-Lopez</a:t>
            </a:r>
          </a:p>
        </p:txBody>
      </p:sp>
      <p:sp>
        <p:nvSpPr>
          <p:cNvPr id="8" name="TextBox 7">
            <a:extLst>
              <a:ext uri="{FF2B5EF4-FFF2-40B4-BE49-F238E27FC236}">
                <a16:creationId xmlns:a16="http://schemas.microsoft.com/office/drawing/2014/main" id="{FFAF1F7A-EDC6-2444-ABB6-79F463A63FDC}"/>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owl.excelsior.edu/writing-process/prewriting-strategies/prewriting-strategies-asking-defining-question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68355788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2126</TotalTime>
  <Words>2518</Words>
  <Application>Microsoft Macintosh PowerPoint</Application>
  <PresentationFormat>Widescreen</PresentationFormat>
  <Paragraphs>202</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LucidaGrande</vt:lpstr>
      <vt:lpstr>Wingdings</vt:lpstr>
      <vt:lpstr>Office Theme</vt:lpstr>
      <vt:lpstr>  Primary Palliative Care Education     Psychological and Social Care </vt:lpstr>
      <vt:lpstr>Objectives</vt:lpstr>
      <vt:lpstr>For Reflection</vt:lpstr>
      <vt:lpstr>Guiding Principles &amp; Practices</vt:lpstr>
      <vt:lpstr>Intersectionality</vt:lpstr>
      <vt:lpstr>Case Introduction: Derek Tanaka</vt:lpstr>
      <vt:lpstr>Social Determinants of Health</vt:lpstr>
      <vt:lpstr>What We Want to Understand</vt:lpstr>
      <vt:lpstr>PowerPoint Presentation</vt:lpstr>
      <vt:lpstr>Psychological Aspects of Care</vt:lpstr>
      <vt:lpstr>Psychological Screening</vt:lpstr>
      <vt:lpstr>PowerPoint Presentation</vt:lpstr>
      <vt:lpstr>Social Aspects of Palliative Care</vt:lpstr>
      <vt:lpstr>Social Screening</vt:lpstr>
      <vt:lpstr>Case Discussion: Derek Tanaka</vt:lpstr>
      <vt:lpstr>What to do with screened information?</vt:lpstr>
      <vt:lpstr>PowerPoint Presentation</vt:lpstr>
      <vt:lpstr>Questions?  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Primary Palliative Care Education     Psychological and Social Care </dc:title>
  <dc:creator>Brook Calton</dc:creator>
  <cp:lastModifiedBy>Calton, Brook</cp:lastModifiedBy>
  <cp:revision>22</cp:revision>
  <dcterms:created xsi:type="dcterms:W3CDTF">2021-02-02T22:50:58Z</dcterms:created>
  <dcterms:modified xsi:type="dcterms:W3CDTF">2022-04-14T17:04:49Z</dcterms:modified>
</cp:coreProperties>
</file>