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2.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1"/>
  </p:sldMasterIdLst>
  <p:notesMasterIdLst>
    <p:notesMasterId r:id="rId22"/>
  </p:notesMasterIdLst>
  <p:sldIdLst>
    <p:sldId id="277" r:id="rId2"/>
    <p:sldId id="299" r:id="rId3"/>
    <p:sldId id="300" r:id="rId4"/>
    <p:sldId id="279" r:id="rId5"/>
    <p:sldId id="311" r:id="rId6"/>
    <p:sldId id="293" r:id="rId7"/>
    <p:sldId id="262" r:id="rId8"/>
    <p:sldId id="312" r:id="rId9"/>
    <p:sldId id="283" r:id="rId10"/>
    <p:sldId id="291" r:id="rId11"/>
    <p:sldId id="282" r:id="rId12"/>
    <p:sldId id="304" r:id="rId13"/>
    <p:sldId id="306" r:id="rId14"/>
    <p:sldId id="310" r:id="rId15"/>
    <p:sldId id="298" r:id="rId16"/>
    <p:sldId id="286" r:id="rId17"/>
    <p:sldId id="296" r:id="rId18"/>
    <p:sldId id="294" r:id="rId19"/>
    <p:sldId id="289" r:id="rId20"/>
    <p:sldId id="29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lton, Brook" initials="CB" lastIdx="10" clrIdx="0">
    <p:extLst>
      <p:ext uri="{19B8F6BF-5375-455C-9EA6-DF929625EA0E}">
        <p15:presenceInfo xmlns:p15="http://schemas.microsoft.com/office/powerpoint/2012/main" userId="S::brook.calton@ucsf.edu::2b97c058-8a14-4a63-b2aa-7c473714690f" providerId="AD"/>
      </p:ext>
    </p:extLst>
  </p:cmAuthor>
  <p:cmAuthor id="2" name="Brook Calton" initials="BC" lastIdx="11" clrIdx="1">
    <p:extLst>
      <p:ext uri="{19B8F6BF-5375-455C-9EA6-DF929625EA0E}">
        <p15:presenceInfo xmlns:p15="http://schemas.microsoft.com/office/powerpoint/2012/main" userId="37714ef2381bc9e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72683"/>
  </p:normalViewPr>
  <p:slideViewPr>
    <p:cSldViewPr snapToGrid="0" snapToObjects="1">
      <p:cViewPr varScale="1">
        <p:scale>
          <a:sx n="88" d="100"/>
          <a:sy n="88" d="100"/>
        </p:scale>
        <p:origin x="12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2-02T12:52:09.768" idx="5">
    <p:pos x="8285" y="49"/>
    <p:text>Bullets need to be black</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2-02T12:56:17.406" idx="7">
    <p:pos x="7680" y="3595"/>
    <p:text>reference</p:text>
    <p:extLst>
      <p:ext uri="{C676402C-5697-4E1C-873F-D02D1690AC5C}">
        <p15:threadingInfo xmlns:p15="http://schemas.microsoft.com/office/powerpoint/2012/main" timeZoneBias="4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D91933-85AF-4CDC-A235-CE9AE9E03EDC}"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7E125736-F17C-42EA-9BCB-BDAE66F0989C}">
      <dgm:prSet/>
      <dgm:spPr/>
      <dgm:t>
        <a:bodyPr/>
        <a:lstStyle/>
        <a:p>
          <a:r>
            <a:rPr lang="en-US" dirty="0"/>
            <a:t>Introduction to Palliative Care</a:t>
          </a:r>
        </a:p>
      </dgm:t>
    </dgm:pt>
    <dgm:pt modelId="{32E85F29-2CD1-409C-AAC9-953FFF5CF22B}" type="parTrans" cxnId="{5DFFB0EC-F018-4ADE-93F3-65010ED175A1}">
      <dgm:prSet/>
      <dgm:spPr/>
      <dgm:t>
        <a:bodyPr/>
        <a:lstStyle/>
        <a:p>
          <a:endParaRPr lang="en-US"/>
        </a:p>
      </dgm:t>
    </dgm:pt>
    <dgm:pt modelId="{A8EC6817-4385-4CE5-8862-333C2B2E9D01}" type="sibTrans" cxnId="{5DFFB0EC-F018-4ADE-93F3-65010ED175A1}">
      <dgm:prSet/>
      <dgm:spPr/>
      <dgm:t>
        <a:bodyPr/>
        <a:lstStyle/>
        <a:p>
          <a:endParaRPr lang="en-US"/>
        </a:p>
      </dgm:t>
    </dgm:pt>
    <dgm:pt modelId="{529FBE94-F49C-496B-9279-A205BE2FF7EC}">
      <dgm:prSet/>
      <dgm:spPr/>
      <dgm:t>
        <a:bodyPr/>
        <a:lstStyle/>
        <a:p>
          <a:r>
            <a:rPr lang="en-US"/>
            <a:t>Psychological and Social Care</a:t>
          </a:r>
        </a:p>
      </dgm:t>
    </dgm:pt>
    <dgm:pt modelId="{3B866081-F998-4BDF-A655-3E962947640F}" type="parTrans" cxnId="{8BFAE651-55D8-4C6A-8D0E-BBECB49CB2EF}">
      <dgm:prSet/>
      <dgm:spPr/>
      <dgm:t>
        <a:bodyPr/>
        <a:lstStyle/>
        <a:p>
          <a:endParaRPr lang="en-US"/>
        </a:p>
      </dgm:t>
    </dgm:pt>
    <dgm:pt modelId="{95F679AE-E500-4EAC-8C3C-DFE93DB9B3A5}" type="sibTrans" cxnId="{8BFAE651-55D8-4C6A-8D0E-BBECB49CB2EF}">
      <dgm:prSet/>
      <dgm:spPr/>
      <dgm:t>
        <a:bodyPr/>
        <a:lstStyle/>
        <a:p>
          <a:endParaRPr lang="en-US"/>
        </a:p>
      </dgm:t>
    </dgm:pt>
    <dgm:pt modelId="{A1F68FE7-418A-4C4D-A384-E4E62C020DC0}">
      <dgm:prSet/>
      <dgm:spPr/>
      <dgm:t>
        <a:bodyPr/>
        <a:lstStyle/>
        <a:p>
          <a:r>
            <a:rPr lang="en-US"/>
            <a:t>Spiritual and Cultural Care</a:t>
          </a:r>
        </a:p>
      </dgm:t>
    </dgm:pt>
    <dgm:pt modelId="{72E03EBA-970B-41AA-B6F9-2D012646F3A5}" type="parTrans" cxnId="{35EF778D-46B6-4D80-B2F5-C5DA297FE332}">
      <dgm:prSet/>
      <dgm:spPr/>
      <dgm:t>
        <a:bodyPr/>
        <a:lstStyle/>
        <a:p>
          <a:endParaRPr lang="en-US"/>
        </a:p>
      </dgm:t>
    </dgm:pt>
    <dgm:pt modelId="{2CE19CC6-8F61-41B8-A092-8631327A8A48}" type="sibTrans" cxnId="{35EF778D-46B6-4D80-B2F5-C5DA297FE332}">
      <dgm:prSet/>
      <dgm:spPr/>
      <dgm:t>
        <a:bodyPr/>
        <a:lstStyle/>
        <a:p>
          <a:endParaRPr lang="en-US"/>
        </a:p>
      </dgm:t>
    </dgm:pt>
    <dgm:pt modelId="{969E4011-7A95-4B2E-9A85-9D32FE3DE5C7}">
      <dgm:prSet/>
      <dgm:spPr/>
      <dgm:t>
        <a:bodyPr/>
        <a:lstStyle/>
        <a:p>
          <a:r>
            <a:rPr lang="en-US"/>
            <a:t>Serious Illness Communication (Part 1)</a:t>
          </a:r>
        </a:p>
      </dgm:t>
    </dgm:pt>
    <dgm:pt modelId="{105639B9-807A-438A-B5CB-BC8BA2F29903}" type="parTrans" cxnId="{4AF84890-82F5-473F-89E5-1A9E0C51161A}">
      <dgm:prSet/>
      <dgm:spPr/>
      <dgm:t>
        <a:bodyPr/>
        <a:lstStyle/>
        <a:p>
          <a:endParaRPr lang="en-US"/>
        </a:p>
      </dgm:t>
    </dgm:pt>
    <dgm:pt modelId="{3C1E83CA-5BE5-464C-8CDA-89E00A5E11DA}" type="sibTrans" cxnId="{4AF84890-82F5-473F-89E5-1A9E0C51161A}">
      <dgm:prSet/>
      <dgm:spPr/>
      <dgm:t>
        <a:bodyPr/>
        <a:lstStyle/>
        <a:p>
          <a:endParaRPr lang="en-US"/>
        </a:p>
      </dgm:t>
    </dgm:pt>
    <dgm:pt modelId="{A1F97E74-DE4B-40E6-96AD-6FA06325CC8D}">
      <dgm:prSet/>
      <dgm:spPr/>
      <dgm:t>
        <a:bodyPr/>
        <a:lstStyle/>
        <a:p>
          <a:r>
            <a:rPr lang="en-US"/>
            <a:t>Serious Illness Communication (Part 2)</a:t>
          </a:r>
        </a:p>
      </dgm:t>
    </dgm:pt>
    <dgm:pt modelId="{E1CA8920-FBE4-4CA1-9F8E-8D95D3E2B678}" type="parTrans" cxnId="{07FEBA5C-96EB-4F69-B6DE-A3B08C6AB7E2}">
      <dgm:prSet/>
      <dgm:spPr/>
      <dgm:t>
        <a:bodyPr/>
        <a:lstStyle/>
        <a:p>
          <a:endParaRPr lang="en-US"/>
        </a:p>
      </dgm:t>
    </dgm:pt>
    <dgm:pt modelId="{C6993760-4FE0-48FA-90FA-3C4BBF1F2BA3}" type="sibTrans" cxnId="{07FEBA5C-96EB-4F69-B6DE-A3B08C6AB7E2}">
      <dgm:prSet/>
      <dgm:spPr/>
      <dgm:t>
        <a:bodyPr/>
        <a:lstStyle/>
        <a:p>
          <a:endParaRPr lang="en-US"/>
        </a:p>
      </dgm:t>
    </dgm:pt>
    <dgm:pt modelId="{A4BF1C77-6342-4234-B654-DE29E9A4A55E}">
      <dgm:prSet/>
      <dgm:spPr/>
      <dgm:t>
        <a:bodyPr/>
        <a:lstStyle/>
        <a:p>
          <a:r>
            <a:rPr lang="en-US"/>
            <a:t>Pain Management</a:t>
          </a:r>
        </a:p>
      </dgm:t>
    </dgm:pt>
    <dgm:pt modelId="{2D485551-BF48-47BE-B443-F019F66E2540}" type="parTrans" cxnId="{5F3E984B-30AE-435F-9F4F-4C3B5B938F49}">
      <dgm:prSet/>
      <dgm:spPr/>
      <dgm:t>
        <a:bodyPr/>
        <a:lstStyle/>
        <a:p>
          <a:endParaRPr lang="en-US"/>
        </a:p>
      </dgm:t>
    </dgm:pt>
    <dgm:pt modelId="{3B989947-CBD7-4816-B317-A041DCCF8E02}" type="sibTrans" cxnId="{5F3E984B-30AE-435F-9F4F-4C3B5B938F49}">
      <dgm:prSet/>
      <dgm:spPr/>
      <dgm:t>
        <a:bodyPr/>
        <a:lstStyle/>
        <a:p>
          <a:endParaRPr lang="en-US"/>
        </a:p>
      </dgm:t>
    </dgm:pt>
    <dgm:pt modelId="{07680063-B246-4F36-BDBA-A61BA9D94FE9}">
      <dgm:prSet/>
      <dgm:spPr/>
      <dgm:t>
        <a:bodyPr/>
        <a:lstStyle/>
        <a:p>
          <a:r>
            <a:rPr lang="en-US"/>
            <a:t>Symptom Management</a:t>
          </a:r>
        </a:p>
      </dgm:t>
    </dgm:pt>
    <dgm:pt modelId="{DC629B1B-33E7-4C32-8E62-3F8DCB6AE32A}" type="parTrans" cxnId="{0F035342-DE6D-4F86-96C8-76B240343801}">
      <dgm:prSet/>
      <dgm:spPr/>
      <dgm:t>
        <a:bodyPr/>
        <a:lstStyle/>
        <a:p>
          <a:endParaRPr lang="en-US"/>
        </a:p>
      </dgm:t>
    </dgm:pt>
    <dgm:pt modelId="{F2A0FD9B-2A06-4170-BEE1-F35656CDD947}" type="sibTrans" cxnId="{0F035342-DE6D-4F86-96C8-76B240343801}">
      <dgm:prSet/>
      <dgm:spPr/>
      <dgm:t>
        <a:bodyPr/>
        <a:lstStyle/>
        <a:p>
          <a:endParaRPr lang="en-US"/>
        </a:p>
      </dgm:t>
    </dgm:pt>
    <dgm:pt modelId="{1F76ABE3-AB09-4A61-9353-22D7CA31B696}">
      <dgm:prSet/>
      <dgm:spPr/>
      <dgm:t>
        <a:bodyPr/>
        <a:lstStyle/>
        <a:p>
          <a:r>
            <a:rPr lang="en-US"/>
            <a:t>Advance Care Planning</a:t>
          </a:r>
        </a:p>
      </dgm:t>
    </dgm:pt>
    <dgm:pt modelId="{D8BD5F9C-8EC2-4FE4-9074-F1E4C665565B}" type="parTrans" cxnId="{FCD8F506-5BEF-4CC8-A2F5-F0949A0D8D0B}">
      <dgm:prSet/>
      <dgm:spPr/>
      <dgm:t>
        <a:bodyPr/>
        <a:lstStyle/>
        <a:p>
          <a:endParaRPr lang="en-US"/>
        </a:p>
      </dgm:t>
    </dgm:pt>
    <dgm:pt modelId="{6E27602E-A5BA-4A60-A18A-25DC9E71F2C2}" type="sibTrans" cxnId="{FCD8F506-5BEF-4CC8-A2F5-F0949A0D8D0B}">
      <dgm:prSet/>
      <dgm:spPr/>
      <dgm:t>
        <a:bodyPr/>
        <a:lstStyle/>
        <a:p>
          <a:endParaRPr lang="en-US"/>
        </a:p>
      </dgm:t>
    </dgm:pt>
    <dgm:pt modelId="{8C01969E-5230-4823-BF2C-36268B5C5582}">
      <dgm:prSet/>
      <dgm:spPr/>
      <dgm:t>
        <a:bodyPr/>
        <a:lstStyle/>
        <a:p>
          <a:r>
            <a:rPr lang="en-US"/>
            <a:t>Care Near the End of Life</a:t>
          </a:r>
        </a:p>
      </dgm:t>
    </dgm:pt>
    <dgm:pt modelId="{6EC86573-E756-4BD6-A269-BB976B03725C}" type="parTrans" cxnId="{389FD89D-D309-4845-8012-4BA9DD505D2E}">
      <dgm:prSet/>
      <dgm:spPr/>
      <dgm:t>
        <a:bodyPr/>
        <a:lstStyle/>
        <a:p>
          <a:endParaRPr lang="en-US"/>
        </a:p>
      </dgm:t>
    </dgm:pt>
    <dgm:pt modelId="{C4706D9F-7E7C-4858-92D8-4D0D936003CD}" type="sibTrans" cxnId="{389FD89D-D309-4845-8012-4BA9DD505D2E}">
      <dgm:prSet/>
      <dgm:spPr/>
      <dgm:t>
        <a:bodyPr/>
        <a:lstStyle/>
        <a:p>
          <a:endParaRPr lang="en-US"/>
        </a:p>
      </dgm:t>
    </dgm:pt>
    <dgm:pt modelId="{D4ADC9EC-1F0B-1348-A01F-C1B4B3CB865B}" type="pres">
      <dgm:prSet presAssocID="{D3D91933-85AF-4CDC-A235-CE9AE9E03EDC}" presName="diagram" presStyleCnt="0">
        <dgm:presLayoutVars>
          <dgm:dir/>
          <dgm:resizeHandles val="exact"/>
        </dgm:presLayoutVars>
      </dgm:prSet>
      <dgm:spPr/>
    </dgm:pt>
    <dgm:pt modelId="{4BA7D48B-AD9A-1E48-BE4A-F376C8C8344C}" type="pres">
      <dgm:prSet presAssocID="{7E125736-F17C-42EA-9BCB-BDAE66F0989C}" presName="node" presStyleLbl="node1" presStyleIdx="0" presStyleCnt="9">
        <dgm:presLayoutVars>
          <dgm:bulletEnabled val="1"/>
        </dgm:presLayoutVars>
      </dgm:prSet>
      <dgm:spPr/>
    </dgm:pt>
    <dgm:pt modelId="{2BFE8321-4B18-8343-B7F8-72E067306BC1}" type="pres">
      <dgm:prSet presAssocID="{A8EC6817-4385-4CE5-8862-333C2B2E9D01}" presName="sibTrans" presStyleCnt="0"/>
      <dgm:spPr/>
    </dgm:pt>
    <dgm:pt modelId="{58B921CE-CE55-6144-A9D4-38783FA8C489}" type="pres">
      <dgm:prSet presAssocID="{529FBE94-F49C-496B-9279-A205BE2FF7EC}" presName="node" presStyleLbl="node1" presStyleIdx="1" presStyleCnt="9">
        <dgm:presLayoutVars>
          <dgm:bulletEnabled val="1"/>
        </dgm:presLayoutVars>
      </dgm:prSet>
      <dgm:spPr/>
    </dgm:pt>
    <dgm:pt modelId="{2AAB5FF7-36CB-CF48-9BBD-D205DE3ACD17}" type="pres">
      <dgm:prSet presAssocID="{95F679AE-E500-4EAC-8C3C-DFE93DB9B3A5}" presName="sibTrans" presStyleCnt="0"/>
      <dgm:spPr/>
    </dgm:pt>
    <dgm:pt modelId="{587C2904-3263-5A45-8266-E7883C0A7112}" type="pres">
      <dgm:prSet presAssocID="{A1F68FE7-418A-4C4D-A384-E4E62C020DC0}" presName="node" presStyleLbl="node1" presStyleIdx="2" presStyleCnt="9">
        <dgm:presLayoutVars>
          <dgm:bulletEnabled val="1"/>
        </dgm:presLayoutVars>
      </dgm:prSet>
      <dgm:spPr/>
    </dgm:pt>
    <dgm:pt modelId="{C7DF0842-9FB6-2946-9ACC-3DE7DC16DAFA}" type="pres">
      <dgm:prSet presAssocID="{2CE19CC6-8F61-41B8-A092-8631327A8A48}" presName="sibTrans" presStyleCnt="0"/>
      <dgm:spPr/>
    </dgm:pt>
    <dgm:pt modelId="{95DEBE06-F4B2-8743-ADD6-99251FEECE80}" type="pres">
      <dgm:prSet presAssocID="{969E4011-7A95-4B2E-9A85-9D32FE3DE5C7}" presName="node" presStyleLbl="node1" presStyleIdx="3" presStyleCnt="9">
        <dgm:presLayoutVars>
          <dgm:bulletEnabled val="1"/>
        </dgm:presLayoutVars>
      </dgm:prSet>
      <dgm:spPr/>
    </dgm:pt>
    <dgm:pt modelId="{E2C330CF-67C9-4246-814D-F1A273A12133}" type="pres">
      <dgm:prSet presAssocID="{3C1E83CA-5BE5-464C-8CDA-89E00A5E11DA}" presName="sibTrans" presStyleCnt="0"/>
      <dgm:spPr/>
    </dgm:pt>
    <dgm:pt modelId="{628B7FBD-2179-7040-9857-610ADA725BD8}" type="pres">
      <dgm:prSet presAssocID="{A1F97E74-DE4B-40E6-96AD-6FA06325CC8D}" presName="node" presStyleLbl="node1" presStyleIdx="4" presStyleCnt="9">
        <dgm:presLayoutVars>
          <dgm:bulletEnabled val="1"/>
        </dgm:presLayoutVars>
      </dgm:prSet>
      <dgm:spPr/>
    </dgm:pt>
    <dgm:pt modelId="{70F91DF8-D98C-6A43-ADB3-DAB0635EBCA3}" type="pres">
      <dgm:prSet presAssocID="{C6993760-4FE0-48FA-90FA-3C4BBF1F2BA3}" presName="sibTrans" presStyleCnt="0"/>
      <dgm:spPr/>
    </dgm:pt>
    <dgm:pt modelId="{D8092377-65E8-1046-87FD-A58A3E3E836C}" type="pres">
      <dgm:prSet presAssocID="{A4BF1C77-6342-4234-B654-DE29E9A4A55E}" presName="node" presStyleLbl="node1" presStyleIdx="5" presStyleCnt="9">
        <dgm:presLayoutVars>
          <dgm:bulletEnabled val="1"/>
        </dgm:presLayoutVars>
      </dgm:prSet>
      <dgm:spPr/>
    </dgm:pt>
    <dgm:pt modelId="{2C08AC54-6DF8-424D-B749-806F54A2961F}" type="pres">
      <dgm:prSet presAssocID="{3B989947-CBD7-4816-B317-A041DCCF8E02}" presName="sibTrans" presStyleCnt="0"/>
      <dgm:spPr/>
    </dgm:pt>
    <dgm:pt modelId="{AFA4C0AC-A547-E04E-A7DD-492724F0F85D}" type="pres">
      <dgm:prSet presAssocID="{07680063-B246-4F36-BDBA-A61BA9D94FE9}" presName="node" presStyleLbl="node1" presStyleIdx="6" presStyleCnt="9">
        <dgm:presLayoutVars>
          <dgm:bulletEnabled val="1"/>
        </dgm:presLayoutVars>
      </dgm:prSet>
      <dgm:spPr/>
    </dgm:pt>
    <dgm:pt modelId="{511814D3-9ECF-C34A-B841-CD0EC4F75BDB}" type="pres">
      <dgm:prSet presAssocID="{F2A0FD9B-2A06-4170-BEE1-F35656CDD947}" presName="sibTrans" presStyleCnt="0"/>
      <dgm:spPr/>
    </dgm:pt>
    <dgm:pt modelId="{BBAA082E-FDA1-7A45-90D7-6D7366F77B36}" type="pres">
      <dgm:prSet presAssocID="{1F76ABE3-AB09-4A61-9353-22D7CA31B696}" presName="node" presStyleLbl="node1" presStyleIdx="7" presStyleCnt="9">
        <dgm:presLayoutVars>
          <dgm:bulletEnabled val="1"/>
        </dgm:presLayoutVars>
      </dgm:prSet>
      <dgm:spPr/>
    </dgm:pt>
    <dgm:pt modelId="{487CBCCC-3795-BC41-BD2E-B7516329AE23}" type="pres">
      <dgm:prSet presAssocID="{6E27602E-A5BA-4A60-A18A-25DC9E71F2C2}" presName="sibTrans" presStyleCnt="0"/>
      <dgm:spPr/>
    </dgm:pt>
    <dgm:pt modelId="{93EA76FB-819A-4345-AB81-E2E00167D284}" type="pres">
      <dgm:prSet presAssocID="{8C01969E-5230-4823-BF2C-36268B5C5582}" presName="node" presStyleLbl="node1" presStyleIdx="8" presStyleCnt="9">
        <dgm:presLayoutVars>
          <dgm:bulletEnabled val="1"/>
        </dgm:presLayoutVars>
      </dgm:prSet>
      <dgm:spPr/>
    </dgm:pt>
  </dgm:ptLst>
  <dgm:cxnLst>
    <dgm:cxn modelId="{FCD8F506-5BEF-4CC8-A2F5-F0949A0D8D0B}" srcId="{D3D91933-85AF-4CDC-A235-CE9AE9E03EDC}" destId="{1F76ABE3-AB09-4A61-9353-22D7CA31B696}" srcOrd="7" destOrd="0" parTransId="{D8BD5F9C-8EC2-4FE4-9074-F1E4C665565B}" sibTransId="{6E27602E-A5BA-4A60-A18A-25DC9E71F2C2}"/>
    <dgm:cxn modelId="{35F4E341-BF29-304A-A451-1611CF207817}" type="presOf" srcId="{D3D91933-85AF-4CDC-A235-CE9AE9E03EDC}" destId="{D4ADC9EC-1F0B-1348-A01F-C1B4B3CB865B}" srcOrd="0" destOrd="0" presId="urn:microsoft.com/office/officeart/2005/8/layout/default"/>
    <dgm:cxn modelId="{0F035342-DE6D-4F86-96C8-76B240343801}" srcId="{D3D91933-85AF-4CDC-A235-CE9AE9E03EDC}" destId="{07680063-B246-4F36-BDBA-A61BA9D94FE9}" srcOrd="6" destOrd="0" parTransId="{DC629B1B-33E7-4C32-8E62-3F8DCB6AE32A}" sibTransId="{F2A0FD9B-2A06-4170-BEE1-F35656CDD947}"/>
    <dgm:cxn modelId="{D3E59947-7D36-D244-8397-DDDDC9381FAF}" type="presOf" srcId="{A1F68FE7-418A-4C4D-A384-E4E62C020DC0}" destId="{587C2904-3263-5A45-8266-E7883C0A7112}" srcOrd="0" destOrd="0" presId="urn:microsoft.com/office/officeart/2005/8/layout/default"/>
    <dgm:cxn modelId="{5F3E984B-30AE-435F-9F4F-4C3B5B938F49}" srcId="{D3D91933-85AF-4CDC-A235-CE9AE9E03EDC}" destId="{A4BF1C77-6342-4234-B654-DE29E9A4A55E}" srcOrd="5" destOrd="0" parTransId="{2D485551-BF48-47BE-B443-F019F66E2540}" sibTransId="{3B989947-CBD7-4816-B317-A041DCCF8E02}"/>
    <dgm:cxn modelId="{8BFAE651-55D8-4C6A-8D0E-BBECB49CB2EF}" srcId="{D3D91933-85AF-4CDC-A235-CE9AE9E03EDC}" destId="{529FBE94-F49C-496B-9279-A205BE2FF7EC}" srcOrd="1" destOrd="0" parTransId="{3B866081-F998-4BDF-A655-3E962947640F}" sibTransId="{95F679AE-E500-4EAC-8C3C-DFE93DB9B3A5}"/>
    <dgm:cxn modelId="{37282555-983D-4E4C-A098-D229113C51B4}" type="presOf" srcId="{8C01969E-5230-4823-BF2C-36268B5C5582}" destId="{93EA76FB-819A-4345-AB81-E2E00167D284}" srcOrd="0" destOrd="0" presId="urn:microsoft.com/office/officeart/2005/8/layout/default"/>
    <dgm:cxn modelId="{07FEBA5C-96EB-4F69-B6DE-A3B08C6AB7E2}" srcId="{D3D91933-85AF-4CDC-A235-CE9AE9E03EDC}" destId="{A1F97E74-DE4B-40E6-96AD-6FA06325CC8D}" srcOrd="4" destOrd="0" parTransId="{E1CA8920-FBE4-4CA1-9F8E-8D95D3E2B678}" sibTransId="{C6993760-4FE0-48FA-90FA-3C4BBF1F2BA3}"/>
    <dgm:cxn modelId="{79952565-9F6F-7742-AC9C-37EDB350575E}" type="presOf" srcId="{07680063-B246-4F36-BDBA-A61BA9D94FE9}" destId="{AFA4C0AC-A547-E04E-A7DD-492724F0F85D}" srcOrd="0" destOrd="0" presId="urn:microsoft.com/office/officeart/2005/8/layout/default"/>
    <dgm:cxn modelId="{3A684769-A850-CA41-8546-43B93F5DE558}" type="presOf" srcId="{969E4011-7A95-4B2E-9A85-9D32FE3DE5C7}" destId="{95DEBE06-F4B2-8743-ADD6-99251FEECE80}" srcOrd="0" destOrd="0" presId="urn:microsoft.com/office/officeart/2005/8/layout/default"/>
    <dgm:cxn modelId="{17C8457B-70F6-654E-BE52-0994D9395F7F}" type="presOf" srcId="{529FBE94-F49C-496B-9279-A205BE2FF7EC}" destId="{58B921CE-CE55-6144-A9D4-38783FA8C489}" srcOrd="0" destOrd="0" presId="urn:microsoft.com/office/officeart/2005/8/layout/default"/>
    <dgm:cxn modelId="{2D4C417D-F540-8048-B31B-AF29D6CD18FA}" type="presOf" srcId="{A1F97E74-DE4B-40E6-96AD-6FA06325CC8D}" destId="{628B7FBD-2179-7040-9857-610ADA725BD8}" srcOrd="0" destOrd="0" presId="urn:microsoft.com/office/officeart/2005/8/layout/default"/>
    <dgm:cxn modelId="{132B0680-D1B0-CF4C-905E-58B218B82EF9}" type="presOf" srcId="{7E125736-F17C-42EA-9BCB-BDAE66F0989C}" destId="{4BA7D48B-AD9A-1E48-BE4A-F376C8C8344C}" srcOrd="0" destOrd="0" presId="urn:microsoft.com/office/officeart/2005/8/layout/default"/>
    <dgm:cxn modelId="{35EF778D-46B6-4D80-B2F5-C5DA297FE332}" srcId="{D3D91933-85AF-4CDC-A235-CE9AE9E03EDC}" destId="{A1F68FE7-418A-4C4D-A384-E4E62C020DC0}" srcOrd="2" destOrd="0" parTransId="{72E03EBA-970B-41AA-B6F9-2D012646F3A5}" sibTransId="{2CE19CC6-8F61-41B8-A092-8631327A8A48}"/>
    <dgm:cxn modelId="{4AF84890-82F5-473F-89E5-1A9E0C51161A}" srcId="{D3D91933-85AF-4CDC-A235-CE9AE9E03EDC}" destId="{969E4011-7A95-4B2E-9A85-9D32FE3DE5C7}" srcOrd="3" destOrd="0" parTransId="{105639B9-807A-438A-B5CB-BC8BA2F29903}" sibTransId="{3C1E83CA-5BE5-464C-8CDA-89E00A5E11DA}"/>
    <dgm:cxn modelId="{389FD89D-D309-4845-8012-4BA9DD505D2E}" srcId="{D3D91933-85AF-4CDC-A235-CE9AE9E03EDC}" destId="{8C01969E-5230-4823-BF2C-36268B5C5582}" srcOrd="8" destOrd="0" parTransId="{6EC86573-E756-4BD6-A269-BB976B03725C}" sibTransId="{C4706D9F-7E7C-4858-92D8-4D0D936003CD}"/>
    <dgm:cxn modelId="{130D93C9-1FC7-5146-9CB5-24A4E9F56C74}" type="presOf" srcId="{1F76ABE3-AB09-4A61-9353-22D7CA31B696}" destId="{BBAA082E-FDA1-7A45-90D7-6D7366F77B36}" srcOrd="0" destOrd="0" presId="urn:microsoft.com/office/officeart/2005/8/layout/default"/>
    <dgm:cxn modelId="{5DFFB0EC-F018-4ADE-93F3-65010ED175A1}" srcId="{D3D91933-85AF-4CDC-A235-CE9AE9E03EDC}" destId="{7E125736-F17C-42EA-9BCB-BDAE66F0989C}" srcOrd="0" destOrd="0" parTransId="{32E85F29-2CD1-409C-AAC9-953FFF5CF22B}" sibTransId="{A8EC6817-4385-4CE5-8862-333C2B2E9D01}"/>
    <dgm:cxn modelId="{DF106FFB-9013-A24C-B449-3E24DF78B35B}" type="presOf" srcId="{A4BF1C77-6342-4234-B654-DE29E9A4A55E}" destId="{D8092377-65E8-1046-87FD-A58A3E3E836C}" srcOrd="0" destOrd="0" presId="urn:microsoft.com/office/officeart/2005/8/layout/default"/>
    <dgm:cxn modelId="{447637A2-86D8-5E41-A67C-7C1D86923B47}" type="presParOf" srcId="{D4ADC9EC-1F0B-1348-A01F-C1B4B3CB865B}" destId="{4BA7D48B-AD9A-1E48-BE4A-F376C8C8344C}" srcOrd="0" destOrd="0" presId="urn:microsoft.com/office/officeart/2005/8/layout/default"/>
    <dgm:cxn modelId="{498DD8F5-1264-5544-86D8-D247454CDB84}" type="presParOf" srcId="{D4ADC9EC-1F0B-1348-A01F-C1B4B3CB865B}" destId="{2BFE8321-4B18-8343-B7F8-72E067306BC1}" srcOrd="1" destOrd="0" presId="urn:microsoft.com/office/officeart/2005/8/layout/default"/>
    <dgm:cxn modelId="{462F7673-B1F8-164E-9D7C-3325D96DCFC3}" type="presParOf" srcId="{D4ADC9EC-1F0B-1348-A01F-C1B4B3CB865B}" destId="{58B921CE-CE55-6144-A9D4-38783FA8C489}" srcOrd="2" destOrd="0" presId="urn:microsoft.com/office/officeart/2005/8/layout/default"/>
    <dgm:cxn modelId="{B9B8B2D6-4C7A-444D-A41A-6E1D8C2E080D}" type="presParOf" srcId="{D4ADC9EC-1F0B-1348-A01F-C1B4B3CB865B}" destId="{2AAB5FF7-36CB-CF48-9BBD-D205DE3ACD17}" srcOrd="3" destOrd="0" presId="urn:microsoft.com/office/officeart/2005/8/layout/default"/>
    <dgm:cxn modelId="{3CE5228E-BE0A-A544-AEEE-74209E25DF96}" type="presParOf" srcId="{D4ADC9EC-1F0B-1348-A01F-C1B4B3CB865B}" destId="{587C2904-3263-5A45-8266-E7883C0A7112}" srcOrd="4" destOrd="0" presId="urn:microsoft.com/office/officeart/2005/8/layout/default"/>
    <dgm:cxn modelId="{7A3AFC84-4A1C-A841-A780-6CE0FE4E25CF}" type="presParOf" srcId="{D4ADC9EC-1F0B-1348-A01F-C1B4B3CB865B}" destId="{C7DF0842-9FB6-2946-9ACC-3DE7DC16DAFA}" srcOrd="5" destOrd="0" presId="urn:microsoft.com/office/officeart/2005/8/layout/default"/>
    <dgm:cxn modelId="{714ACE94-8306-F64A-8059-BB212E1705C2}" type="presParOf" srcId="{D4ADC9EC-1F0B-1348-A01F-C1B4B3CB865B}" destId="{95DEBE06-F4B2-8743-ADD6-99251FEECE80}" srcOrd="6" destOrd="0" presId="urn:microsoft.com/office/officeart/2005/8/layout/default"/>
    <dgm:cxn modelId="{E2068D64-2764-144D-B2EE-9F1D68341DE4}" type="presParOf" srcId="{D4ADC9EC-1F0B-1348-A01F-C1B4B3CB865B}" destId="{E2C330CF-67C9-4246-814D-F1A273A12133}" srcOrd="7" destOrd="0" presId="urn:microsoft.com/office/officeart/2005/8/layout/default"/>
    <dgm:cxn modelId="{022D9ADB-CB3C-4547-8659-05113F885D5F}" type="presParOf" srcId="{D4ADC9EC-1F0B-1348-A01F-C1B4B3CB865B}" destId="{628B7FBD-2179-7040-9857-610ADA725BD8}" srcOrd="8" destOrd="0" presId="urn:microsoft.com/office/officeart/2005/8/layout/default"/>
    <dgm:cxn modelId="{03B28BD8-113D-0D4A-94B1-C2BF9820DF60}" type="presParOf" srcId="{D4ADC9EC-1F0B-1348-A01F-C1B4B3CB865B}" destId="{70F91DF8-D98C-6A43-ADB3-DAB0635EBCA3}" srcOrd="9" destOrd="0" presId="urn:microsoft.com/office/officeart/2005/8/layout/default"/>
    <dgm:cxn modelId="{120B29A0-8BBF-C042-B711-54424D53484D}" type="presParOf" srcId="{D4ADC9EC-1F0B-1348-A01F-C1B4B3CB865B}" destId="{D8092377-65E8-1046-87FD-A58A3E3E836C}" srcOrd="10" destOrd="0" presId="urn:microsoft.com/office/officeart/2005/8/layout/default"/>
    <dgm:cxn modelId="{2FC0A28F-0C2F-2E42-8C08-3DE73615F6F3}" type="presParOf" srcId="{D4ADC9EC-1F0B-1348-A01F-C1B4B3CB865B}" destId="{2C08AC54-6DF8-424D-B749-806F54A2961F}" srcOrd="11" destOrd="0" presId="urn:microsoft.com/office/officeart/2005/8/layout/default"/>
    <dgm:cxn modelId="{8B0376B0-D1EB-FF46-9DC8-16EBA02D1D9C}" type="presParOf" srcId="{D4ADC9EC-1F0B-1348-A01F-C1B4B3CB865B}" destId="{AFA4C0AC-A547-E04E-A7DD-492724F0F85D}" srcOrd="12" destOrd="0" presId="urn:microsoft.com/office/officeart/2005/8/layout/default"/>
    <dgm:cxn modelId="{2AAEFC4B-FD65-EC4A-97AE-1D71369740D2}" type="presParOf" srcId="{D4ADC9EC-1F0B-1348-A01F-C1B4B3CB865B}" destId="{511814D3-9ECF-C34A-B841-CD0EC4F75BDB}" srcOrd="13" destOrd="0" presId="urn:microsoft.com/office/officeart/2005/8/layout/default"/>
    <dgm:cxn modelId="{E4B40599-7E11-294D-AAAD-13B8DE4F7C9C}" type="presParOf" srcId="{D4ADC9EC-1F0B-1348-A01F-C1B4B3CB865B}" destId="{BBAA082E-FDA1-7A45-90D7-6D7366F77B36}" srcOrd="14" destOrd="0" presId="urn:microsoft.com/office/officeart/2005/8/layout/default"/>
    <dgm:cxn modelId="{5B6411F6-7FAA-954B-B8F2-0252460B0B93}" type="presParOf" srcId="{D4ADC9EC-1F0B-1348-A01F-C1B4B3CB865B}" destId="{487CBCCC-3795-BC41-BD2E-B7516329AE23}" srcOrd="15" destOrd="0" presId="urn:microsoft.com/office/officeart/2005/8/layout/default"/>
    <dgm:cxn modelId="{2BAB23A6-DBC0-3748-9849-543E1D62E783}" type="presParOf" srcId="{D4ADC9EC-1F0B-1348-A01F-C1B4B3CB865B}" destId="{93EA76FB-819A-4345-AB81-E2E00167D284}"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7D48B-AD9A-1E48-BE4A-F376C8C8344C}">
      <dsp:nvSpPr>
        <dsp:cNvPr id="0" name=""/>
        <dsp:cNvSpPr/>
      </dsp:nvSpPr>
      <dsp:spPr>
        <a:xfrm>
          <a:off x="0" y="433800"/>
          <a:ext cx="2062162" cy="1237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Introduction to Palliative Care</a:t>
          </a:r>
        </a:p>
      </dsp:txBody>
      <dsp:txXfrm>
        <a:off x="0" y="433800"/>
        <a:ext cx="2062162" cy="1237297"/>
      </dsp:txXfrm>
    </dsp:sp>
    <dsp:sp modelId="{58B921CE-CE55-6144-A9D4-38783FA8C489}">
      <dsp:nvSpPr>
        <dsp:cNvPr id="0" name=""/>
        <dsp:cNvSpPr/>
      </dsp:nvSpPr>
      <dsp:spPr>
        <a:xfrm>
          <a:off x="2268378" y="433800"/>
          <a:ext cx="2062162" cy="1237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Psychological and Social Care</a:t>
          </a:r>
        </a:p>
      </dsp:txBody>
      <dsp:txXfrm>
        <a:off x="2268378" y="433800"/>
        <a:ext cx="2062162" cy="1237297"/>
      </dsp:txXfrm>
    </dsp:sp>
    <dsp:sp modelId="{587C2904-3263-5A45-8266-E7883C0A7112}">
      <dsp:nvSpPr>
        <dsp:cNvPr id="0" name=""/>
        <dsp:cNvSpPr/>
      </dsp:nvSpPr>
      <dsp:spPr>
        <a:xfrm>
          <a:off x="4536757" y="433800"/>
          <a:ext cx="2062162" cy="1237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Spiritual and Cultural Care</a:t>
          </a:r>
        </a:p>
      </dsp:txBody>
      <dsp:txXfrm>
        <a:off x="4536757" y="433800"/>
        <a:ext cx="2062162" cy="1237297"/>
      </dsp:txXfrm>
    </dsp:sp>
    <dsp:sp modelId="{95DEBE06-F4B2-8743-ADD6-99251FEECE80}">
      <dsp:nvSpPr>
        <dsp:cNvPr id="0" name=""/>
        <dsp:cNvSpPr/>
      </dsp:nvSpPr>
      <dsp:spPr>
        <a:xfrm>
          <a:off x="0" y="1877314"/>
          <a:ext cx="2062162" cy="1237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Serious Illness Communication (Part 1)</a:t>
          </a:r>
        </a:p>
      </dsp:txBody>
      <dsp:txXfrm>
        <a:off x="0" y="1877314"/>
        <a:ext cx="2062162" cy="1237297"/>
      </dsp:txXfrm>
    </dsp:sp>
    <dsp:sp modelId="{628B7FBD-2179-7040-9857-610ADA725BD8}">
      <dsp:nvSpPr>
        <dsp:cNvPr id="0" name=""/>
        <dsp:cNvSpPr/>
      </dsp:nvSpPr>
      <dsp:spPr>
        <a:xfrm>
          <a:off x="2268378" y="1877314"/>
          <a:ext cx="2062162" cy="1237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Serious Illness Communication (Part 2)</a:t>
          </a:r>
        </a:p>
      </dsp:txBody>
      <dsp:txXfrm>
        <a:off x="2268378" y="1877314"/>
        <a:ext cx="2062162" cy="1237297"/>
      </dsp:txXfrm>
    </dsp:sp>
    <dsp:sp modelId="{D8092377-65E8-1046-87FD-A58A3E3E836C}">
      <dsp:nvSpPr>
        <dsp:cNvPr id="0" name=""/>
        <dsp:cNvSpPr/>
      </dsp:nvSpPr>
      <dsp:spPr>
        <a:xfrm>
          <a:off x="4536757" y="1877314"/>
          <a:ext cx="2062162" cy="1237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Pain Management</a:t>
          </a:r>
        </a:p>
      </dsp:txBody>
      <dsp:txXfrm>
        <a:off x="4536757" y="1877314"/>
        <a:ext cx="2062162" cy="1237297"/>
      </dsp:txXfrm>
    </dsp:sp>
    <dsp:sp modelId="{AFA4C0AC-A547-E04E-A7DD-492724F0F85D}">
      <dsp:nvSpPr>
        <dsp:cNvPr id="0" name=""/>
        <dsp:cNvSpPr/>
      </dsp:nvSpPr>
      <dsp:spPr>
        <a:xfrm>
          <a:off x="0" y="3320828"/>
          <a:ext cx="2062162" cy="1237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Symptom Management</a:t>
          </a:r>
        </a:p>
      </dsp:txBody>
      <dsp:txXfrm>
        <a:off x="0" y="3320828"/>
        <a:ext cx="2062162" cy="1237297"/>
      </dsp:txXfrm>
    </dsp:sp>
    <dsp:sp modelId="{BBAA082E-FDA1-7A45-90D7-6D7366F77B36}">
      <dsp:nvSpPr>
        <dsp:cNvPr id="0" name=""/>
        <dsp:cNvSpPr/>
      </dsp:nvSpPr>
      <dsp:spPr>
        <a:xfrm>
          <a:off x="2268378" y="3320828"/>
          <a:ext cx="2062162" cy="1237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Advance Care Planning</a:t>
          </a:r>
        </a:p>
      </dsp:txBody>
      <dsp:txXfrm>
        <a:off x="2268378" y="3320828"/>
        <a:ext cx="2062162" cy="1237297"/>
      </dsp:txXfrm>
    </dsp:sp>
    <dsp:sp modelId="{93EA76FB-819A-4345-AB81-E2E00167D284}">
      <dsp:nvSpPr>
        <dsp:cNvPr id="0" name=""/>
        <dsp:cNvSpPr/>
      </dsp:nvSpPr>
      <dsp:spPr>
        <a:xfrm>
          <a:off x="4536757" y="3320828"/>
          <a:ext cx="2062162" cy="1237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Care Near the End of Life</a:t>
          </a:r>
        </a:p>
      </dsp:txBody>
      <dsp:txXfrm>
        <a:off x="4536757" y="3320828"/>
        <a:ext cx="2062162" cy="12372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89251-C293-814E-8293-FC1B4865461A}" type="datetimeFigureOut">
              <a:rPr lang="en-US" smtClean="0"/>
              <a:t>7/14/21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639942-5C08-A24F-A725-39226FEB8FEB}" type="slidenum">
              <a:rPr lang="en-US" smtClean="0"/>
              <a:t>‹#›</a:t>
            </a:fld>
            <a:endParaRPr lang="en-US"/>
          </a:p>
        </p:txBody>
      </p:sp>
    </p:spTree>
    <p:extLst>
      <p:ext uri="{BB962C8B-B14F-4D97-AF65-F5344CB8AC3E}">
        <p14:creationId xmlns:p14="http://schemas.microsoft.com/office/powerpoint/2010/main" val="269970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SLIDES 1-4: 6 MINUTES</a:t>
            </a:r>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2615080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altLang="en-US" dirty="0"/>
              <a:t>Palliative care hastens death or is only for people who are dying:</a:t>
            </a:r>
          </a:p>
          <a:p>
            <a:pPr lvl="1"/>
            <a:r>
              <a:rPr lang="en-US" altLang="en-US" dirty="0"/>
              <a:t>Focus is not on death, but on improving quality of life for whatever time a person has left.  </a:t>
            </a:r>
          </a:p>
          <a:p>
            <a:pPr lvl="1"/>
            <a:r>
              <a:rPr lang="en-US" altLang="en-US" dirty="0"/>
              <a:t>Several studies have demonstrated no hastening of death and some have demonstrated a longer life expectancy in patients who receive palliative care.</a:t>
            </a:r>
          </a:p>
          <a:p>
            <a:pPr lvl="1"/>
            <a:r>
              <a:rPr lang="en-US" altLang="en-US" dirty="0"/>
              <a:t>Cultural Differences </a:t>
            </a:r>
            <a:r>
              <a:rPr lang="mr-IN" altLang="en-US" dirty="0"/>
              <a:t>–</a:t>
            </a:r>
            <a:r>
              <a:rPr lang="en-US" altLang="en-US" dirty="0"/>
              <a:t> Many cultures carry beliefs that speaking about death or illness can bring on or worsen a patient’s condition.  It is important to inquire about your patients’ beliefs, fears, superstitions, etc. before using terms like “death” or “dying” as this may increase discomfort</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altLang="en-US" dirty="0"/>
              <a:t>Palliative care is the same as hospice care </a:t>
            </a:r>
            <a:r>
              <a:rPr lang="mr-IN" altLang="en-US" dirty="0"/>
              <a:t>–</a:t>
            </a:r>
            <a:r>
              <a:rPr lang="en-US" altLang="en-US" dirty="0"/>
              <a:t> we have talked about this during this lecture, and hopefully now you know that people on hospice receive palliative care, but you can receive palliative care long before receiving hospice care.</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altLang="en-US" dirty="0"/>
              <a:t>Palliative care is giving up </a:t>
            </a:r>
            <a:r>
              <a:rPr lang="mr-IN" altLang="en-US" dirty="0"/>
              <a:t>–</a:t>
            </a:r>
            <a:r>
              <a:rPr lang="en-US" altLang="en-US" dirty="0"/>
              <a:t> palliative care ensures the best quality of life for those who have been diagnosed with serious illness.  The focus of care shifts to comfort and quality of life, and hope becomes less about cure, but about living as fully as possible.  </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endParaRPr lang="en-US" altLang="en-US" dirty="0"/>
          </a:p>
          <a:p>
            <a:pPr marL="0" marR="0" lvl="0" indent="0" algn="l" defTabSz="914400" rtl="0" eaLnBrk="1" fontAlgn="auto" latinLnBrk="0" hangingPunct="1">
              <a:lnSpc>
                <a:spcPct val="100000"/>
              </a:lnSpc>
              <a:spcBef>
                <a:spcPts val="800"/>
              </a:spcBef>
              <a:spcAft>
                <a:spcPts val="0"/>
              </a:spcAft>
              <a:buClr>
                <a:srgbClr val="178CCB"/>
              </a:buClr>
              <a:buSzTx/>
              <a:buFontTx/>
              <a:buNone/>
              <a:tabLst/>
              <a:defRPr/>
            </a:pPr>
            <a:r>
              <a:rPr lang="en-US" altLang="en-US" dirty="0"/>
              <a:t>Other misconceptions that may arise (note if you’d like or can comment if come up from group):</a:t>
            </a:r>
          </a:p>
          <a:p>
            <a:r>
              <a:rPr lang="en-US" altLang="en-US" dirty="0"/>
              <a:t>Only for people dying of cancer </a:t>
            </a:r>
            <a:r>
              <a:rPr lang="mr-IN" altLang="en-US" dirty="0"/>
              <a:t>–</a:t>
            </a:r>
            <a:r>
              <a:rPr lang="en-US" altLang="en-US" dirty="0"/>
              <a:t> Palliative care can benefit anyone with serious illness, which includes cancer, heart disease, lung disease, liver disease, neurologic disease, and any disease that significantly impacts one’s quality of life.</a:t>
            </a:r>
          </a:p>
          <a:p>
            <a:r>
              <a:rPr lang="en-US" altLang="en-US" dirty="0"/>
              <a:t>Palliative pain meds lead to addiction </a:t>
            </a:r>
            <a:r>
              <a:rPr lang="mr-IN" altLang="en-US" dirty="0"/>
              <a:t>–</a:t>
            </a:r>
            <a:r>
              <a:rPr lang="en-US" altLang="en-US" dirty="0"/>
              <a:t> palliative care providers carefully titrate pain medication to address pain and they may be increased due to tolerance over time, which is different than addiction.</a:t>
            </a:r>
          </a:p>
          <a:p>
            <a:r>
              <a:rPr lang="en-US" altLang="en-US" dirty="0"/>
              <a:t>Pain is a part of death </a:t>
            </a:r>
            <a:r>
              <a:rPr lang="mr-IN" altLang="en-US" dirty="0"/>
              <a:t>–</a:t>
            </a:r>
            <a:r>
              <a:rPr lang="en-US" altLang="en-US" dirty="0"/>
              <a:t> palliative care at the end of life helps to prevent pain and discomfort at the end of life, and pain is not necessary if adequate care is being provided.</a:t>
            </a:r>
          </a:p>
          <a:p>
            <a:endParaRPr lang="en-US" altLang="en-US" dirty="0"/>
          </a:p>
          <a:p>
            <a:endParaRPr lang="en-US" altLang="en-US" dirty="0"/>
          </a:p>
          <a:p>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10</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841780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Illustrates</a:t>
            </a:r>
            <a:r>
              <a:rPr lang="en-US" baseline="0" dirty="0"/>
              <a:t> the complete continuum of care including survivorship which is often not included in palliative care.</a:t>
            </a: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11</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71334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0012" lvl="2" indent="-457200" eaLnBrk="1" hangingPunct="1">
              <a:defRPr/>
            </a:pPr>
            <a:endParaRPr lang="en-US" altLang="en-US" sz="2200" dirty="0"/>
          </a:p>
          <a:p>
            <a:endParaRPr lang="en-US" dirty="0"/>
          </a:p>
          <a:p>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12</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113035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2812" lvl="2" indent="0" eaLnBrk="1" hangingPunct="1">
              <a:buFontTx/>
              <a:buNone/>
              <a:defRPr/>
            </a:pPr>
            <a:endParaRPr lang="en-US" altLang="en-US" sz="2200" dirty="0"/>
          </a:p>
          <a:p>
            <a:endParaRPr lang="en-US" dirty="0"/>
          </a:p>
          <a:p>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13</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325363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5 MINUTES</a:t>
            </a:r>
          </a:p>
          <a:p>
            <a:pPr marL="0" indent="0">
              <a:buFontTx/>
              <a:buNone/>
            </a:pPr>
            <a:endParaRPr lang="en-US" dirty="0"/>
          </a:p>
          <a:p>
            <a:r>
              <a:rPr lang="en-US" dirty="0"/>
              <a:t>Have learners break into groups of 2.  Have each learner practice describing palliative care to their partner (who is playing a patient or family member) for 1.5 min or less; then switch roles.  Finish activity with 2 min debrief as large group.  </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14</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177887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2125" y="400050"/>
            <a:ext cx="6196013" cy="3486150"/>
          </a:xfrm>
        </p:spPr>
      </p:sp>
      <p:sp>
        <p:nvSpPr>
          <p:cNvPr id="3" name="Notes Placeholder 2"/>
          <p:cNvSpPr>
            <a:spLocks noGrp="1"/>
          </p:cNvSpPr>
          <p:nvPr>
            <p:ph type="body" idx="1"/>
          </p:nvPr>
        </p:nvSpPr>
        <p:spPr/>
        <p:txBody>
          <a:bodyPr>
            <a:normAutofit/>
          </a:bodyPr>
          <a:lstStyle/>
          <a:p>
            <a:r>
              <a:rPr lang="en-US" altLang="en-US" dirty="0">
                <a:latin typeface="Arial" pitchFamily="34" charset="0"/>
              </a:rPr>
              <a:t>2 MINUTES</a:t>
            </a:r>
          </a:p>
          <a:p>
            <a:endParaRPr lang="en-US" altLang="en-US" dirty="0">
              <a:latin typeface="Arial" pitchFamily="34" charset="0"/>
            </a:endParaRPr>
          </a:p>
          <a:p>
            <a:r>
              <a:rPr lang="en-US" altLang="en-US" dirty="0">
                <a:latin typeface="Arial" pitchFamily="34" charset="0"/>
              </a:rPr>
              <a:t>Difference</a:t>
            </a:r>
            <a:r>
              <a:rPr lang="en-US" altLang="en-US" baseline="0" dirty="0">
                <a:latin typeface="Arial" pitchFamily="34" charset="0"/>
              </a:rPr>
              <a:t> between palliative and hospice care</a:t>
            </a:r>
          </a:p>
          <a:p>
            <a:r>
              <a:rPr lang="en-US" altLang="en-US" dirty="0"/>
              <a:t>Hospice used to be for patients who have a terminal illness and no longer want to receive disease modifying therapy.  As treatments have changed/evolved and things have become available like palliative chemo or palliative radiation, qualifying for hospice my happen at a stage when someone is still receiving treatment. </a:t>
            </a:r>
          </a:p>
          <a:p>
            <a:r>
              <a:rPr lang="en-US" altLang="en-US" dirty="0"/>
              <a:t>Hospice medical directors can talk through case with you if you have questions</a:t>
            </a:r>
          </a:p>
          <a:p>
            <a:endParaRPr lang="en-US" altLang="en-US" dirty="0"/>
          </a:p>
          <a:p>
            <a:endParaRPr lang="en-US" altLang="en-US" dirty="0">
              <a:latin typeface="Arial" pitchFamily="34" charset="0"/>
            </a:endParaRP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15</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824803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altLang="en-US" dirty="0"/>
              <a:t>5 MINUTES</a:t>
            </a:r>
          </a:p>
          <a:p>
            <a:pPr marL="0" indent="0">
              <a:buFontTx/>
              <a:buNone/>
            </a:pPr>
            <a:endParaRPr lang="en-US" altLang="en-US" dirty="0"/>
          </a:p>
          <a:p>
            <a:pPr marL="0" indent="0">
              <a:buFontTx/>
              <a:buNone/>
            </a:pPr>
            <a:r>
              <a:rPr lang="en-US" dirty="0"/>
              <a:t>Ask learners to categorize the phrases at the top of the slide to PC, Hospice, or both.  When you put the slide in slideshow and click the right arrow, the terms will fall into the appropriate category.</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16</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3463990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7 MINUTES </a:t>
            </a:r>
          </a:p>
          <a:p>
            <a:pPr marL="0" indent="0">
              <a:buFontTx/>
              <a:buNone/>
            </a:pPr>
            <a:endParaRPr lang="en-US" dirty="0"/>
          </a:p>
          <a:p>
            <a:pPr marL="114300" indent="-114300"/>
            <a:r>
              <a:rPr lang="en-US" dirty="0"/>
              <a:t>Pair-Share </a:t>
            </a:r>
          </a:p>
          <a:p>
            <a:pPr marL="114300" indent="-114300"/>
            <a:r>
              <a:rPr lang="en-US" dirty="0"/>
              <a:t>Have the learners break into pairs of 2 (or 3 depending on group size) to discuss the two questions on the slide (5 min)</a:t>
            </a:r>
          </a:p>
          <a:p>
            <a:pPr marL="114300" indent="-114300"/>
            <a:r>
              <a:rPr lang="en-US" dirty="0"/>
              <a:t>Large group debrief (2 min)</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17</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395438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10 MINUTES</a:t>
            </a:r>
          </a:p>
          <a:p>
            <a:pPr marL="0" indent="0">
              <a:buFontTx/>
              <a:buNone/>
            </a:pPr>
            <a:endParaRPr lang="en-US" baseline="0" dirty="0"/>
          </a:p>
          <a:p>
            <a:pPr marL="114300" indent="-114300"/>
            <a:r>
              <a:rPr lang="en-US" baseline="0" dirty="0"/>
              <a:t>As a large group discuss the case of Mrs. Gutierrez.  Ask for a volunteer to read the case.</a:t>
            </a:r>
          </a:p>
          <a:p>
            <a:pPr marL="114300" indent="-114300"/>
            <a:r>
              <a:rPr lang="en-US" baseline="0" dirty="0"/>
              <a:t>Pose the following questions to the group for discussion:</a:t>
            </a:r>
          </a:p>
          <a:p>
            <a:pPr lvl="1"/>
            <a:r>
              <a:rPr lang="en-US" baseline="0" dirty="0"/>
              <a:t>What are you curious about?</a:t>
            </a:r>
          </a:p>
          <a:p>
            <a:pPr lvl="1"/>
            <a:r>
              <a:rPr lang="en-US" baseline="0" dirty="0"/>
              <a:t>How are palliative care principles and practices relevant? </a:t>
            </a:r>
          </a:p>
          <a:p>
            <a:pPr lvl="1"/>
            <a:r>
              <a:rPr lang="en-US" baseline="0" dirty="0"/>
              <a:t>What would you want to know or ask? </a:t>
            </a:r>
          </a:p>
          <a:p>
            <a:pPr lvl="1"/>
            <a:endParaRPr lang="en-US" baseline="0" dirty="0"/>
          </a:p>
          <a:p>
            <a:pPr lvl="0"/>
            <a:r>
              <a:rPr lang="en-US" baseline="0" dirty="0"/>
              <a:t>The conversation may include:</a:t>
            </a:r>
          </a:p>
          <a:p>
            <a:pPr marL="171450" lvl="0" indent="-171450">
              <a:buFontTx/>
              <a:buChar char="-"/>
            </a:pPr>
            <a:r>
              <a:rPr lang="en-US" baseline="0" dirty="0"/>
              <a:t>What does </a:t>
            </a:r>
            <a:r>
              <a:rPr lang="en-US" baseline="0" dirty="0" err="1"/>
              <a:t>Mrs</a:t>
            </a:r>
            <a:r>
              <a:rPr lang="en-US" baseline="0" dirty="0"/>
              <a:t> Gutierrez understand about her heart disease?</a:t>
            </a:r>
          </a:p>
          <a:p>
            <a:pPr marL="171450" lvl="0" indent="-171450">
              <a:buFontTx/>
              <a:buChar char="-"/>
            </a:pPr>
            <a:r>
              <a:rPr lang="en-US" baseline="0" dirty="0"/>
              <a:t>What does she think is causing it?</a:t>
            </a:r>
          </a:p>
          <a:p>
            <a:pPr marL="171450" lvl="0" indent="-171450">
              <a:buFontTx/>
              <a:buChar char="-"/>
            </a:pPr>
            <a:r>
              <a:rPr lang="en-US" baseline="0" dirty="0"/>
              <a:t>What medications is she taking? Does she manage them or does someone else? Does she ever miss doses of her medication?</a:t>
            </a:r>
          </a:p>
          <a:p>
            <a:pPr marL="171450" lvl="0" indent="-171450">
              <a:buFontTx/>
              <a:buChar char="-"/>
            </a:pPr>
            <a:r>
              <a:rPr lang="en-US" baseline="0" dirty="0"/>
              <a:t>When she gets short of breath at home, what does she do?</a:t>
            </a:r>
          </a:p>
          <a:p>
            <a:pPr marL="171450" lvl="0" indent="-171450">
              <a:buFontTx/>
              <a:buChar char="-"/>
            </a:pPr>
            <a:r>
              <a:rPr lang="en-US" baseline="0" dirty="0"/>
              <a:t>More about her husbands health – is she his caregiver?</a:t>
            </a:r>
          </a:p>
          <a:p>
            <a:pPr marL="171450" lvl="0" indent="-171450">
              <a:buFontTx/>
              <a:buChar char="-"/>
            </a:pPr>
            <a:r>
              <a:rPr lang="en-US" baseline="0" dirty="0"/>
              <a:t>Do they need hired caregiving and do they have it?</a:t>
            </a:r>
          </a:p>
          <a:p>
            <a:pPr marL="171450" lvl="0" indent="-171450">
              <a:buFontTx/>
              <a:buChar char="-"/>
            </a:pPr>
            <a:r>
              <a:rPr lang="en-US" baseline="0" dirty="0"/>
              <a:t>Pt/family finances that may impact health</a:t>
            </a:r>
          </a:p>
          <a:p>
            <a:pPr marL="171450" lvl="0" indent="-171450">
              <a:buFontTx/>
              <a:buChar char="-"/>
            </a:pPr>
            <a:r>
              <a:rPr lang="en-US" baseline="0" dirty="0"/>
              <a:t>How involved in her adult daughter?</a:t>
            </a:r>
          </a:p>
          <a:p>
            <a:pPr marL="171450" lvl="0" indent="-171450">
              <a:buFontTx/>
              <a:buChar char="-"/>
            </a:pPr>
            <a:r>
              <a:rPr lang="en-US" baseline="0" dirty="0"/>
              <a:t>Who does she lean on for support?</a:t>
            </a:r>
          </a:p>
          <a:p>
            <a:pPr marL="171450" lvl="0" indent="-171450">
              <a:buFontTx/>
              <a:buChar char="-"/>
            </a:pPr>
            <a:r>
              <a:rPr lang="en-US" baseline="0" dirty="0"/>
              <a:t>Is she spiritual or religious?</a:t>
            </a:r>
          </a:p>
          <a:p>
            <a:pPr marL="171450" lvl="0" indent="-171450">
              <a:buFontTx/>
              <a:buChar char="-"/>
            </a:pPr>
            <a:r>
              <a:rPr lang="en-US" baseline="0" dirty="0"/>
              <a:t>What gives her strength in difficult times?</a:t>
            </a:r>
          </a:p>
          <a:p>
            <a:pPr marL="171450" lvl="0" indent="-171450">
              <a:buFontTx/>
              <a:buChar char="-"/>
            </a:pPr>
            <a:r>
              <a:rPr lang="en-US" baseline="0" dirty="0"/>
              <a:t>How have the hospitalizations been for her?</a:t>
            </a:r>
          </a:p>
          <a:p>
            <a:pPr marL="171450" lvl="0" indent="-171450">
              <a:buFontTx/>
              <a:buChar char="-"/>
            </a:pPr>
            <a:r>
              <a:rPr lang="en-US" baseline="0" dirty="0"/>
              <a:t>What are her hopes/worries/fears?</a:t>
            </a:r>
          </a:p>
          <a:p>
            <a:pPr marL="171450" lvl="0" indent="-171450">
              <a:buFontTx/>
              <a:buChar char="-"/>
            </a:pPr>
            <a:r>
              <a:rPr lang="en-US" baseline="0" dirty="0"/>
              <a:t>Does she have a surrogate decision maker? Adv Directive?</a:t>
            </a:r>
          </a:p>
          <a:p>
            <a:pPr marL="171450" lvl="0" indent="-171450">
              <a:buFontTx/>
              <a:buChar char="-"/>
            </a:pPr>
            <a:endParaRPr lang="en-US" baseline="0" dirty="0"/>
          </a:p>
          <a:p>
            <a:pPr lvl="1"/>
            <a:endParaRPr lang="en-US" baseline="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18</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5541075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a:t>3 MINUTES</a:t>
            </a:r>
          </a:p>
          <a:p>
            <a:pPr marL="0" indent="0">
              <a:buNone/>
            </a:pPr>
            <a:endParaRPr lang="en-US" dirty="0"/>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t>Depending</a:t>
            </a:r>
            <a:r>
              <a:rPr lang="en-US" baseline="0" dirty="0"/>
              <a:t> on amount of time available, have a few learners share their responses OR go around in a circle and ask everyone to share</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baseline="0" dirty="0"/>
              <a:t>what they are taking away from the module today.</a:t>
            </a:r>
          </a:p>
          <a:p>
            <a:pPr marL="0" indent="0">
              <a:buNone/>
            </a:pPr>
            <a:endParaRPr lang="en-US" baseline="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19</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263964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(Remove this slide if not doing the modules in order (a.k.a. if this is not the first module))</a:t>
            </a:r>
          </a:p>
          <a:p>
            <a:endParaRPr lang="en-US" dirty="0"/>
          </a:p>
          <a:p>
            <a:r>
              <a:rPr lang="en-US" dirty="0"/>
              <a:t>Introduce yourself </a:t>
            </a:r>
          </a:p>
          <a:p>
            <a:r>
              <a:rPr lang="en-US" dirty="0"/>
              <a:t>Ask everyone in group to introduce themselves including their name and discipline</a:t>
            </a:r>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6332276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t>Take a few minutes for questions/concerns/observations</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20</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53710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 this slide if not doing the modules in order (a.k.a. if this is not the first module)</a:t>
            </a:r>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3</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2600708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4</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977457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MINUTES</a:t>
            </a:r>
          </a:p>
          <a:p>
            <a:endParaRPr lang="en-US" baseline="0" dirty="0"/>
          </a:p>
          <a:p>
            <a:r>
              <a:rPr lang="en-US" baseline="0" dirty="0"/>
              <a:t>A</a:t>
            </a:r>
            <a:r>
              <a:rPr lang="en-US" dirty="0"/>
              <a:t>sk the group: “What is the first thing that comes to your mind when you hear palliative care?</a:t>
            </a:r>
          </a:p>
          <a:p>
            <a:r>
              <a:rPr lang="en-US" dirty="0"/>
              <a:t>Write down responses to be referred to as you progress through the rest of the</a:t>
            </a:r>
            <a:r>
              <a:rPr lang="en-US" baseline="0" dirty="0"/>
              <a:t> talk.</a:t>
            </a:r>
            <a:endParaRPr lang="en-US" dirty="0"/>
          </a:p>
          <a:p>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5</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936553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a:latin typeface="Arial" pitchFamily="34" charset="0"/>
              </a:rPr>
              <a:t>SLIDES 6-13: 12 MINUTES</a:t>
            </a:r>
          </a:p>
          <a:p>
            <a:pPr marL="0" indent="0">
              <a:buFontTx/>
              <a:buNone/>
            </a:pPr>
            <a:endParaRPr lang="en-US" dirty="0"/>
          </a:p>
          <a:p>
            <a:pPr marL="0" indent="0">
              <a:buFontTx/>
              <a:buNone/>
            </a:pPr>
            <a:r>
              <a:rPr lang="en-US" dirty="0"/>
              <a:t>These guiding principles and practices relate generally to approaching seriously ill patients and families with respect and compassion.</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6</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249333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2125" y="400050"/>
            <a:ext cx="6196013" cy="3486150"/>
          </a:xfrm>
        </p:spPr>
      </p:sp>
      <p:sp>
        <p:nvSpPr>
          <p:cNvPr id="3" name="Notes Placeholder 2"/>
          <p:cNvSpPr>
            <a:spLocks noGrp="1"/>
          </p:cNvSpPr>
          <p:nvPr>
            <p:ph type="body" idx="1"/>
          </p:nvPr>
        </p:nvSpPr>
        <p:spPr/>
        <p:txBody>
          <a:bodyPr>
            <a:normAutofit/>
          </a:bodyPr>
          <a:lstStyle/>
          <a:p>
            <a:r>
              <a:rPr lang="en-US" altLang="en-US" dirty="0">
                <a:latin typeface="Arial" pitchFamily="34" charset="0"/>
              </a:rPr>
              <a:t>Really important to have a clear understanding of what palliative care is for ourselves. Also important to have language to use to describe it to families and other clinicians. This is the definition of palliative care used nationally. </a:t>
            </a:r>
          </a:p>
          <a:p>
            <a:r>
              <a:rPr lang="en-US" altLang="en-US" dirty="0">
                <a:latin typeface="Arial" pitchFamily="34" charset="0"/>
              </a:rPr>
              <a:t>Find words that you feel comfortable with defining it quickly and without hesitation to patients, families, and other clinician – be ready to address their misconceptions.</a:t>
            </a:r>
          </a:p>
          <a:p>
            <a:r>
              <a:rPr lang="en-US" altLang="en-US" dirty="0">
                <a:latin typeface="Arial" pitchFamily="34" charset="0"/>
              </a:rPr>
              <a:t>What word is missing here?  DYING.  Palliative Care is about how a person LIVES – their Quality of Life – how can we as clinicians relieve symptoms and stress of our seriously ill patients and their families so they can get the most out of each day. </a:t>
            </a:r>
          </a:p>
          <a:p>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7</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2488789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8</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218479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baseline="0" dirty="0"/>
              <a:t>This slide is intended to help learners understand different death trajectories and the many ways in which PC can integrate into the care of these patients and at various timepoints.  In general, goal is to provide PC early and consistently across transitions.</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baseline="0" dirty="0"/>
              <a:t>“Sudden Death” i.e. from car accident or massive heart attack), typically no ability to provide PC upstream unless has hospitalization and/or PC called into support family</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baseline="0" dirty="0"/>
              <a:t>“Terminal Illness” trajectory is that of which many cancer patients experience – where function declines steadily over time.  That being said with innovation of numerous new cancer therapies this trajectory is changing, with cancer in some cases becoming akin to a chronic illness.</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baseline="0" dirty="0"/>
              <a:t>”Organ Failure”: Congestive Heart Failure, Chronic Pulmonary Obstructive Disease (COPD); periods of exacerbation and improvement with general trend towards a decline in </a:t>
            </a:r>
            <a:r>
              <a:rPr lang="en-US" baseline="0" dirty="0" err="1"/>
              <a:t>fuction</a:t>
            </a:r>
            <a:r>
              <a:rPr lang="en-US" baseline="0" dirty="0"/>
              <a:t> and eventual death</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baseline="0" dirty="0"/>
              <a:t>“Frailty”: Patients starting from lower baseline and slowly worsen over time towards death.  </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endParaRPr lang="en-US" dirty="0"/>
          </a:p>
          <a:p>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9</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4195116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Property of UC Regents, B. Calton, B. Sumser, T. Reid, N. Saks, N. Shepard-Lopez</a:t>
            </a:r>
          </a:p>
        </p:txBody>
      </p:sp>
      <p:sp>
        <p:nvSpPr>
          <p:cNvPr id="5" name="Footer Placeholder 4"/>
          <p:cNvSpPr>
            <a:spLocks noGrp="1"/>
          </p:cNvSpPr>
          <p:nvPr>
            <p:ph type="ftr" sz="quarter" idx="11"/>
          </p:nvPr>
        </p:nvSpPr>
        <p:spPr/>
        <p:txBody>
          <a:bodyPr/>
          <a:lstStyle/>
          <a:p>
            <a:r>
              <a:rPr lang="en-US"/>
              <a:t>Introduction to Palliative Care.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120459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Property of UC Regents, B. Calton, B. Sumser, T. Reid, N. Saks, N. Shepard-Lopez</a:t>
            </a:r>
          </a:p>
        </p:txBody>
      </p:sp>
      <p:sp>
        <p:nvSpPr>
          <p:cNvPr id="5" name="Footer Placeholder 4"/>
          <p:cNvSpPr>
            <a:spLocks noGrp="1"/>
          </p:cNvSpPr>
          <p:nvPr>
            <p:ph type="ftr" sz="quarter" idx="11"/>
          </p:nvPr>
        </p:nvSpPr>
        <p:spPr/>
        <p:txBody>
          <a:bodyPr/>
          <a:lstStyle/>
          <a:p>
            <a:r>
              <a:rPr lang="en-US"/>
              <a:t>Introduction to Palliative Care.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2140928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Property of UC Regents, B. Calton, B. Sumser, T. Reid, N. Saks, N. Shepard-Lopez</a:t>
            </a:r>
          </a:p>
        </p:txBody>
      </p:sp>
      <p:sp>
        <p:nvSpPr>
          <p:cNvPr id="5" name="Footer Placeholder 4"/>
          <p:cNvSpPr>
            <a:spLocks noGrp="1"/>
          </p:cNvSpPr>
          <p:nvPr>
            <p:ph type="ftr" sz="quarter" idx="11"/>
          </p:nvPr>
        </p:nvSpPr>
        <p:spPr/>
        <p:txBody>
          <a:bodyPr/>
          <a:lstStyle/>
          <a:p>
            <a:r>
              <a:rPr lang="en-US"/>
              <a:t>Introduction to Palliative Care.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3852518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Slide">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r>
              <a:rPr lang="en-US"/>
              <a:t>Introduction to Palliative Care. Property of UC Regents, B. Calton, B. Sumser, N. Saks, T. Reid, N. Shepard-Lopez</a:t>
            </a:r>
            <a:endParaRPr lang="en-US" dirty="0"/>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11" name="Title 15"/>
          <p:cNvSpPr>
            <a:spLocks noGrp="1"/>
          </p:cNvSpPr>
          <p:nvPr>
            <p:ph type="title" hasCustomPrompt="1"/>
          </p:nvPr>
        </p:nvSpPr>
        <p:spPr>
          <a:xfrm>
            <a:off x="604780" y="425003"/>
            <a:ext cx="10898107" cy="611449"/>
          </a:xfrm>
        </p:spPr>
        <p:txBody>
          <a:bodyPr anchor="b">
            <a:noAutofit/>
          </a:bodyPr>
          <a:lstStyle>
            <a:lvl1pPr>
              <a:defRPr sz="3600">
                <a:latin typeface="+mj-lt"/>
              </a:defRPr>
            </a:lvl1pPr>
          </a:lstStyle>
          <a:p>
            <a:r>
              <a:rPr lang="en-US" dirty="0"/>
              <a:t>Slide Title Here</a:t>
            </a:r>
          </a:p>
        </p:txBody>
      </p:sp>
      <p:sp>
        <p:nvSpPr>
          <p:cNvPr id="12" name="Text Placeholder 3"/>
          <p:cNvSpPr>
            <a:spLocks noGrp="1"/>
          </p:cNvSpPr>
          <p:nvPr>
            <p:ph type="body" sz="quarter" idx="15" hasCustomPrompt="1"/>
          </p:nvPr>
        </p:nvSpPr>
        <p:spPr>
          <a:xfrm>
            <a:off x="609603" y="927657"/>
            <a:ext cx="10893285" cy="44652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3" indent="0">
              <a:lnSpc>
                <a:spcPct val="100000"/>
              </a:lnSpc>
              <a:buNone/>
              <a:defRPr i="1">
                <a:latin typeface="+mn-lt"/>
              </a:defRPr>
            </a:lvl5pPr>
          </a:lstStyle>
          <a:p>
            <a:pPr lvl="0"/>
            <a:r>
              <a:rPr lang="en-US" dirty="0"/>
              <a:t>Optional Subhead here</a:t>
            </a:r>
          </a:p>
        </p:txBody>
      </p:sp>
      <p:sp>
        <p:nvSpPr>
          <p:cNvPr id="15" name="Text Placeholder 3"/>
          <p:cNvSpPr>
            <a:spLocks noGrp="1"/>
          </p:cNvSpPr>
          <p:nvPr>
            <p:ph idx="1"/>
          </p:nvPr>
        </p:nvSpPr>
        <p:spPr>
          <a:xfrm>
            <a:off x="612915" y="1868558"/>
            <a:ext cx="10850220" cy="390939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08950150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Slide – Teal">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r>
              <a:rPr lang="en-US"/>
              <a:t>Introduction to Palliative Care. Property of UC Regents, B. Calton, B. Sumser, N. Saks, T. Reid, N. Shepard-Lopez</a:t>
            </a:r>
            <a:endParaRPr lang="en-US" dirty="0"/>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16" name="Title 15"/>
          <p:cNvSpPr>
            <a:spLocks noGrp="1"/>
          </p:cNvSpPr>
          <p:nvPr>
            <p:ph type="title" hasCustomPrompt="1"/>
          </p:nvPr>
        </p:nvSpPr>
        <p:spPr>
          <a:xfrm>
            <a:off x="604780" y="2339689"/>
            <a:ext cx="8791011" cy="1906851"/>
          </a:xfrm>
        </p:spPr>
        <p:txBody>
          <a:bodyPr anchor="ctr">
            <a:noAutofit/>
          </a:bodyPr>
          <a:lstStyle>
            <a:lvl1pPr>
              <a:defRPr sz="3600" baseline="0">
                <a:solidFill>
                  <a:schemeClr val="accent2"/>
                </a:solidFill>
                <a:latin typeface="+mj-lt"/>
              </a:defRPr>
            </a:lvl1pPr>
          </a:lstStyle>
          <a:p>
            <a:r>
              <a:rPr lang="en-US" dirty="0"/>
              <a:t>Section Header Here</a:t>
            </a:r>
          </a:p>
        </p:txBody>
      </p:sp>
      <p:sp>
        <p:nvSpPr>
          <p:cNvPr id="2" name="Rectangle 1"/>
          <p:cNvSpPr/>
          <p:nvPr userDrawn="1"/>
        </p:nvSpPr>
        <p:spPr bwMode="auto">
          <a:xfrm>
            <a:off x="5" y="2358890"/>
            <a:ext cx="331305" cy="1881809"/>
          </a:xfrm>
          <a:prstGeom prst="rect">
            <a:avLst/>
          </a:prstGeom>
          <a:solidFill>
            <a:schemeClr val="accent2"/>
          </a:solidFill>
          <a:ln w="19050" algn="ctr">
            <a:noFill/>
            <a:miter lim="800000"/>
            <a:headEnd/>
            <a:tailEnd/>
          </a:ln>
        </p:spPr>
        <p:txBody>
          <a:bodyPr wrap="none" rtlCol="0" anchor="ctr"/>
          <a:lstStyle/>
          <a:p>
            <a:pPr algn="ctr">
              <a:lnSpc>
                <a:spcPct val="90000"/>
              </a:lnSpc>
            </a:pPr>
            <a:endParaRPr lang="en-US" sz="1600" b="1" dirty="0" err="1">
              <a:solidFill>
                <a:schemeClr val="accent2"/>
              </a:solidFill>
              <a:latin typeface="+mj-lt"/>
            </a:endParaRPr>
          </a:p>
        </p:txBody>
      </p:sp>
    </p:spTree>
    <p:extLst>
      <p:ext uri="{BB962C8B-B14F-4D97-AF65-F5344CB8AC3E}">
        <p14:creationId xmlns:p14="http://schemas.microsoft.com/office/powerpoint/2010/main" val="139646065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Slide-White">
    <p:bg>
      <p:bgRef idx="1001">
        <a:schemeClr val="bg1"/>
      </p:bgRef>
    </p:bg>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r>
              <a:rPr lang="en-US"/>
              <a:t>Introduction to Palliative Care. Property of UC Regents, B. Calton, B. Sumser, N. Saks, T. Reid, N. Shepard-Lopez</a:t>
            </a:r>
            <a:endParaRPr lang="en-US" dirty="0"/>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7" name="Title 15"/>
          <p:cNvSpPr>
            <a:spLocks noGrp="1"/>
          </p:cNvSpPr>
          <p:nvPr>
            <p:ph type="title" hasCustomPrompt="1"/>
          </p:nvPr>
        </p:nvSpPr>
        <p:spPr>
          <a:xfrm>
            <a:off x="604780" y="425003"/>
            <a:ext cx="10898107" cy="611449"/>
          </a:xfrm>
        </p:spPr>
        <p:txBody>
          <a:bodyPr anchor="b">
            <a:noAutofit/>
          </a:bodyPr>
          <a:lstStyle>
            <a:lvl1pPr>
              <a:defRPr sz="3600">
                <a:latin typeface="+mj-lt"/>
              </a:defRPr>
            </a:lvl1pPr>
          </a:lstStyle>
          <a:p>
            <a:r>
              <a:rPr lang="en-US" dirty="0"/>
              <a:t>Slide Title Here</a:t>
            </a:r>
          </a:p>
        </p:txBody>
      </p:sp>
      <p:sp>
        <p:nvSpPr>
          <p:cNvPr id="8" name="Text Placeholder 2"/>
          <p:cNvSpPr>
            <a:spLocks noGrp="1"/>
          </p:cNvSpPr>
          <p:nvPr>
            <p:ph type="body" sz="quarter" idx="14"/>
          </p:nvPr>
        </p:nvSpPr>
        <p:spPr>
          <a:xfrm>
            <a:off x="609600" y="1881349"/>
            <a:ext cx="10906539" cy="3937000"/>
          </a:xfrm>
          <a:prstGeom prst="rect">
            <a:avLst/>
          </a:prstGeom>
        </p:spPr>
        <p:txBody>
          <a:bodyPr>
            <a:normAutofit/>
          </a:bodyPr>
          <a:lstStyle>
            <a:lvl1pPr marL="0" indent="0" defTabSz="274313">
              <a:lnSpc>
                <a:spcPct val="100000"/>
              </a:lnSpc>
              <a:spcBef>
                <a:spcPts val="0"/>
              </a:spcBef>
              <a:spcAft>
                <a:spcPts val="800"/>
              </a:spcAft>
              <a:buClr>
                <a:schemeClr val="bg2"/>
              </a:buClr>
              <a:buNone/>
              <a:tabLst/>
              <a:defRPr sz="1800" baseline="0">
                <a:latin typeface="+mn-lt"/>
              </a:defRPr>
            </a:lvl1pPr>
            <a:lvl2pPr marL="457189" indent="-231770">
              <a:lnSpc>
                <a:spcPct val="100000"/>
              </a:lnSpc>
              <a:spcBef>
                <a:spcPts val="0"/>
              </a:spcBef>
              <a:spcAft>
                <a:spcPts val="800"/>
              </a:spcAft>
              <a:buClr>
                <a:schemeClr val="accent6">
                  <a:lumMod val="60000"/>
                  <a:lumOff val="40000"/>
                </a:schemeClr>
              </a:buClr>
              <a:buFont typeface="LucidaGrande" charset="0"/>
              <a:buChar char="-"/>
              <a:tabLst/>
              <a:defRPr sz="1600" baseline="0">
                <a:latin typeface="+mn-lt"/>
              </a:defRPr>
            </a:lvl2pPr>
            <a:lvl3pPr marL="688958" indent="-231770">
              <a:lnSpc>
                <a:spcPct val="100000"/>
              </a:lnSpc>
              <a:spcBef>
                <a:spcPts val="0"/>
              </a:spcBef>
              <a:spcAft>
                <a:spcPts val="800"/>
              </a:spcAft>
              <a:buClr>
                <a:srgbClr val="178CCB"/>
              </a:buClr>
              <a:buSzPct val="70000"/>
              <a:buFont typeface="LucidaGrande" charset="0"/>
              <a:buChar char="■"/>
              <a:tabLst/>
              <a:defRPr sz="1400" baseline="0">
                <a:latin typeface="+mn-lt"/>
              </a:defRPr>
            </a:lvl3pPr>
            <a:lvl4pPr marL="914378" indent="-231770">
              <a:lnSpc>
                <a:spcPct val="100000"/>
              </a:lnSpc>
              <a:spcAft>
                <a:spcPts val="800"/>
              </a:spcAft>
              <a:buClr>
                <a:schemeClr val="accent6">
                  <a:lumMod val="60000"/>
                  <a:lumOff val="40000"/>
                </a:schemeClr>
              </a:buClr>
              <a:buFont typeface="LucidaGrande" charset="0"/>
              <a:buChar char="-"/>
              <a:tabLst/>
              <a:defRPr sz="1200">
                <a:latin typeface="+mn-lt"/>
              </a:defRPr>
            </a:lvl4pPr>
          </a:lstStyle>
          <a:p>
            <a:pPr lvl="0"/>
            <a:r>
              <a:rPr lang="en-US"/>
              <a:t>Click to edit Master text styles</a:t>
            </a:r>
          </a:p>
        </p:txBody>
      </p:sp>
      <p:sp>
        <p:nvSpPr>
          <p:cNvPr id="9" name="Text Placeholder 3"/>
          <p:cNvSpPr>
            <a:spLocks noGrp="1"/>
          </p:cNvSpPr>
          <p:nvPr>
            <p:ph type="body" sz="quarter" idx="15" hasCustomPrompt="1"/>
          </p:nvPr>
        </p:nvSpPr>
        <p:spPr>
          <a:xfrm>
            <a:off x="609603" y="927657"/>
            <a:ext cx="10893285" cy="44652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3" indent="0">
              <a:lnSpc>
                <a:spcPct val="100000"/>
              </a:lnSpc>
              <a:buNone/>
              <a:defRPr i="1">
                <a:latin typeface="+mn-lt"/>
              </a:defRPr>
            </a:lvl5pPr>
          </a:lstStyle>
          <a:p>
            <a:pPr lvl="0"/>
            <a:r>
              <a:rPr lang="en-US" dirty="0"/>
              <a:t>Optional Subhead here</a:t>
            </a:r>
          </a:p>
        </p:txBody>
      </p:sp>
    </p:spTree>
    <p:extLst>
      <p:ext uri="{BB962C8B-B14F-4D97-AF65-F5344CB8AC3E}">
        <p14:creationId xmlns:p14="http://schemas.microsoft.com/office/powerpoint/2010/main" val="123247496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Quote Slide – Blu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Introduction to Palliative Care. Property of UC Regents, B. Calton, B. Sumser, N. Saks, T. Reid, N. Shepard-Lopez</a:t>
            </a:r>
            <a:endParaRPr lang="en-US" dirty="0"/>
          </a:p>
        </p:txBody>
      </p:sp>
      <p:sp>
        <p:nvSpPr>
          <p:cNvPr id="5" name="Slide Number Placeholder 4"/>
          <p:cNvSpPr>
            <a:spLocks noGrp="1"/>
          </p:cNvSpPr>
          <p:nvPr>
            <p:ph type="sldNum" sz="quarter" idx="12"/>
          </p:nvPr>
        </p:nvSpPr>
        <p:spPr/>
        <p:txBody>
          <a:bodyPr/>
          <a:lstStyle/>
          <a:p>
            <a:fld id="{7BCC8D0D-EAEC-449D-9161-023DFF90F2E2}" type="slidenum">
              <a:rPr lang="en-US" smtClean="0"/>
              <a:pPr/>
              <a:t>‹#›</a:t>
            </a:fld>
            <a:endParaRPr lang="en-US" dirty="0"/>
          </a:p>
        </p:txBody>
      </p:sp>
      <p:sp>
        <p:nvSpPr>
          <p:cNvPr id="9" name="Text Placeholder 8"/>
          <p:cNvSpPr>
            <a:spLocks noGrp="1"/>
          </p:cNvSpPr>
          <p:nvPr>
            <p:ph type="body" sz="quarter" idx="13" hasCustomPrompt="1"/>
          </p:nvPr>
        </p:nvSpPr>
        <p:spPr>
          <a:xfrm>
            <a:off x="583470" y="1908316"/>
            <a:ext cx="10972431" cy="2809461"/>
          </a:xfrm>
          <a:prstGeom prst="rect">
            <a:avLst/>
          </a:prstGeom>
        </p:spPr>
        <p:txBody>
          <a:bodyPr anchor="ctr" anchorCtr="0">
            <a:normAutofit/>
          </a:bodyPr>
          <a:lstStyle>
            <a:lvl1pPr marL="0" indent="0">
              <a:lnSpc>
                <a:spcPct val="100000"/>
              </a:lnSpc>
              <a:buNone/>
              <a:defRPr sz="2800" i="0" baseline="0">
                <a:latin typeface="+mj-lt"/>
              </a:defRPr>
            </a:lvl1pPr>
            <a:lvl2pPr marL="230181" indent="0">
              <a:buNone/>
              <a:defRPr>
                <a:latin typeface="+mn-lt"/>
              </a:defRPr>
            </a:lvl2pPr>
            <a:lvl3pPr marL="515924" indent="0">
              <a:buNone/>
              <a:defRPr>
                <a:latin typeface="+mn-lt"/>
              </a:defRPr>
            </a:lvl3pPr>
            <a:lvl4pPr marL="800080" indent="0">
              <a:buNone/>
              <a:defRPr>
                <a:latin typeface="+mn-lt"/>
              </a:defRPr>
            </a:lvl4pPr>
            <a:lvl5pPr marL="1085823" indent="0">
              <a:buNone/>
              <a:defRPr>
                <a:latin typeface="+mn-lt"/>
              </a:defRPr>
            </a:lvl5pPr>
          </a:lstStyle>
          <a:p>
            <a:pPr lvl="0"/>
            <a:r>
              <a:rPr lang="en-US" dirty="0"/>
              <a:t>This page is an option should you wish to utilize a quote as a stand-alone slide within your presentation. The rest is </a:t>
            </a:r>
            <a:r>
              <a:rPr lang="en-US" dirty="0" err="1"/>
              <a:t>lorem</a:t>
            </a:r>
            <a:r>
              <a:rPr lang="en-US" dirty="0"/>
              <a:t> </a:t>
            </a:r>
            <a:r>
              <a:rPr lang="en-US" dirty="0" err="1"/>
              <a:t>ipsum</a:t>
            </a:r>
            <a:r>
              <a:rPr lang="en-US" dirty="0"/>
              <a:t>. </a:t>
            </a:r>
            <a:r>
              <a:rPr lang="en-US" dirty="0" err="1"/>
              <a:t>Ut</a:t>
            </a:r>
            <a:r>
              <a:rPr lang="en-US" dirty="0"/>
              <a:t> </a:t>
            </a:r>
            <a:r>
              <a:rPr lang="en-US" dirty="0" err="1"/>
              <a:t>enim</a:t>
            </a:r>
            <a:r>
              <a:rPr lang="en-US" dirty="0"/>
              <a:t> ad minim </a:t>
            </a:r>
            <a:r>
              <a:rPr lang="en-US" dirty="0" err="1"/>
              <a:t>quis</a:t>
            </a:r>
            <a:r>
              <a:rPr lang="en-US" dirty="0"/>
              <a:t> </a:t>
            </a:r>
            <a:r>
              <a:rPr lang="en-US" dirty="0" err="1"/>
              <a:t>nostrud</a:t>
            </a:r>
            <a:r>
              <a:rPr lang="en-US" dirty="0"/>
              <a:t>.</a:t>
            </a:r>
          </a:p>
        </p:txBody>
      </p:sp>
      <p:sp>
        <p:nvSpPr>
          <p:cNvPr id="10" name="Text Placeholder 13"/>
          <p:cNvSpPr>
            <a:spLocks noGrp="1"/>
          </p:cNvSpPr>
          <p:nvPr>
            <p:ph type="body" sz="quarter" idx="14" hasCustomPrompt="1"/>
          </p:nvPr>
        </p:nvSpPr>
        <p:spPr>
          <a:xfrm>
            <a:off x="596899" y="4929107"/>
            <a:ext cx="8685277" cy="573905"/>
          </a:xfrm>
          <a:prstGeom prst="rect">
            <a:avLst/>
          </a:prstGeom>
        </p:spPr>
        <p:txBody>
          <a:bodyPr>
            <a:normAutofit/>
          </a:bodyPr>
          <a:lstStyle>
            <a:lvl1pPr marL="0" indent="0">
              <a:lnSpc>
                <a:spcPct val="100000"/>
              </a:lnSpc>
              <a:buNone/>
              <a:defRPr sz="1800" b="1">
                <a:solidFill>
                  <a:schemeClr val="accent1"/>
                </a:solidFill>
                <a:latin typeface="+mn-lt"/>
              </a:defRPr>
            </a:lvl1pPr>
          </a:lstStyle>
          <a:p>
            <a:pPr lvl="0"/>
            <a:r>
              <a:rPr lang="en-US" dirty="0"/>
              <a:t>Author’s Name</a:t>
            </a:r>
          </a:p>
        </p:txBody>
      </p:sp>
      <p:sp>
        <p:nvSpPr>
          <p:cNvPr id="13" name="Rectangle 12"/>
          <p:cNvSpPr/>
          <p:nvPr userDrawn="1"/>
        </p:nvSpPr>
        <p:spPr bwMode="auto">
          <a:xfrm>
            <a:off x="662608" y="4"/>
            <a:ext cx="1431235" cy="1577005"/>
          </a:xfrm>
          <a:prstGeom prst="rect">
            <a:avLst/>
          </a:prstGeom>
          <a:solidFill>
            <a:schemeClr val="accent1"/>
          </a:solidFill>
          <a:ln w="19050" algn="ctr">
            <a:noFill/>
            <a:miter lim="800000"/>
            <a:headEnd/>
            <a:tailEnd/>
          </a:ln>
        </p:spPr>
        <p:txBody>
          <a:bodyPr wrap="none" rtlCol="0" anchor="ctr"/>
          <a:lstStyle/>
          <a:p>
            <a:pPr algn="ctr">
              <a:lnSpc>
                <a:spcPct val="90000"/>
              </a:lnSpc>
            </a:pPr>
            <a:endParaRPr lang="en-US" sz="1600" b="1" dirty="0" err="1">
              <a:solidFill>
                <a:srgbClr val="90BD31"/>
              </a:solidFill>
              <a:latin typeface="+mj-lt"/>
            </a:endParaRPr>
          </a:p>
        </p:txBody>
      </p:sp>
      <p:sp>
        <p:nvSpPr>
          <p:cNvPr id="12" name="TextBox 11"/>
          <p:cNvSpPr txBox="1"/>
          <p:nvPr userDrawn="1"/>
        </p:nvSpPr>
        <p:spPr bwMode="auto">
          <a:xfrm>
            <a:off x="579507" y="353943"/>
            <a:ext cx="1590260" cy="2123658"/>
          </a:xfrm>
          <a:prstGeom prst="rect">
            <a:avLst/>
          </a:prstGeom>
          <a:noFill/>
          <a:ln w="19050" algn="ctr">
            <a:noFill/>
            <a:miter lim="800000"/>
            <a:headEnd/>
            <a:tailEnd/>
          </a:ln>
        </p:spPr>
        <p:txBody>
          <a:bodyPr wrap="square" lIns="0" tIns="0" rIns="0" bIns="0" rtlCol="0" anchor="ctr">
            <a:spAutoFit/>
          </a:bodyPr>
          <a:lstStyle/>
          <a:p>
            <a:pPr algn="ctr"/>
            <a:r>
              <a:rPr lang="en-US" sz="13800" b="1" i="0" dirty="0">
                <a:solidFill>
                  <a:schemeClr val="bg2"/>
                </a:solidFill>
                <a:latin typeface="+mn-lt"/>
              </a:rPr>
              <a:t>“</a:t>
            </a:r>
          </a:p>
        </p:txBody>
      </p:sp>
      <p:sp>
        <p:nvSpPr>
          <p:cNvPr id="11" name="Text Placeholder 13"/>
          <p:cNvSpPr>
            <a:spLocks noGrp="1"/>
          </p:cNvSpPr>
          <p:nvPr>
            <p:ph type="body" sz="quarter" idx="15" hasCustomPrompt="1"/>
          </p:nvPr>
        </p:nvSpPr>
        <p:spPr>
          <a:xfrm>
            <a:off x="596899" y="5307938"/>
            <a:ext cx="8685277" cy="587916"/>
          </a:xfrm>
          <a:prstGeom prst="rect">
            <a:avLst/>
          </a:prstGeom>
        </p:spPr>
        <p:txBody>
          <a:bodyPr>
            <a:normAutofit/>
          </a:bodyPr>
          <a:lstStyle>
            <a:lvl1pPr marL="0" indent="0">
              <a:lnSpc>
                <a:spcPts val="2000"/>
              </a:lnSpc>
              <a:buNone/>
              <a:defRPr sz="1800" b="0" baseline="0">
                <a:solidFill>
                  <a:schemeClr val="accent1"/>
                </a:solidFill>
                <a:latin typeface="+mn-lt"/>
              </a:defRPr>
            </a:lvl1pPr>
          </a:lstStyle>
          <a:p>
            <a:pPr lvl="0"/>
            <a:r>
              <a:rPr lang="en-US" dirty="0"/>
              <a:t>Position Title</a:t>
            </a:r>
          </a:p>
        </p:txBody>
      </p:sp>
    </p:spTree>
    <p:extLst>
      <p:ext uri="{BB962C8B-B14F-4D97-AF65-F5344CB8AC3E}">
        <p14:creationId xmlns:p14="http://schemas.microsoft.com/office/powerpoint/2010/main" val="217000533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Property of UC Regents, B. Calton, B. Sumser, T. Reid, N. Saks, N. Shepard-Lopez</a:t>
            </a:r>
          </a:p>
        </p:txBody>
      </p:sp>
      <p:sp>
        <p:nvSpPr>
          <p:cNvPr id="5" name="Footer Placeholder 4"/>
          <p:cNvSpPr>
            <a:spLocks noGrp="1"/>
          </p:cNvSpPr>
          <p:nvPr>
            <p:ph type="ftr" sz="quarter" idx="11"/>
          </p:nvPr>
        </p:nvSpPr>
        <p:spPr/>
        <p:txBody>
          <a:bodyPr/>
          <a:lstStyle/>
          <a:p>
            <a:r>
              <a:rPr lang="en-US"/>
              <a:t>Introduction to Palliative Care.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966075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Property of UC Regents, B. Calton, B. Sumser, T. Reid, N. Saks, N. Shepard-Lopez</a:t>
            </a:r>
          </a:p>
        </p:txBody>
      </p:sp>
      <p:sp>
        <p:nvSpPr>
          <p:cNvPr id="5" name="Footer Placeholder 4"/>
          <p:cNvSpPr>
            <a:spLocks noGrp="1"/>
          </p:cNvSpPr>
          <p:nvPr>
            <p:ph type="ftr" sz="quarter" idx="11"/>
          </p:nvPr>
        </p:nvSpPr>
        <p:spPr/>
        <p:txBody>
          <a:bodyPr/>
          <a:lstStyle/>
          <a:p>
            <a:r>
              <a:rPr lang="en-US"/>
              <a:t>Introduction to Palliative Care.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3321804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Property of UC Regents, B. Calton, B. Sumser, T. Reid, N. Saks, N. Shepard-Lopez</a:t>
            </a:r>
          </a:p>
        </p:txBody>
      </p:sp>
      <p:sp>
        <p:nvSpPr>
          <p:cNvPr id="6" name="Footer Placeholder 5"/>
          <p:cNvSpPr>
            <a:spLocks noGrp="1"/>
          </p:cNvSpPr>
          <p:nvPr>
            <p:ph type="ftr" sz="quarter" idx="11"/>
          </p:nvPr>
        </p:nvSpPr>
        <p:spPr/>
        <p:txBody>
          <a:bodyPr/>
          <a:lstStyle/>
          <a:p>
            <a:r>
              <a:rPr lang="en-US"/>
              <a:t>Introduction to Palliative Care. Property of UC Regents, B. Calton, B. Sumser, N. Saks, T. Reid, N. Shepard-Lopez</a:t>
            </a:r>
          </a:p>
        </p:txBody>
      </p:sp>
      <p:sp>
        <p:nvSpPr>
          <p:cNvPr id="7" name="Slide Number Placeholder 6"/>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748625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Property of UC Regents, B. Calton, B. Sumser, T. Reid, N. Saks, N. Shepard-Lopez</a:t>
            </a:r>
          </a:p>
        </p:txBody>
      </p:sp>
      <p:sp>
        <p:nvSpPr>
          <p:cNvPr id="8" name="Footer Placeholder 7"/>
          <p:cNvSpPr>
            <a:spLocks noGrp="1"/>
          </p:cNvSpPr>
          <p:nvPr>
            <p:ph type="ftr" sz="quarter" idx="11"/>
          </p:nvPr>
        </p:nvSpPr>
        <p:spPr/>
        <p:txBody>
          <a:bodyPr/>
          <a:lstStyle/>
          <a:p>
            <a:r>
              <a:rPr lang="en-US"/>
              <a:t>Introduction to Palliative Care. Property of UC Regents, B. Calton, B. Sumser, N. Saks, T. Reid, N. Shepard-Lopez</a:t>
            </a:r>
          </a:p>
        </p:txBody>
      </p:sp>
      <p:sp>
        <p:nvSpPr>
          <p:cNvPr id="9" name="Slide Number Placeholder 8"/>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264111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Property of UC Regents, B. Calton, B. Sumser, T. Reid, N. Saks, N. Shepard-Lopez</a:t>
            </a:r>
          </a:p>
        </p:txBody>
      </p:sp>
      <p:sp>
        <p:nvSpPr>
          <p:cNvPr id="4" name="Footer Placeholder 3"/>
          <p:cNvSpPr>
            <a:spLocks noGrp="1"/>
          </p:cNvSpPr>
          <p:nvPr>
            <p:ph type="ftr" sz="quarter" idx="11"/>
          </p:nvPr>
        </p:nvSpPr>
        <p:spPr/>
        <p:txBody>
          <a:bodyPr/>
          <a:lstStyle/>
          <a:p>
            <a:r>
              <a:rPr lang="en-US"/>
              <a:t>Introduction to Palliative Care. Property of UC Regents, B. Calton, B. Sumser, N. Saks, T. Reid, N. Shepard-Lopez</a:t>
            </a:r>
          </a:p>
        </p:txBody>
      </p:sp>
      <p:sp>
        <p:nvSpPr>
          <p:cNvPr id="5" name="Slide Number Placeholder 4"/>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145340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Property of UC Regents, B. Calton, B. Sumser, T. Reid, N. Saks, N. Shepard-Lopez</a:t>
            </a:r>
          </a:p>
        </p:txBody>
      </p:sp>
      <p:sp>
        <p:nvSpPr>
          <p:cNvPr id="3" name="Footer Placeholder 2"/>
          <p:cNvSpPr>
            <a:spLocks noGrp="1"/>
          </p:cNvSpPr>
          <p:nvPr>
            <p:ph type="ftr" sz="quarter" idx="11"/>
          </p:nvPr>
        </p:nvSpPr>
        <p:spPr/>
        <p:txBody>
          <a:bodyPr/>
          <a:lstStyle/>
          <a:p>
            <a:r>
              <a:rPr lang="en-US"/>
              <a:t>Introduction to Palliative Care. Property of UC Regents, B. Calton, B. Sumser, N. Saks, T. Reid, N. Shepard-Lopez</a:t>
            </a:r>
          </a:p>
        </p:txBody>
      </p:sp>
      <p:sp>
        <p:nvSpPr>
          <p:cNvPr id="4" name="Slide Number Placeholder 3"/>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199387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Property of UC Regents, B. Calton, B. Sumser, T. Reid, N. Saks, N. Shepard-Lopez</a:t>
            </a:r>
          </a:p>
        </p:txBody>
      </p:sp>
      <p:sp>
        <p:nvSpPr>
          <p:cNvPr id="6" name="Footer Placeholder 5"/>
          <p:cNvSpPr>
            <a:spLocks noGrp="1"/>
          </p:cNvSpPr>
          <p:nvPr>
            <p:ph type="ftr" sz="quarter" idx="11"/>
          </p:nvPr>
        </p:nvSpPr>
        <p:spPr/>
        <p:txBody>
          <a:bodyPr/>
          <a:lstStyle/>
          <a:p>
            <a:r>
              <a:rPr lang="en-US"/>
              <a:t>Introduction to Palliative Care. Property of UC Regents, B. Calton, B. Sumser, N. Saks, T. Reid, N. Shepard-Lopez</a:t>
            </a:r>
          </a:p>
        </p:txBody>
      </p:sp>
      <p:sp>
        <p:nvSpPr>
          <p:cNvPr id="7" name="Slide Number Placeholder 6"/>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253317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Property of UC Regents, B. Calton, B. Sumser, T. Reid, N. Saks, N. Shepard-Lopez</a:t>
            </a:r>
          </a:p>
        </p:txBody>
      </p:sp>
      <p:sp>
        <p:nvSpPr>
          <p:cNvPr id="6" name="Footer Placeholder 5"/>
          <p:cNvSpPr>
            <a:spLocks noGrp="1"/>
          </p:cNvSpPr>
          <p:nvPr>
            <p:ph type="ftr" sz="quarter" idx="11"/>
          </p:nvPr>
        </p:nvSpPr>
        <p:spPr/>
        <p:txBody>
          <a:bodyPr/>
          <a:lstStyle/>
          <a:p>
            <a:r>
              <a:rPr lang="en-US"/>
              <a:t>Introduction to Palliative Care. Property of UC Regents, B. Calton, B. Sumser, N. Saks, T. Reid, N. Shepard-Lopez</a:t>
            </a:r>
          </a:p>
        </p:txBody>
      </p:sp>
      <p:sp>
        <p:nvSpPr>
          <p:cNvPr id="7" name="Slide Number Placeholder 6"/>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423314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Property of UC Regents, B. Calton, B. Sumser, T. Reid, N. Saks, N. Shepard-Lopez</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Introduction to Palliative Care. Property of UC Regents, B. Calton, B. Sumser, N. Saks, T. Reid, N. Shepard-Lopez</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6767F-FF58-F74E-8990-33BE71820098}" type="slidenum">
              <a:rPr lang="en-US" smtClean="0"/>
              <a:t>‹#›</a:t>
            </a:fld>
            <a:endParaRPr lang="en-US"/>
          </a:p>
        </p:txBody>
      </p:sp>
    </p:spTree>
    <p:extLst>
      <p:ext uri="{BB962C8B-B14F-4D97-AF65-F5344CB8AC3E}">
        <p14:creationId xmlns:p14="http://schemas.microsoft.com/office/powerpoint/2010/main" val="82984530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678" r:id="rId1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s://creativecommons.org/licenses/by-nc-sa/3.0/" TargetMode="External"/><Relationship Id="rId4" Type="http://schemas.openxmlformats.org/officeDocument/2006/relationships/hyperlink" Target="https://litfl.com/palliative-care/" TargetMode="Externa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hyperlink" Target="https://pixabay.com/en/stickman-stick-figure-man-blue-25574/" TargetMode="Externa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s://pixabay.com/en/stickman-stick-figure-man-blue-25574/"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https://pixabay.com/en/stickman-stick-figure-man-blue-25574/"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hyperlink" Target="https://creativecommons.org/licenses/by/3.0/" TargetMode="External"/><Relationship Id="rId4" Type="http://schemas.openxmlformats.org/officeDocument/2006/relationships/hyperlink" Target="https://ashleytan.wordpress.com/tag/keynot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randomreviewsph.wordpress.com/2013/01/05/adieu-doomsday-bonjour-terrible-twos/"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wallpaperflare.com/balloons-clouds-word-clouds-abstract-dialogue-discussion-wallpaper-afmdc"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www.mypcnow.org/fast-fact/illness-trajectories-description-and-clinical-u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3" name="Freeform: Shape 22">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le 3"/>
          <p:cNvSpPr>
            <a:spLocks noGrp="1"/>
          </p:cNvSpPr>
          <p:nvPr>
            <p:ph type="title"/>
          </p:nvPr>
        </p:nvSpPr>
        <p:spPr>
          <a:xfrm>
            <a:off x="3145623" y="2515383"/>
            <a:ext cx="5782716" cy="2150719"/>
          </a:xfrm>
          <a:noFill/>
        </p:spPr>
        <p:txBody>
          <a:bodyPr vert="horz" lIns="91440" tIns="45720" rIns="91440" bIns="45720" rtlCol="0" anchor="ctr">
            <a:normAutofit/>
          </a:bodyPr>
          <a:lstStyle/>
          <a:p>
            <a:pPr algn="ctr"/>
            <a:r>
              <a:rPr lang="en-US" sz="3300" b="1" kern="1200" dirty="0">
                <a:solidFill>
                  <a:srgbClr val="080808"/>
                </a:solidFill>
                <a:latin typeface="+mj-lt"/>
                <a:ea typeface="+mj-ea"/>
                <a:cs typeface="+mj-cs"/>
              </a:rPr>
              <a:t>Primary Palliative Care Education</a:t>
            </a:r>
            <a:br>
              <a:rPr lang="en-US" sz="3300" b="1" i="1" kern="1200" dirty="0">
                <a:solidFill>
                  <a:srgbClr val="080808"/>
                </a:solidFill>
                <a:latin typeface="+mj-lt"/>
                <a:ea typeface="+mj-ea"/>
                <a:cs typeface="+mj-cs"/>
              </a:rPr>
            </a:br>
            <a:br>
              <a:rPr lang="en-US" sz="3300" b="1" kern="1200" dirty="0">
                <a:solidFill>
                  <a:srgbClr val="080808"/>
                </a:solidFill>
                <a:latin typeface="+mj-lt"/>
                <a:ea typeface="+mj-ea"/>
                <a:cs typeface="+mj-cs"/>
              </a:rPr>
            </a:br>
            <a:r>
              <a:rPr lang="en-US" sz="3300" i="1" kern="1200" dirty="0">
                <a:solidFill>
                  <a:srgbClr val="080808"/>
                </a:solidFill>
                <a:latin typeface="+mj-lt"/>
                <a:ea typeface="+mj-ea"/>
                <a:cs typeface="+mj-cs"/>
              </a:rPr>
              <a:t>   Introduction to Palliative Care</a:t>
            </a:r>
            <a:br>
              <a:rPr lang="en-US" sz="3300" kern="1200" dirty="0">
                <a:solidFill>
                  <a:srgbClr val="080808"/>
                </a:solidFill>
                <a:latin typeface="+mj-lt"/>
                <a:ea typeface="+mj-ea"/>
                <a:cs typeface="+mj-cs"/>
              </a:rPr>
            </a:br>
            <a:endParaRPr lang="en-US" sz="3300" kern="1200" dirty="0">
              <a:solidFill>
                <a:srgbClr val="080808"/>
              </a:solidFill>
              <a:latin typeface="+mj-lt"/>
              <a:ea typeface="+mj-ea"/>
              <a:cs typeface="+mj-cs"/>
            </a:endParaRPr>
          </a:p>
        </p:txBody>
      </p:sp>
      <p:sp>
        <p:nvSpPr>
          <p:cNvPr id="27" name="Freeform: Shape 26">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lide Number Placeholder 2">
            <a:extLst>
              <a:ext uri="{FF2B5EF4-FFF2-40B4-BE49-F238E27FC236}">
                <a16:creationId xmlns:a16="http://schemas.microsoft.com/office/drawing/2014/main" id="{997EE09E-650B-B348-82C7-E1BE85047111}"/>
              </a:ext>
            </a:extLst>
          </p:cNvPr>
          <p:cNvSpPr>
            <a:spLocks noGrp="1"/>
          </p:cNvSpPr>
          <p:nvPr>
            <p:ph type="sldNum" sz="quarter" idx="12"/>
          </p:nvPr>
        </p:nvSpPr>
        <p:spPr/>
        <p:txBody>
          <a:bodyPr/>
          <a:lstStyle/>
          <a:p>
            <a:fld id="{E336767F-FF58-F74E-8990-33BE71820098}" type="slidenum">
              <a:rPr lang="en-US" smtClean="0"/>
              <a:t>1</a:t>
            </a:fld>
            <a:endParaRPr lang="en-US"/>
          </a:p>
        </p:txBody>
      </p:sp>
      <p:sp>
        <p:nvSpPr>
          <p:cNvPr id="5" name="Footer Placeholder 4">
            <a:extLst>
              <a:ext uri="{FF2B5EF4-FFF2-40B4-BE49-F238E27FC236}">
                <a16:creationId xmlns:a16="http://schemas.microsoft.com/office/drawing/2014/main" id="{F4ADE26C-041A-0145-A3EF-6C319A0B48BB}"/>
              </a:ext>
            </a:extLst>
          </p:cNvPr>
          <p:cNvSpPr>
            <a:spLocks noGrp="1"/>
          </p:cNvSpPr>
          <p:nvPr>
            <p:ph type="ftr" sz="quarter" idx="11"/>
          </p:nvPr>
        </p:nvSpPr>
        <p:spPr/>
        <p:txBody>
          <a:bodyPr/>
          <a:lstStyle/>
          <a:p>
            <a:r>
              <a:rPr lang="en-US"/>
              <a:t>Introduction to Palliative Care. Property of UC Regents, B. Calton, B. Sumser, N. Saks, T. Reid, N. Shepard-Lopez</a:t>
            </a:r>
          </a:p>
        </p:txBody>
      </p:sp>
    </p:spTree>
    <p:extLst>
      <p:ext uri="{BB962C8B-B14F-4D97-AF65-F5344CB8AC3E}">
        <p14:creationId xmlns:p14="http://schemas.microsoft.com/office/powerpoint/2010/main" val="383610680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841248" y="548640"/>
            <a:ext cx="3600860" cy="5431536"/>
          </a:xfrm>
        </p:spPr>
        <p:txBody>
          <a:bodyPr vert="horz" lIns="91440" tIns="45720" rIns="91440" bIns="45720" rtlCol="0" anchor="ctr">
            <a:normAutofit/>
          </a:bodyPr>
          <a:lstStyle/>
          <a:p>
            <a:r>
              <a:rPr lang="en-US" sz="4200" kern="1200" dirty="0">
                <a:solidFill>
                  <a:schemeClr val="tx1"/>
                </a:solidFill>
                <a:latin typeface="+mj-lt"/>
                <a:ea typeface="+mj-ea"/>
                <a:cs typeface="+mj-cs"/>
              </a:rPr>
              <a:t>Common Misconceptions</a:t>
            </a:r>
          </a:p>
        </p:txBody>
      </p:sp>
      <p:sp>
        <p:nvSpPr>
          <p:cNvPr id="14"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5126418" y="552091"/>
            <a:ext cx="6187759" cy="5431536"/>
          </a:xfrm>
        </p:spPr>
        <p:txBody>
          <a:bodyPr vert="horz" lIns="91440" tIns="45720" rIns="91440" bIns="45720" rtlCol="0" anchor="ctr">
            <a:normAutofit/>
          </a:bodyPr>
          <a:lstStyle/>
          <a:p>
            <a:r>
              <a:rPr lang="en-US" sz="3000" dirty="0"/>
              <a:t>Palliative care or comfort care hastens death</a:t>
            </a:r>
          </a:p>
          <a:p>
            <a:pPr marL="0"/>
            <a:endParaRPr lang="en-US" sz="3000" dirty="0"/>
          </a:p>
          <a:p>
            <a:r>
              <a:rPr lang="en-US" sz="3000" dirty="0"/>
              <a:t>Palliative care is only for people who are dying</a:t>
            </a:r>
          </a:p>
          <a:p>
            <a:pPr marL="0"/>
            <a:endParaRPr lang="en-US" sz="3000" dirty="0"/>
          </a:p>
          <a:p>
            <a:r>
              <a:rPr lang="en-US" sz="3000" dirty="0"/>
              <a:t>Palliative care is the same as hospice care</a:t>
            </a:r>
          </a:p>
          <a:p>
            <a:pPr marL="0"/>
            <a:endParaRPr lang="en-US" sz="3000" dirty="0"/>
          </a:p>
          <a:p>
            <a:r>
              <a:rPr lang="en-US" sz="3000" dirty="0"/>
              <a:t>Palliative care is “giving up”</a:t>
            </a:r>
          </a:p>
        </p:txBody>
      </p:sp>
      <p:sp>
        <p:nvSpPr>
          <p:cNvPr id="3" name="Slide Number Placeholder 2"/>
          <p:cNvSpPr>
            <a:spLocks noGrp="1"/>
          </p:cNvSpPr>
          <p:nvPr>
            <p:ph type="sldNum" sz="quarter" idx="13"/>
          </p:nvPr>
        </p:nvSpPr>
        <p:spPr>
          <a:xfrm>
            <a:off x="8610600" y="6356350"/>
            <a:ext cx="2743200" cy="365125"/>
          </a:xfrm>
        </p:spPr>
        <p:txBody>
          <a:bodyPr vert="horz" lIns="91440" tIns="45720" rIns="91440" bIns="45720" rtlCol="0" anchor="ctr">
            <a:normAutofit/>
          </a:bodyPr>
          <a:lstStyle/>
          <a:p>
            <a:pPr defTabSz="914400">
              <a:spcAft>
                <a:spcPts val="600"/>
              </a:spcAft>
            </a:pPr>
            <a:fld id="{7BCC8D0D-EAEC-449D-9161-023DFF90F2E2}" type="slidenum">
              <a:rPr lang="en-US" smtClean="0"/>
              <a:pPr defTabSz="914400">
                <a:spcAft>
                  <a:spcPts val="600"/>
                </a:spcAft>
              </a:pPr>
              <a:t>10</a:t>
            </a:fld>
            <a:endParaRPr lang="en-US"/>
          </a:p>
        </p:txBody>
      </p:sp>
      <p:sp>
        <p:nvSpPr>
          <p:cNvPr id="2" name="Footer Placeholder 1">
            <a:extLst>
              <a:ext uri="{FF2B5EF4-FFF2-40B4-BE49-F238E27FC236}">
                <a16:creationId xmlns:a16="http://schemas.microsoft.com/office/drawing/2014/main" id="{1ABA745A-24E5-4348-B2C7-1F4063B0CB49}"/>
              </a:ext>
            </a:extLst>
          </p:cNvPr>
          <p:cNvSpPr>
            <a:spLocks noGrp="1"/>
          </p:cNvSpPr>
          <p:nvPr>
            <p:ph type="ftr" sz="quarter" idx="12"/>
          </p:nvPr>
        </p:nvSpPr>
        <p:spPr/>
        <p:txBody>
          <a:bodyPr/>
          <a:lstStyle/>
          <a:p>
            <a:r>
              <a:rPr lang="en-US"/>
              <a:t>Introduction to Palliative Care. Property of UC Regents, B. Calton, B. Sumser, N. Saks, T. Reid, N. Shepard-Lopez</a:t>
            </a:r>
            <a:endParaRPr lang="en-US" dirty="0"/>
          </a:p>
        </p:txBody>
      </p:sp>
    </p:spTree>
    <p:extLst>
      <p:ext uri="{BB962C8B-B14F-4D97-AF65-F5344CB8AC3E}">
        <p14:creationId xmlns:p14="http://schemas.microsoft.com/office/powerpoint/2010/main" val="152308763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bwMode="auto">
          <a:xfrm>
            <a:off x="167640" y="0"/>
            <a:ext cx="10515600" cy="1505883"/>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5200" b="1" kern="1200" dirty="0">
                <a:solidFill>
                  <a:schemeClr val="tx1"/>
                </a:solidFill>
                <a:latin typeface="+mj-lt"/>
                <a:ea typeface="+mj-ea"/>
                <a:cs typeface="+mj-cs"/>
              </a:rPr>
              <a:t>Continuum of Care </a:t>
            </a:r>
          </a:p>
        </p:txBody>
      </p:sp>
      <p:pic>
        <p:nvPicPr>
          <p:cNvPr id="8" name="Picture 7" descr="Diagram, timeline&#10;&#10;Description automatically generated">
            <a:extLst>
              <a:ext uri="{FF2B5EF4-FFF2-40B4-BE49-F238E27FC236}">
                <a16:creationId xmlns:a16="http://schemas.microsoft.com/office/drawing/2014/main" id="{925A4E4A-53A5-9947-8495-660E9971552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838200" y="1351035"/>
            <a:ext cx="10012937" cy="4684018"/>
          </a:xfrm>
          <a:prstGeom prst="rect">
            <a:avLst/>
          </a:prstGeom>
        </p:spPr>
      </p:pic>
      <p:sp>
        <p:nvSpPr>
          <p:cNvPr id="3" name="Slide Number Placeholder 2"/>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914400">
              <a:spcAft>
                <a:spcPts val="600"/>
              </a:spcAft>
            </a:pPr>
            <a:fld id="{7BCC8D0D-EAEC-449D-9161-023DFF90F2E2}" type="slidenum">
              <a:rPr lang="en-US" smtClean="0"/>
              <a:pPr defTabSz="914400">
                <a:spcAft>
                  <a:spcPts val="600"/>
                </a:spcAft>
              </a:pPr>
              <a:t>11</a:t>
            </a:fld>
            <a:endParaRPr lang="en-US"/>
          </a:p>
        </p:txBody>
      </p:sp>
      <p:sp>
        <p:nvSpPr>
          <p:cNvPr id="9" name="TextBox 8">
            <a:extLst>
              <a:ext uri="{FF2B5EF4-FFF2-40B4-BE49-F238E27FC236}">
                <a16:creationId xmlns:a16="http://schemas.microsoft.com/office/drawing/2014/main" id="{9920FD6D-2C8F-7E49-B8FA-D58C5BBF05D6}"/>
              </a:ext>
            </a:extLst>
          </p:cNvPr>
          <p:cNvSpPr txBox="1"/>
          <p:nvPr/>
        </p:nvSpPr>
        <p:spPr>
          <a:xfrm>
            <a:off x="8411046" y="6095674"/>
            <a:ext cx="2440091"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litfl.com/palliative-care/">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
        <p:nvSpPr>
          <p:cNvPr id="4" name="Footer Placeholder 3">
            <a:extLst>
              <a:ext uri="{FF2B5EF4-FFF2-40B4-BE49-F238E27FC236}">
                <a16:creationId xmlns:a16="http://schemas.microsoft.com/office/drawing/2014/main" id="{5955E946-9637-5C44-8743-F4D3D441CD26}"/>
              </a:ext>
            </a:extLst>
          </p:cNvPr>
          <p:cNvSpPr>
            <a:spLocks noGrp="1"/>
          </p:cNvSpPr>
          <p:nvPr>
            <p:ph type="ftr" sz="quarter" idx="11"/>
          </p:nvPr>
        </p:nvSpPr>
        <p:spPr/>
        <p:txBody>
          <a:bodyPr/>
          <a:lstStyle/>
          <a:p>
            <a:r>
              <a:rPr lang="en-US"/>
              <a:t>Introduction to Palliative Care. Property of UC Regents, B. Calton, B. Sumser, N. Saks, T. Reid, N. Shepard-Lopez</a:t>
            </a:r>
          </a:p>
        </p:txBody>
      </p:sp>
    </p:spTree>
    <p:extLst>
      <p:ext uri="{BB962C8B-B14F-4D97-AF65-F5344CB8AC3E}">
        <p14:creationId xmlns:p14="http://schemas.microsoft.com/office/powerpoint/2010/main" val="1395515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CC8D0D-EAEC-449D-9161-023DFF90F2E2}" type="slidenum">
              <a:rPr lang="en-US" smtClean="0"/>
              <a:pPr/>
              <a:t>12</a:t>
            </a:fld>
            <a:endParaRPr lang="en-US" dirty="0"/>
          </a:p>
        </p:txBody>
      </p:sp>
      <p:sp>
        <p:nvSpPr>
          <p:cNvPr id="4" name="Title 3"/>
          <p:cNvSpPr>
            <a:spLocks noGrp="1"/>
          </p:cNvSpPr>
          <p:nvPr>
            <p:ph type="title" idx="4294967295"/>
          </p:nvPr>
        </p:nvSpPr>
        <p:spPr>
          <a:xfrm>
            <a:off x="1708785" y="175419"/>
            <a:ext cx="11687175" cy="1428750"/>
          </a:xfrm>
        </p:spPr>
        <p:txBody>
          <a:bodyPr/>
          <a:lstStyle/>
          <a:p>
            <a:r>
              <a:rPr lang="en-US" sz="4400" b="1" dirty="0"/>
              <a:t>Primary vs. Specialty Palliative Care </a:t>
            </a:r>
          </a:p>
        </p:txBody>
      </p:sp>
      <p:graphicFrame>
        <p:nvGraphicFramePr>
          <p:cNvPr id="2" name="Table 7">
            <a:extLst>
              <a:ext uri="{FF2B5EF4-FFF2-40B4-BE49-F238E27FC236}">
                <a16:creationId xmlns:a16="http://schemas.microsoft.com/office/drawing/2014/main" id="{E97DFD05-04F9-1346-AC3B-279C3579D50D}"/>
              </a:ext>
            </a:extLst>
          </p:cNvPr>
          <p:cNvGraphicFramePr>
            <a:graphicFrameLocks noGrp="1"/>
          </p:cNvGraphicFramePr>
          <p:nvPr>
            <p:extLst>
              <p:ext uri="{D42A27DB-BD31-4B8C-83A1-F6EECF244321}">
                <p14:modId xmlns:p14="http://schemas.microsoft.com/office/powerpoint/2010/main" val="1687379033"/>
              </p:ext>
            </p:extLst>
          </p:nvPr>
        </p:nvGraphicFramePr>
        <p:xfrm>
          <a:off x="1708785" y="1413192"/>
          <a:ext cx="8128000" cy="4572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297812243"/>
                    </a:ext>
                  </a:extLst>
                </a:gridCol>
                <a:gridCol w="4064000">
                  <a:extLst>
                    <a:ext uri="{9D8B030D-6E8A-4147-A177-3AD203B41FA5}">
                      <a16:colId xmlns:a16="http://schemas.microsoft.com/office/drawing/2014/main" val="2809278242"/>
                    </a:ext>
                  </a:extLst>
                </a:gridCol>
              </a:tblGrid>
              <a:tr h="370840">
                <a:tc>
                  <a:txBody>
                    <a:bodyPr/>
                    <a:lstStyle/>
                    <a:p>
                      <a:r>
                        <a:rPr lang="en-US" sz="3000" dirty="0"/>
                        <a:t>Primary Palliative Care</a:t>
                      </a:r>
                    </a:p>
                  </a:txBody>
                  <a:tcPr/>
                </a:tc>
                <a:tc>
                  <a:txBody>
                    <a:bodyPr/>
                    <a:lstStyle/>
                    <a:p>
                      <a:r>
                        <a:rPr lang="en-US" sz="3000" dirty="0"/>
                        <a:t>Specialty Palliative Care</a:t>
                      </a:r>
                    </a:p>
                  </a:txBody>
                  <a:tcPr/>
                </a:tc>
                <a:extLst>
                  <a:ext uri="{0D108BD9-81ED-4DB2-BD59-A6C34878D82A}">
                    <a16:rowId xmlns:a16="http://schemas.microsoft.com/office/drawing/2014/main" val="52443352"/>
                  </a:ext>
                </a:extLst>
              </a:tr>
              <a:tr h="370840">
                <a:tc>
                  <a:txBody>
                    <a:bodyPr/>
                    <a:lstStyle/>
                    <a:p>
                      <a:pPr lvl="1">
                        <a:buFontTx/>
                        <a:buNone/>
                      </a:pPr>
                      <a:endParaRPr lang="en-US" sz="2000" dirty="0">
                        <a:latin typeface="Calibri" panose="020F0502020204030204" pitchFamily="34" charset="0"/>
                        <a:cs typeface="Calibri" panose="020F0502020204030204" pitchFamily="34" charset="0"/>
                      </a:endParaRPr>
                    </a:p>
                    <a:p>
                      <a:pPr lvl="1">
                        <a:buFontTx/>
                        <a:buNone/>
                      </a:pPr>
                      <a:r>
                        <a:rPr lang="en-US" sz="2000" dirty="0">
                          <a:latin typeface="Calibri" panose="020F0502020204030204" pitchFamily="34" charset="0"/>
                          <a:cs typeface="Calibri" panose="020F0502020204030204" pitchFamily="34" charset="0"/>
                        </a:rPr>
                        <a:t>Palliative care provided by clinicians who are not palliative care specialists.  </a:t>
                      </a:r>
                    </a:p>
                    <a:p>
                      <a:pPr lvl="1">
                        <a:buFontTx/>
                        <a:buNone/>
                      </a:pPr>
                      <a:endParaRPr lang="en-US" sz="2000" dirty="0">
                        <a:latin typeface="Calibri" panose="020F0502020204030204" pitchFamily="34" charset="0"/>
                        <a:cs typeface="Calibri" panose="020F0502020204030204" pitchFamily="34" charset="0"/>
                      </a:endParaRPr>
                    </a:p>
                    <a:p>
                      <a:pPr lvl="1">
                        <a:buFontTx/>
                        <a:buNone/>
                      </a:pPr>
                      <a:r>
                        <a:rPr lang="en-US" sz="2000" dirty="0">
                          <a:latin typeface="Calibri" panose="020F0502020204030204" pitchFamily="34" charset="0"/>
                          <a:cs typeface="Calibri" panose="020F0502020204030204" pitchFamily="34" charset="0"/>
                        </a:rPr>
                        <a:t>Should be provided by all clinicians caring for seriously ill patients.</a:t>
                      </a:r>
                    </a:p>
                    <a:p>
                      <a:pPr lvl="1">
                        <a:buFontTx/>
                        <a:buNone/>
                      </a:pPr>
                      <a:endParaRPr lang="en-US" sz="2000" dirty="0">
                        <a:latin typeface="Calibri" panose="020F0502020204030204" pitchFamily="34" charset="0"/>
                        <a:cs typeface="Calibri" panose="020F0502020204030204" pitchFamily="34" charset="0"/>
                      </a:endParaRPr>
                    </a:p>
                    <a:p>
                      <a:pPr lvl="1">
                        <a:buFontTx/>
                        <a:buNone/>
                      </a:pPr>
                      <a:r>
                        <a:rPr lang="en-US" sz="2000" dirty="0">
                          <a:latin typeface="Calibri" panose="020F0502020204030204" pitchFamily="34" charset="0"/>
                          <a:cs typeface="Calibri" panose="020F0502020204030204" pitchFamily="34" charset="0"/>
                        </a:rPr>
                        <a:t>Promotes stronger patient-clinician relationships and helps reduce fragmentation of care.</a:t>
                      </a:r>
                    </a:p>
                    <a:p>
                      <a:endParaRPr lang="en-US" dirty="0"/>
                    </a:p>
                  </a:txBody>
                  <a:tcPr/>
                </a:tc>
                <a:tc>
                  <a:txBody>
                    <a:bodyPr/>
                    <a:lstStyle/>
                    <a:p>
                      <a:pPr lvl="1">
                        <a:buClr>
                          <a:schemeClr val="tx1"/>
                        </a:buClr>
                        <a:buFontTx/>
                        <a:buNone/>
                      </a:pPr>
                      <a:endParaRPr lang="en-US" sz="2000" dirty="0">
                        <a:latin typeface="Calibri" panose="020F0502020204030204" pitchFamily="34" charset="0"/>
                        <a:cs typeface="Calibri" panose="020F0502020204030204" pitchFamily="34" charset="0"/>
                      </a:endParaRPr>
                    </a:p>
                    <a:p>
                      <a:pPr lvl="1">
                        <a:buClr>
                          <a:schemeClr val="tx1"/>
                        </a:buClr>
                        <a:buFontTx/>
                        <a:buNone/>
                      </a:pPr>
                      <a:r>
                        <a:rPr lang="en-US" sz="2000" dirty="0">
                          <a:latin typeface="Calibri" panose="020F0502020204030204" pitchFamily="34" charset="0"/>
                          <a:cs typeface="Calibri" panose="020F0502020204030204" pitchFamily="34" charset="0"/>
                        </a:rPr>
                        <a:t>Provided by palliative care specialists, team-based</a:t>
                      </a:r>
                    </a:p>
                    <a:p>
                      <a:pPr lvl="1">
                        <a:buClr>
                          <a:schemeClr val="tx1"/>
                        </a:buClr>
                        <a:buFontTx/>
                        <a:buNone/>
                      </a:pPr>
                      <a:endParaRPr lang="en-US" sz="2000" dirty="0">
                        <a:latin typeface="Calibri" panose="020F0502020204030204" pitchFamily="34" charset="0"/>
                        <a:cs typeface="Calibri" panose="020F0502020204030204" pitchFamily="34" charset="0"/>
                      </a:endParaRPr>
                    </a:p>
                    <a:p>
                      <a:pPr lvl="1">
                        <a:buClr>
                          <a:schemeClr val="tx1"/>
                        </a:buClr>
                        <a:buFontTx/>
                        <a:buNone/>
                      </a:pPr>
                      <a:r>
                        <a:rPr lang="en-US" sz="2000" dirty="0">
                          <a:latin typeface="Calibri" panose="020F0502020204030204" pitchFamily="34" charset="0"/>
                          <a:cs typeface="Calibri" panose="020F0502020204030204" pitchFamily="34" charset="0"/>
                        </a:rPr>
                        <a:t>Should be reserved for more complicated cases</a:t>
                      </a:r>
                    </a:p>
                    <a:p>
                      <a:pPr lvl="1">
                        <a:buClr>
                          <a:schemeClr val="tx1"/>
                        </a:buClr>
                        <a:buFontTx/>
                        <a:buNone/>
                      </a:pPr>
                      <a:endParaRPr lang="en-US" sz="2000" dirty="0">
                        <a:latin typeface="Calibri" panose="020F0502020204030204" pitchFamily="34" charset="0"/>
                        <a:cs typeface="Calibri" panose="020F0502020204030204" pitchFamily="34" charset="0"/>
                      </a:endParaRPr>
                    </a:p>
                    <a:p>
                      <a:pPr lvl="1">
                        <a:buClr>
                          <a:schemeClr val="tx1"/>
                        </a:buClr>
                        <a:buFontTx/>
                        <a:buNone/>
                      </a:pPr>
                      <a:r>
                        <a:rPr lang="en-US" sz="2000" dirty="0">
                          <a:latin typeface="Calibri" panose="020F0502020204030204" pitchFamily="34" charset="0"/>
                          <a:cs typeface="Calibri" panose="020F0502020204030204" pitchFamily="34" charset="0"/>
                        </a:rPr>
                        <a:t>Started in hospitals, now expanding to clinic/home</a:t>
                      </a:r>
                    </a:p>
                    <a:p>
                      <a:pPr lvl="1">
                        <a:buClr>
                          <a:schemeClr val="tx1"/>
                        </a:buClr>
                        <a:buFontTx/>
                        <a:buNone/>
                      </a:pPr>
                      <a:endParaRPr lang="en-US" sz="2000" dirty="0">
                        <a:latin typeface="Calibri" panose="020F0502020204030204" pitchFamily="34" charset="0"/>
                        <a:cs typeface="Calibri" panose="020F0502020204030204" pitchFamily="34" charset="0"/>
                      </a:endParaRPr>
                    </a:p>
                    <a:p>
                      <a:pPr lvl="1">
                        <a:buClr>
                          <a:schemeClr val="tx1"/>
                        </a:buClr>
                        <a:buFontTx/>
                        <a:buNone/>
                      </a:pPr>
                      <a:r>
                        <a:rPr lang="en-US" sz="2000" dirty="0">
                          <a:latin typeface="Calibri" panose="020F0502020204030204" pitchFamily="34" charset="0"/>
                          <a:cs typeface="Calibri" panose="020F0502020204030204" pitchFamily="34" charset="0"/>
                        </a:rPr>
                        <a:t>Workforce shortage</a:t>
                      </a:r>
                    </a:p>
                    <a:p>
                      <a:endParaRPr lang="en-US" dirty="0"/>
                    </a:p>
                  </a:txBody>
                  <a:tcPr/>
                </a:tc>
                <a:extLst>
                  <a:ext uri="{0D108BD9-81ED-4DB2-BD59-A6C34878D82A}">
                    <a16:rowId xmlns:a16="http://schemas.microsoft.com/office/drawing/2014/main" val="2194039274"/>
                  </a:ext>
                </a:extLst>
              </a:tr>
            </a:tbl>
          </a:graphicData>
        </a:graphic>
      </p:graphicFrame>
      <p:sp>
        <p:nvSpPr>
          <p:cNvPr id="7" name="Footer Placeholder 6">
            <a:extLst>
              <a:ext uri="{FF2B5EF4-FFF2-40B4-BE49-F238E27FC236}">
                <a16:creationId xmlns:a16="http://schemas.microsoft.com/office/drawing/2014/main" id="{98F55430-214D-754B-9452-1E1C5835651E}"/>
              </a:ext>
            </a:extLst>
          </p:cNvPr>
          <p:cNvSpPr>
            <a:spLocks noGrp="1"/>
          </p:cNvSpPr>
          <p:nvPr>
            <p:ph type="ftr" sz="quarter" idx="11"/>
          </p:nvPr>
        </p:nvSpPr>
        <p:spPr/>
        <p:txBody>
          <a:bodyPr/>
          <a:lstStyle/>
          <a:p>
            <a:r>
              <a:rPr lang="en-US"/>
              <a:t>Introduction to Palliative Care. Property of UC Regents, B. Calton, B. Sumser, N. Saks, T. Reid, N. Shepard-Lopez</a:t>
            </a:r>
          </a:p>
        </p:txBody>
      </p:sp>
    </p:spTree>
    <p:extLst>
      <p:ext uri="{BB962C8B-B14F-4D97-AF65-F5344CB8AC3E}">
        <p14:creationId xmlns:p14="http://schemas.microsoft.com/office/powerpoint/2010/main" val="2276823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fld id="{7BCC8D0D-EAEC-449D-9161-023DFF90F2E2}" type="slidenum">
              <a:rPr lang="en-US" smtClean="0"/>
              <a:pPr/>
              <a:t>13</a:t>
            </a:fld>
            <a:endParaRPr lang="en-US" dirty="0"/>
          </a:p>
        </p:txBody>
      </p:sp>
      <p:sp>
        <p:nvSpPr>
          <p:cNvPr id="4" name="Title 3"/>
          <p:cNvSpPr>
            <a:spLocks noGrp="1"/>
          </p:cNvSpPr>
          <p:nvPr>
            <p:ph type="title"/>
          </p:nvPr>
        </p:nvSpPr>
        <p:spPr>
          <a:xfrm>
            <a:off x="403463" y="448336"/>
            <a:ext cx="8866849" cy="611449"/>
          </a:xfrm>
        </p:spPr>
        <p:txBody>
          <a:bodyPr/>
          <a:lstStyle/>
          <a:p>
            <a:r>
              <a:rPr lang="en-US" sz="4400" dirty="0">
                <a:latin typeface="Calibri" panose="020F0502020204030204" pitchFamily="34" charset="0"/>
                <a:cs typeface="Calibri" panose="020F0502020204030204" pitchFamily="34" charset="0"/>
              </a:rPr>
              <a:t>Primary Palliative Care</a:t>
            </a:r>
          </a:p>
        </p:txBody>
      </p:sp>
      <p:sp>
        <p:nvSpPr>
          <p:cNvPr id="5" name="Text Placeholder 4"/>
          <p:cNvSpPr>
            <a:spLocks noGrp="1"/>
          </p:cNvSpPr>
          <p:nvPr>
            <p:ph type="body" sz="quarter" idx="14"/>
          </p:nvPr>
        </p:nvSpPr>
        <p:spPr>
          <a:xfrm>
            <a:off x="1029077" y="4745696"/>
            <a:ext cx="10133845" cy="1793216"/>
          </a:xfrm>
        </p:spPr>
        <p:txBody>
          <a:bodyPr>
            <a:normAutofit/>
          </a:bodyPr>
          <a:lstStyle/>
          <a:p>
            <a:pPr marL="225419" lvl="1" indent="0" algn="ctr">
              <a:buNone/>
            </a:pPr>
            <a:r>
              <a:rPr lang="en-US" sz="2600" i="1" dirty="0">
                <a:latin typeface="Calibri" panose="020F0502020204030204" pitchFamily="34" charset="0"/>
                <a:cs typeface="Calibri" panose="020F0502020204030204" pitchFamily="34" charset="0"/>
              </a:rPr>
              <a:t>Palliative care </a:t>
            </a:r>
            <a:r>
              <a:rPr lang="en-US" sz="2600" b="1" i="1" dirty="0">
                <a:latin typeface="Calibri" panose="020F0502020204030204" pitchFamily="34" charset="0"/>
                <a:cs typeface="Calibri" panose="020F0502020204030204" pitchFamily="34" charset="0"/>
              </a:rPr>
              <a:t>principles and practices </a:t>
            </a:r>
            <a:r>
              <a:rPr lang="en-US" sz="2600" i="1" dirty="0">
                <a:latin typeface="Calibri" panose="020F0502020204030204" pitchFamily="34" charset="0"/>
                <a:cs typeface="Calibri" panose="020F0502020204030204" pitchFamily="34" charset="0"/>
              </a:rPr>
              <a:t>can be delivered </a:t>
            </a:r>
          </a:p>
          <a:p>
            <a:pPr marL="225419" lvl="1" indent="0" algn="ctr">
              <a:buNone/>
            </a:pPr>
            <a:r>
              <a:rPr lang="en-US" sz="2600" i="1" dirty="0">
                <a:latin typeface="Calibri" panose="020F0502020204030204" pitchFamily="34" charset="0"/>
                <a:cs typeface="Calibri" panose="020F0502020204030204" pitchFamily="34" charset="0"/>
              </a:rPr>
              <a:t>by any clinician caring for the </a:t>
            </a:r>
            <a:r>
              <a:rPr lang="en-US" sz="2600" b="1" i="1" dirty="0">
                <a:latin typeface="Calibri" panose="020F0502020204030204" pitchFamily="34" charset="0"/>
                <a:cs typeface="Calibri" panose="020F0502020204030204" pitchFamily="34" charset="0"/>
              </a:rPr>
              <a:t>seriously ill </a:t>
            </a:r>
            <a:r>
              <a:rPr lang="en-US" sz="2600" i="1" dirty="0">
                <a:latin typeface="Calibri" panose="020F0502020204030204" pitchFamily="34" charset="0"/>
                <a:cs typeface="Calibri" panose="020F0502020204030204" pitchFamily="34" charset="0"/>
              </a:rPr>
              <a:t>in any setting.</a:t>
            </a:r>
          </a:p>
          <a:p>
            <a:pPr lvl="1">
              <a:buFont typeface="Arial" panose="020B0604020202020204" pitchFamily="34" charset="0"/>
              <a:buChar char="•"/>
            </a:pPr>
            <a:endParaRPr lang="en-US" sz="2600" dirty="0"/>
          </a:p>
          <a:p>
            <a:pPr marL="225419" lvl="1" indent="0">
              <a:buNone/>
            </a:pPr>
            <a:endParaRPr lang="en-US" sz="2600" dirty="0">
              <a:latin typeface="+mj-lt"/>
            </a:endParaRPr>
          </a:p>
        </p:txBody>
      </p:sp>
      <p:sp>
        <p:nvSpPr>
          <p:cNvPr id="2" name="TextBox 1">
            <a:extLst>
              <a:ext uri="{FF2B5EF4-FFF2-40B4-BE49-F238E27FC236}">
                <a16:creationId xmlns:a16="http://schemas.microsoft.com/office/drawing/2014/main" id="{F8BDA98A-37C2-7949-B1A5-DEA41A85756A}"/>
              </a:ext>
            </a:extLst>
          </p:cNvPr>
          <p:cNvSpPr txBox="1"/>
          <p:nvPr/>
        </p:nvSpPr>
        <p:spPr bwMode="auto">
          <a:xfrm>
            <a:off x="659164" y="1524428"/>
            <a:ext cx="10694635" cy="2769989"/>
          </a:xfrm>
          <a:prstGeom prst="rect">
            <a:avLst/>
          </a:prstGeom>
          <a:noFill/>
          <a:ln w="19050" algn="ctr">
            <a:noFill/>
            <a:miter lim="800000"/>
            <a:headEnd/>
            <a:tailEnd/>
          </a:ln>
        </p:spPr>
        <p:txBody>
          <a:bodyPr wrap="square" lIns="0" tIns="0" rIns="0" bIns="0" rtlCol="0">
            <a:spAutoFit/>
          </a:bodyPr>
          <a:lstStyle/>
          <a:p>
            <a:pPr marL="342900" indent="-342900">
              <a:buFont typeface="Arial" panose="020B0604020202020204" pitchFamily="34" charset="0"/>
              <a:buChar char="•"/>
            </a:pPr>
            <a:r>
              <a:rPr lang="en-US" sz="3000" dirty="0">
                <a:latin typeface="Calibri" panose="020F0502020204030204" pitchFamily="34" charset="0"/>
                <a:cs typeface="Calibri" panose="020F0502020204030204" pitchFamily="34" charset="0"/>
              </a:rPr>
              <a:t>Basic management of pain and symptoms</a:t>
            </a:r>
          </a:p>
          <a:p>
            <a:pPr marL="342900" indent="-342900">
              <a:buFont typeface="Arial" panose="020B0604020202020204" pitchFamily="34" charset="0"/>
              <a:buChar char="•"/>
            </a:pPr>
            <a:r>
              <a:rPr lang="en-US" sz="3000" dirty="0">
                <a:latin typeface="Calibri" panose="020F0502020204030204" pitchFamily="34" charset="0"/>
                <a:cs typeface="Calibri" panose="020F0502020204030204" pitchFamily="34" charset="0"/>
              </a:rPr>
              <a:t>Basic management of depression and anxiety</a:t>
            </a:r>
          </a:p>
          <a:p>
            <a:pPr marL="342900" indent="-342900">
              <a:buFont typeface="Arial" panose="020B0604020202020204" pitchFamily="34" charset="0"/>
              <a:buChar char="•"/>
            </a:pPr>
            <a:r>
              <a:rPr lang="en-US" sz="3000" dirty="0">
                <a:latin typeface="Calibri" panose="020F0502020204030204" pitchFamily="34" charset="0"/>
                <a:cs typeface="Calibri" panose="020F0502020204030204" pitchFamily="34" charset="0"/>
              </a:rPr>
              <a:t>Recommending appropriate social supports, and eliciting and respecting cultural traditions and spiritual preference</a:t>
            </a:r>
          </a:p>
          <a:p>
            <a:pPr marL="342900" indent="-342900">
              <a:buFont typeface="Arial" panose="020B0604020202020204" pitchFamily="34" charset="0"/>
              <a:buChar char="•"/>
            </a:pPr>
            <a:r>
              <a:rPr lang="en-US" sz="3000" dirty="0">
                <a:latin typeface="Calibri" panose="020F0502020204030204" pitchFamily="34" charset="0"/>
                <a:cs typeface="Calibri" panose="020F0502020204030204" pitchFamily="34" charset="0"/>
              </a:rPr>
              <a:t>Basic discussion about: Prognosis, goals of treatment, suffering, and code status</a:t>
            </a:r>
          </a:p>
        </p:txBody>
      </p:sp>
      <p:sp>
        <p:nvSpPr>
          <p:cNvPr id="8" name="Rectangle 2">
            <a:extLst>
              <a:ext uri="{FF2B5EF4-FFF2-40B4-BE49-F238E27FC236}">
                <a16:creationId xmlns:a16="http://schemas.microsoft.com/office/drawing/2014/main" id="{3C9F30B6-5D3D-2D48-982F-9B262337A346}"/>
              </a:ext>
            </a:extLst>
          </p:cNvPr>
          <p:cNvSpPr txBox="1">
            <a:spLocks noChangeArrowheads="1"/>
          </p:cNvSpPr>
          <p:nvPr/>
        </p:nvSpPr>
        <p:spPr bwMode="auto">
          <a:xfrm>
            <a:off x="7924800" y="5991225"/>
            <a:ext cx="4114799"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3607" rIns="0" bIns="0" anchor="ctr"/>
          <a:lstStyle>
            <a:lvl1pPr>
              <a:lnSpc>
                <a:spcPct val="95000"/>
              </a:lnSpc>
              <a:spcBef>
                <a:spcPct val="20000"/>
              </a:spcBef>
              <a:spcAft>
                <a:spcPct val="20000"/>
              </a:spcAft>
              <a:buClr>
                <a:srgbClr val="D14B01"/>
              </a:buClr>
              <a:buChar char="•"/>
              <a:tabLst>
                <a:tab pos="723900" algn="l"/>
                <a:tab pos="1447800" algn="l"/>
                <a:tab pos="2171700" algn="l"/>
                <a:tab pos="2895600" algn="l"/>
                <a:tab pos="3619500" algn="l"/>
                <a:tab pos="4343400" algn="l"/>
                <a:tab pos="5067300" algn="l"/>
                <a:tab pos="5791200" algn="l"/>
                <a:tab pos="6515100" algn="l"/>
              </a:tabLst>
              <a:defRPr sz="2200" b="1">
                <a:solidFill>
                  <a:schemeClr val="tx1"/>
                </a:solidFill>
                <a:latin typeface="Arial" panose="020B0604020202020204" pitchFamily="34" charset="0"/>
              </a:defRPr>
            </a:lvl1pPr>
            <a:lvl2pPr marL="742950" indent="-285750">
              <a:lnSpc>
                <a:spcPct val="95000"/>
              </a:lnSpc>
              <a:spcBef>
                <a:spcPct val="20000"/>
              </a:spcBef>
              <a:spcAft>
                <a:spcPct val="20000"/>
              </a:spcAft>
              <a:buClr>
                <a:srgbClr val="D14B01"/>
              </a:buClr>
              <a:buChar char="–"/>
              <a:tabLst>
                <a:tab pos="723900" algn="l"/>
                <a:tab pos="1447800" algn="l"/>
                <a:tab pos="2171700" algn="l"/>
                <a:tab pos="2895600" algn="l"/>
                <a:tab pos="3619500" algn="l"/>
                <a:tab pos="4343400" algn="l"/>
                <a:tab pos="5067300" algn="l"/>
                <a:tab pos="5791200" algn="l"/>
                <a:tab pos="6515100" algn="l"/>
              </a:tabLst>
              <a:defRPr sz="2000">
                <a:solidFill>
                  <a:schemeClr val="tx1"/>
                </a:solidFill>
                <a:latin typeface="Arial" panose="020B0604020202020204" pitchFamily="34" charset="0"/>
              </a:defRPr>
            </a:lvl2pPr>
            <a:lvl3pPr marL="1087438" indent="-173038">
              <a:lnSpc>
                <a:spcPct val="95000"/>
              </a:lnSpc>
              <a:spcBef>
                <a:spcPct val="20000"/>
              </a:spcBef>
              <a:spcAft>
                <a:spcPct val="20000"/>
              </a:spcAft>
              <a:buClr>
                <a:srgbClr val="88BBBB"/>
              </a:buClr>
              <a:buChar char="•"/>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defRPr>
            </a:lvl3pPr>
            <a:lvl4pPr marL="1600200" indent="-228600">
              <a:lnSpc>
                <a:spcPct val="95000"/>
              </a:lnSpc>
              <a:spcBef>
                <a:spcPct val="20000"/>
              </a:spcBef>
              <a:spcAft>
                <a:spcPct val="20000"/>
              </a:spcAft>
              <a:buClr>
                <a:srgbClr val="88BBBB"/>
              </a:buClr>
              <a:buChar char="–"/>
              <a:tabLst>
                <a:tab pos="723900" algn="l"/>
                <a:tab pos="1447800" algn="l"/>
                <a:tab pos="2171700" algn="l"/>
                <a:tab pos="2895600" algn="l"/>
                <a:tab pos="3619500" algn="l"/>
                <a:tab pos="4343400" algn="l"/>
                <a:tab pos="5067300" algn="l"/>
                <a:tab pos="5791200" algn="l"/>
                <a:tab pos="6515100" algn="l"/>
              </a:tabLst>
              <a:defRPr sz="1600">
                <a:solidFill>
                  <a:schemeClr val="tx1"/>
                </a:solidFill>
                <a:latin typeface="Arial" panose="020B0604020202020204" pitchFamily="34" charset="0"/>
              </a:defRPr>
            </a:lvl4pPr>
            <a:lvl5pPr marL="2001838" indent="-173038">
              <a:lnSpc>
                <a:spcPct val="95000"/>
              </a:lnSpc>
              <a:spcBef>
                <a:spcPct val="20000"/>
              </a:spcBef>
              <a:spcAft>
                <a:spcPct val="20000"/>
              </a:spcAft>
              <a:buClr>
                <a:srgbClr val="BBBBAA"/>
              </a:buClr>
              <a:buSzPct val="105000"/>
              <a:buFont typeface="Arial" panose="020B0604020202020204" pitchFamily="34" charset="0"/>
              <a:buChar char="&gt;"/>
              <a:tabLst>
                <a:tab pos="723900" algn="l"/>
                <a:tab pos="1447800" algn="l"/>
                <a:tab pos="2171700" algn="l"/>
                <a:tab pos="2895600" algn="l"/>
                <a:tab pos="3619500" algn="l"/>
                <a:tab pos="4343400" algn="l"/>
                <a:tab pos="5067300" algn="l"/>
                <a:tab pos="5791200" algn="l"/>
                <a:tab pos="6515100" algn="l"/>
              </a:tabLst>
              <a:defRPr sz="1400">
                <a:solidFill>
                  <a:schemeClr val="tx1"/>
                </a:solidFill>
                <a:latin typeface="Arial" panose="020B0604020202020204" pitchFamily="34" charset="0"/>
              </a:defRPr>
            </a:lvl5pPr>
            <a:lvl6pPr marL="2459038" indent="-173038" eaLnBrk="0" fontAlgn="base" hangingPunct="0">
              <a:lnSpc>
                <a:spcPct val="95000"/>
              </a:lnSpc>
              <a:spcBef>
                <a:spcPct val="20000"/>
              </a:spcBef>
              <a:spcAft>
                <a:spcPct val="20000"/>
              </a:spcAft>
              <a:buClr>
                <a:srgbClr val="BBBBAA"/>
              </a:buClr>
              <a:buSzPct val="105000"/>
              <a:buFont typeface="Arial" panose="020B0604020202020204" pitchFamily="34" charset="0"/>
              <a:buChar char="&gt;"/>
              <a:tabLst>
                <a:tab pos="723900" algn="l"/>
                <a:tab pos="1447800" algn="l"/>
                <a:tab pos="2171700" algn="l"/>
                <a:tab pos="2895600" algn="l"/>
                <a:tab pos="3619500" algn="l"/>
                <a:tab pos="4343400" algn="l"/>
                <a:tab pos="5067300" algn="l"/>
                <a:tab pos="5791200" algn="l"/>
                <a:tab pos="6515100" algn="l"/>
              </a:tabLst>
              <a:defRPr sz="1400">
                <a:solidFill>
                  <a:schemeClr val="tx1"/>
                </a:solidFill>
                <a:latin typeface="Arial" panose="020B0604020202020204" pitchFamily="34" charset="0"/>
              </a:defRPr>
            </a:lvl6pPr>
            <a:lvl7pPr marL="2916238" indent="-173038" eaLnBrk="0" fontAlgn="base" hangingPunct="0">
              <a:lnSpc>
                <a:spcPct val="95000"/>
              </a:lnSpc>
              <a:spcBef>
                <a:spcPct val="20000"/>
              </a:spcBef>
              <a:spcAft>
                <a:spcPct val="20000"/>
              </a:spcAft>
              <a:buClr>
                <a:srgbClr val="BBBBAA"/>
              </a:buClr>
              <a:buSzPct val="105000"/>
              <a:buFont typeface="Arial" panose="020B0604020202020204" pitchFamily="34" charset="0"/>
              <a:buChar char="&gt;"/>
              <a:tabLst>
                <a:tab pos="723900" algn="l"/>
                <a:tab pos="1447800" algn="l"/>
                <a:tab pos="2171700" algn="l"/>
                <a:tab pos="2895600" algn="l"/>
                <a:tab pos="3619500" algn="l"/>
                <a:tab pos="4343400" algn="l"/>
                <a:tab pos="5067300" algn="l"/>
                <a:tab pos="5791200" algn="l"/>
                <a:tab pos="6515100" algn="l"/>
              </a:tabLst>
              <a:defRPr sz="1400">
                <a:solidFill>
                  <a:schemeClr val="tx1"/>
                </a:solidFill>
                <a:latin typeface="Arial" panose="020B0604020202020204" pitchFamily="34" charset="0"/>
              </a:defRPr>
            </a:lvl7pPr>
            <a:lvl8pPr marL="3373438" indent="-173038" eaLnBrk="0" fontAlgn="base" hangingPunct="0">
              <a:lnSpc>
                <a:spcPct val="95000"/>
              </a:lnSpc>
              <a:spcBef>
                <a:spcPct val="20000"/>
              </a:spcBef>
              <a:spcAft>
                <a:spcPct val="20000"/>
              </a:spcAft>
              <a:buClr>
                <a:srgbClr val="BBBBAA"/>
              </a:buClr>
              <a:buSzPct val="105000"/>
              <a:buFont typeface="Arial" panose="020B0604020202020204" pitchFamily="34" charset="0"/>
              <a:buChar char="&gt;"/>
              <a:tabLst>
                <a:tab pos="723900" algn="l"/>
                <a:tab pos="1447800" algn="l"/>
                <a:tab pos="2171700" algn="l"/>
                <a:tab pos="2895600" algn="l"/>
                <a:tab pos="3619500" algn="l"/>
                <a:tab pos="4343400" algn="l"/>
                <a:tab pos="5067300" algn="l"/>
                <a:tab pos="5791200" algn="l"/>
                <a:tab pos="6515100" algn="l"/>
              </a:tabLst>
              <a:defRPr sz="1400">
                <a:solidFill>
                  <a:schemeClr val="tx1"/>
                </a:solidFill>
                <a:latin typeface="Arial" panose="020B0604020202020204" pitchFamily="34" charset="0"/>
              </a:defRPr>
            </a:lvl8pPr>
            <a:lvl9pPr marL="3830638" indent="-173038" eaLnBrk="0" fontAlgn="base" hangingPunct="0">
              <a:lnSpc>
                <a:spcPct val="95000"/>
              </a:lnSpc>
              <a:spcBef>
                <a:spcPct val="20000"/>
              </a:spcBef>
              <a:spcAft>
                <a:spcPct val="20000"/>
              </a:spcAft>
              <a:buClr>
                <a:srgbClr val="BBBBAA"/>
              </a:buClr>
              <a:buSzPct val="105000"/>
              <a:buFont typeface="Arial" panose="020B0604020202020204" pitchFamily="34" charset="0"/>
              <a:buChar char="&gt;"/>
              <a:tabLst>
                <a:tab pos="723900" algn="l"/>
                <a:tab pos="1447800" algn="l"/>
                <a:tab pos="2171700" algn="l"/>
                <a:tab pos="2895600" algn="l"/>
                <a:tab pos="3619500" algn="l"/>
                <a:tab pos="4343400" algn="l"/>
                <a:tab pos="5067300" algn="l"/>
                <a:tab pos="5791200" algn="l"/>
                <a:tab pos="6515100" algn="l"/>
              </a:tabLst>
              <a:defRPr sz="1400">
                <a:solidFill>
                  <a:schemeClr val="tx1"/>
                </a:solidFill>
                <a:latin typeface="Arial" panose="020B0604020202020204" pitchFamily="34" charset="0"/>
              </a:defRPr>
            </a:lvl9pPr>
          </a:lstStyle>
          <a:p>
            <a:pPr eaLnBrk="1" hangingPunct="1">
              <a:spcBef>
                <a:spcPct val="0"/>
              </a:spcBef>
              <a:spcAft>
                <a:spcPct val="0"/>
              </a:spcAft>
              <a:buClrTx/>
              <a:buFontTx/>
              <a:buNone/>
            </a:pPr>
            <a:r>
              <a:rPr lang="en-US" altLang="en-US" sz="1200" b="0" dirty="0">
                <a:ea typeface="Arial Unicode MS" panose="020B0604020202020204" pitchFamily="34" charset="-128"/>
                <a:cs typeface="Arial Unicode MS" panose="020B0604020202020204" pitchFamily="34" charset="-128"/>
              </a:rPr>
              <a:t>Quill TE, Abernethy AP. N </a:t>
            </a:r>
            <a:r>
              <a:rPr lang="en-US" altLang="en-US" sz="1200" b="0" dirty="0" err="1">
                <a:ea typeface="Arial Unicode MS" panose="020B0604020202020204" pitchFamily="34" charset="-128"/>
                <a:cs typeface="Arial Unicode MS" panose="020B0604020202020204" pitchFamily="34" charset="-128"/>
              </a:rPr>
              <a:t>Engl</a:t>
            </a:r>
            <a:r>
              <a:rPr lang="en-US" altLang="en-US" sz="1200" b="0" dirty="0">
                <a:ea typeface="Arial Unicode MS" panose="020B0604020202020204" pitchFamily="34" charset="-128"/>
                <a:cs typeface="Arial Unicode MS" panose="020B0604020202020204" pitchFamily="34" charset="-128"/>
              </a:rPr>
              <a:t> J Med 2013;368:1173-1175.</a:t>
            </a:r>
          </a:p>
        </p:txBody>
      </p:sp>
      <p:sp>
        <p:nvSpPr>
          <p:cNvPr id="7" name="Footer Placeholder 6">
            <a:extLst>
              <a:ext uri="{FF2B5EF4-FFF2-40B4-BE49-F238E27FC236}">
                <a16:creationId xmlns:a16="http://schemas.microsoft.com/office/drawing/2014/main" id="{751935FF-06CB-F64C-B332-CCC7320050D5}"/>
              </a:ext>
            </a:extLst>
          </p:cNvPr>
          <p:cNvSpPr>
            <a:spLocks noGrp="1"/>
          </p:cNvSpPr>
          <p:nvPr>
            <p:ph type="ftr" sz="quarter" idx="12"/>
          </p:nvPr>
        </p:nvSpPr>
        <p:spPr/>
        <p:txBody>
          <a:bodyPr/>
          <a:lstStyle/>
          <a:p>
            <a:r>
              <a:rPr lang="en-US"/>
              <a:t>Introduction to Palliative Care. Property of UC Regents, B. Calton, B. Sumser, N. Saks, T. Reid, N. Shepard-Lopez</a:t>
            </a:r>
            <a:endParaRPr lang="en-US" dirty="0"/>
          </a:p>
        </p:txBody>
      </p:sp>
    </p:spTree>
    <p:extLst>
      <p:ext uri="{BB962C8B-B14F-4D97-AF65-F5344CB8AC3E}">
        <p14:creationId xmlns:p14="http://schemas.microsoft.com/office/powerpoint/2010/main" val="164449631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643468" y="643467"/>
            <a:ext cx="4620584" cy="4567137"/>
          </a:xfrm>
        </p:spPr>
        <p:txBody>
          <a:bodyPr vert="horz" lIns="91440" tIns="45720" rIns="91440" bIns="45720" rtlCol="0" anchor="b">
            <a:normAutofit/>
          </a:bodyPr>
          <a:lstStyle/>
          <a:p>
            <a:r>
              <a:rPr lang="en-US" sz="4400">
                <a:solidFill>
                  <a:schemeClr val="tx1"/>
                </a:solidFill>
              </a:rPr>
              <a:t>Exercise</a:t>
            </a:r>
            <a:br>
              <a:rPr lang="en-US" sz="4400">
                <a:solidFill>
                  <a:schemeClr val="tx1"/>
                </a:solidFill>
              </a:rPr>
            </a:br>
            <a:br>
              <a:rPr lang="en-US" sz="4400">
                <a:solidFill>
                  <a:schemeClr val="tx1"/>
                </a:solidFill>
              </a:rPr>
            </a:br>
            <a:r>
              <a:rPr lang="en-US" sz="4400">
                <a:solidFill>
                  <a:schemeClr val="tx1"/>
                </a:solidFill>
              </a:rPr>
              <a:t>How would you describe palliative care to a patient or family?</a:t>
            </a:r>
          </a:p>
        </p:txBody>
      </p:sp>
      <p:pic>
        <p:nvPicPr>
          <p:cNvPr id="6" name="Picture 5" descr="A picture containing vector graphics, blur, light&#10;&#10;Description automatically generated">
            <a:extLst>
              <a:ext uri="{FF2B5EF4-FFF2-40B4-BE49-F238E27FC236}">
                <a16:creationId xmlns:a16="http://schemas.microsoft.com/office/drawing/2014/main" id="{772B1032-B12A-914F-84E3-62878F918D6B}"/>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r="203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3" name="Slide Number Placeholder 2"/>
          <p:cNvSpPr>
            <a:spLocks noGrp="1"/>
          </p:cNvSpPr>
          <p:nvPr>
            <p:ph type="sldNum" sz="quarter" idx="13"/>
          </p:nvPr>
        </p:nvSpPr>
        <p:spPr>
          <a:xfrm>
            <a:off x="8610600" y="6356350"/>
            <a:ext cx="2743200" cy="365125"/>
          </a:xfrm>
        </p:spPr>
        <p:txBody>
          <a:bodyPr vert="horz" lIns="91440" tIns="45720" rIns="91440" bIns="45720" rtlCol="0" anchor="ctr">
            <a:normAutofit/>
          </a:bodyPr>
          <a:lstStyle/>
          <a:p>
            <a:pPr defTabSz="914400">
              <a:spcAft>
                <a:spcPts val="600"/>
              </a:spcAft>
              <a:defRPr/>
            </a:pPr>
            <a:fld id="{7BCC8D0D-EAEC-449D-9161-023DFF90F2E2}" type="slidenum">
              <a:rPr lang="en-US">
                <a:solidFill>
                  <a:srgbClr val="FFFFFF"/>
                </a:solidFill>
                <a:latin typeface="Calibri" panose="020F0502020204030204"/>
              </a:rPr>
              <a:pPr defTabSz="914400">
                <a:spcAft>
                  <a:spcPts val="600"/>
                </a:spcAft>
                <a:defRPr/>
              </a:pPr>
              <a:t>14</a:t>
            </a:fld>
            <a:endParaRPr lang="en-US">
              <a:solidFill>
                <a:srgbClr val="FFFFFF"/>
              </a:solidFill>
              <a:latin typeface="Calibri" panose="020F0502020204030204"/>
            </a:endParaRPr>
          </a:p>
        </p:txBody>
      </p:sp>
      <p:sp>
        <p:nvSpPr>
          <p:cNvPr id="2" name="Footer Placeholder 1">
            <a:extLst>
              <a:ext uri="{FF2B5EF4-FFF2-40B4-BE49-F238E27FC236}">
                <a16:creationId xmlns:a16="http://schemas.microsoft.com/office/drawing/2014/main" id="{9ACE93B4-A0AF-DA45-8424-6333A2F15DC9}"/>
              </a:ext>
            </a:extLst>
          </p:cNvPr>
          <p:cNvSpPr>
            <a:spLocks noGrp="1"/>
          </p:cNvSpPr>
          <p:nvPr>
            <p:ph type="ftr" sz="quarter" idx="12"/>
          </p:nvPr>
        </p:nvSpPr>
        <p:spPr/>
        <p:txBody>
          <a:bodyPr/>
          <a:lstStyle/>
          <a:p>
            <a:r>
              <a:rPr lang="en-US"/>
              <a:t>Introduction to Palliative Care. Property of UC Regents, B. Calton, B. Sumser, N. Saks, T. Reid, N. Shepard-Lopez</a:t>
            </a:r>
            <a:endParaRPr lang="en-US" dirty="0"/>
          </a:p>
        </p:txBody>
      </p:sp>
    </p:spTree>
    <p:extLst>
      <p:ext uri="{BB962C8B-B14F-4D97-AF65-F5344CB8AC3E}">
        <p14:creationId xmlns:p14="http://schemas.microsoft.com/office/powerpoint/2010/main" val="257995048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4294967295"/>
          </p:nvPr>
        </p:nvSpPr>
        <p:spPr>
          <a:xfrm>
            <a:off x="523874" y="2036743"/>
            <a:ext cx="11263313" cy="2668588"/>
          </a:xfrm>
        </p:spPr>
        <p:txBody>
          <a:bodyPr>
            <a:normAutofit/>
          </a:bodyPr>
          <a:lstStyle/>
          <a:p>
            <a:pPr marL="0" indent="0">
              <a:buNone/>
            </a:pPr>
            <a:r>
              <a:rPr lang="en-US" sz="3600" dirty="0"/>
              <a:t>Palliative care for patients in their last year of life. Hospice care can be provided in patients’ homes, hospice centers, hospitals, long-term care facilities, or wherever a patient resides.</a:t>
            </a:r>
          </a:p>
        </p:txBody>
      </p:sp>
      <p:sp>
        <p:nvSpPr>
          <p:cNvPr id="2" name="TextBox 1"/>
          <p:cNvSpPr txBox="1"/>
          <p:nvPr/>
        </p:nvSpPr>
        <p:spPr bwMode="auto">
          <a:xfrm>
            <a:off x="523874" y="673100"/>
            <a:ext cx="5336870" cy="553998"/>
          </a:xfrm>
          <a:prstGeom prst="rect">
            <a:avLst/>
          </a:prstGeom>
          <a:noFill/>
          <a:ln w="19050" algn="ctr">
            <a:noFill/>
            <a:miter lim="800000"/>
            <a:headEnd/>
            <a:tailEnd/>
          </a:ln>
        </p:spPr>
        <p:txBody>
          <a:bodyPr wrap="square" lIns="0" tIns="0" rIns="0" bIns="0" rtlCol="0">
            <a:spAutoFit/>
          </a:bodyPr>
          <a:lstStyle/>
          <a:p>
            <a:r>
              <a:rPr lang="en-US" sz="3600" dirty="0">
                <a:latin typeface="Calibri" panose="020F0502020204030204" pitchFamily="34" charset="0"/>
                <a:cs typeface="Calibri" panose="020F0502020204030204" pitchFamily="34" charset="0"/>
              </a:rPr>
              <a:t>Hospice Care</a:t>
            </a:r>
          </a:p>
        </p:txBody>
      </p:sp>
      <p:sp>
        <p:nvSpPr>
          <p:cNvPr id="8" name="Slide Number Placeholder 2"/>
          <p:cNvSpPr txBox="1">
            <a:spLocks/>
          </p:cNvSpPr>
          <p:nvPr/>
        </p:nvSpPr>
        <p:spPr>
          <a:xfrm>
            <a:off x="1730478" y="6470131"/>
            <a:ext cx="341676" cy="168425"/>
          </a:xfrm>
          <a:prstGeom prst="rect">
            <a:avLst/>
          </a:prstGeom>
        </p:spPr>
        <p:txBody>
          <a:bodyPr vert="horz" lIns="91440" tIns="45720" rIns="91440" bIns="45720" rtlCol="0" anchor="ctr" anchorCtr="0">
            <a:normAutofit fontScale="25000" lnSpcReduction="20000"/>
          </a:bodyPr>
          <a:lstStyle>
            <a:lvl1pPr marL="0" indent="0" algn="l" defTabSz="640064" rtl="0" eaLnBrk="1" latinLnBrk="0" hangingPunct="1">
              <a:lnSpc>
                <a:spcPct val="100000"/>
              </a:lnSpc>
              <a:spcBef>
                <a:spcPts val="0"/>
              </a:spcBef>
              <a:spcAft>
                <a:spcPts val="600"/>
              </a:spcAft>
              <a:buClr>
                <a:schemeClr val="accent1"/>
              </a:buClr>
              <a:buSzPct val="80000"/>
              <a:buFont typeface="Wingdings" charset="2"/>
              <a:buNone/>
              <a:tabLst/>
              <a:defRPr lang="en-US" sz="2800" b="0" i="0" kern="1200" baseline="0">
                <a:solidFill>
                  <a:schemeClr val="tx1"/>
                </a:solidFill>
                <a:latin typeface="+mj-lt"/>
                <a:ea typeface="+mn-ea"/>
                <a:cs typeface="+mn-cs"/>
              </a:defRPr>
            </a:lvl1pPr>
            <a:lvl2pPr marL="230181" indent="0" algn="l" defTabSz="640064" rtl="0" eaLnBrk="1" latinLnBrk="0" hangingPunct="1">
              <a:lnSpc>
                <a:spcPct val="100000"/>
              </a:lnSpc>
              <a:spcBef>
                <a:spcPts val="0"/>
              </a:spcBef>
              <a:spcAft>
                <a:spcPts val="600"/>
              </a:spcAft>
              <a:buClr>
                <a:schemeClr val="accent5">
                  <a:lumMod val="50000"/>
                </a:schemeClr>
              </a:buClr>
              <a:buSzPct val="100000"/>
              <a:buFont typeface=".AppleSystemUIFont" charset="0"/>
              <a:buNone/>
              <a:tabLst/>
              <a:defRPr lang="en-US" sz="2000" b="0" kern="1200">
                <a:solidFill>
                  <a:schemeClr val="tx1"/>
                </a:solidFill>
                <a:latin typeface="+mn-lt"/>
                <a:ea typeface="+mn-ea"/>
                <a:cs typeface="+mn-cs"/>
              </a:defRPr>
            </a:lvl2pPr>
            <a:lvl3pPr marL="515924" indent="0" algn="l" defTabSz="640064" rtl="0" eaLnBrk="1" latinLnBrk="0" hangingPunct="1">
              <a:lnSpc>
                <a:spcPct val="100000"/>
              </a:lnSpc>
              <a:spcBef>
                <a:spcPts val="0"/>
              </a:spcBef>
              <a:spcAft>
                <a:spcPts val="600"/>
              </a:spcAft>
              <a:buClr>
                <a:schemeClr val="accent1"/>
              </a:buClr>
              <a:buSzPct val="80000"/>
              <a:buFont typeface="Wingdings" charset="2"/>
              <a:buNone/>
              <a:tabLst/>
              <a:defRPr lang="en-US" sz="1800" b="0" kern="1200">
                <a:solidFill>
                  <a:schemeClr val="tx1"/>
                </a:solidFill>
                <a:latin typeface="+mn-lt"/>
                <a:ea typeface="+mn-ea"/>
                <a:cs typeface="+mn-cs"/>
              </a:defRPr>
            </a:lvl3pPr>
            <a:lvl4pPr marL="800080" indent="0" algn="l" defTabSz="640064" rtl="0" eaLnBrk="1" latinLnBrk="0" hangingPunct="1">
              <a:lnSpc>
                <a:spcPct val="100000"/>
              </a:lnSpc>
              <a:spcBef>
                <a:spcPts val="0"/>
              </a:spcBef>
              <a:spcAft>
                <a:spcPts val="600"/>
              </a:spcAft>
              <a:buClr>
                <a:schemeClr val="accent5">
                  <a:lumMod val="50000"/>
                </a:schemeClr>
              </a:buClr>
              <a:buSzPct val="100000"/>
              <a:buFont typeface=".AppleSystemUIFont" charset="0"/>
              <a:buNone/>
              <a:tabLst/>
              <a:defRPr lang="en-US" sz="1600" b="0" kern="1200">
                <a:solidFill>
                  <a:schemeClr val="tx1"/>
                </a:solidFill>
                <a:latin typeface="+mn-lt"/>
                <a:ea typeface="+mn-ea"/>
                <a:cs typeface="+mn-cs"/>
              </a:defRPr>
            </a:lvl4pPr>
            <a:lvl5pPr marL="1085823" indent="0" algn="l" defTabSz="640064" rtl="0" eaLnBrk="1" latinLnBrk="0" hangingPunct="1">
              <a:lnSpc>
                <a:spcPct val="200000"/>
              </a:lnSpc>
              <a:spcBef>
                <a:spcPts val="0"/>
              </a:spcBef>
              <a:buClr>
                <a:srgbClr val="18A3AC"/>
              </a:buClr>
              <a:buSzPct val="80000"/>
              <a:buFont typeface="Wingdings" charset="2"/>
              <a:buNone/>
              <a:defRPr lang="en-US" sz="2000" b="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12</a:t>
            </a:r>
          </a:p>
        </p:txBody>
      </p:sp>
      <p:sp>
        <p:nvSpPr>
          <p:cNvPr id="3" name="Slide Number Placeholder 2">
            <a:extLst>
              <a:ext uri="{FF2B5EF4-FFF2-40B4-BE49-F238E27FC236}">
                <a16:creationId xmlns:a16="http://schemas.microsoft.com/office/drawing/2014/main" id="{98F580ED-1AF5-434C-849A-D0526C7C2998}"/>
              </a:ext>
            </a:extLst>
          </p:cNvPr>
          <p:cNvSpPr>
            <a:spLocks noGrp="1"/>
          </p:cNvSpPr>
          <p:nvPr>
            <p:ph type="sldNum" sz="quarter" idx="12"/>
          </p:nvPr>
        </p:nvSpPr>
        <p:spPr/>
        <p:txBody>
          <a:bodyPr/>
          <a:lstStyle/>
          <a:p>
            <a:fld id="{E336767F-FF58-F74E-8990-33BE71820098}" type="slidenum">
              <a:rPr lang="en-US" smtClean="0"/>
              <a:t>15</a:t>
            </a:fld>
            <a:endParaRPr lang="en-US"/>
          </a:p>
        </p:txBody>
      </p:sp>
      <p:sp>
        <p:nvSpPr>
          <p:cNvPr id="6" name="Footer Placeholder 5">
            <a:extLst>
              <a:ext uri="{FF2B5EF4-FFF2-40B4-BE49-F238E27FC236}">
                <a16:creationId xmlns:a16="http://schemas.microsoft.com/office/drawing/2014/main" id="{E57DEE6D-9FC3-9147-8505-01919686EFA2}"/>
              </a:ext>
            </a:extLst>
          </p:cNvPr>
          <p:cNvSpPr>
            <a:spLocks noGrp="1"/>
          </p:cNvSpPr>
          <p:nvPr>
            <p:ph type="ftr" sz="quarter" idx="11"/>
          </p:nvPr>
        </p:nvSpPr>
        <p:spPr/>
        <p:txBody>
          <a:bodyPr/>
          <a:lstStyle/>
          <a:p>
            <a:r>
              <a:rPr lang="en-US"/>
              <a:t>Introduction to Palliative Care. Property of UC Regents, B. Calton, B. Sumser, N. Saks, T. Reid, N. Shepard-Lopez</a:t>
            </a:r>
          </a:p>
        </p:txBody>
      </p:sp>
    </p:spTree>
    <p:extLst>
      <p:ext uri="{BB962C8B-B14F-4D97-AF65-F5344CB8AC3E}">
        <p14:creationId xmlns:p14="http://schemas.microsoft.com/office/powerpoint/2010/main" val="800409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CC8D0D-EAEC-449D-9161-023DFF90F2E2}" type="slidenum">
              <a:rPr lang="en-US" smtClean="0"/>
              <a:pPr/>
              <a:t>16</a:t>
            </a:fld>
            <a:endParaRPr lang="en-US" dirty="0"/>
          </a:p>
        </p:txBody>
      </p:sp>
      <p:sp>
        <p:nvSpPr>
          <p:cNvPr id="4" name="TextBox 3"/>
          <p:cNvSpPr txBox="1"/>
          <p:nvPr/>
        </p:nvSpPr>
        <p:spPr bwMode="auto">
          <a:xfrm>
            <a:off x="2008272" y="131830"/>
            <a:ext cx="8175455" cy="677108"/>
          </a:xfrm>
          <a:prstGeom prst="rect">
            <a:avLst/>
          </a:prstGeom>
          <a:noFill/>
          <a:ln w="19050" algn="ctr">
            <a:noFill/>
            <a:miter lim="800000"/>
            <a:headEnd/>
            <a:tailEnd/>
          </a:ln>
        </p:spPr>
        <p:txBody>
          <a:bodyPr wrap="square" lIns="0" tIns="0" rIns="0" bIns="0" rtlCol="0">
            <a:spAutoFit/>
          </a:bodyPr>
          <a:lstStyle/>
          <a:p>
            <a:pPr algn="ctr"/>
            <a:r>
              <a:rPr lang="en-US" sz="4400" b="1" dirty="0">
                <a:latin typeface="+mj-lt"/>
              </a:rPr>
              <a:t>Exercise: Hospice and Palliative Care</a:t>
            </a:r>
          </a:p>
        </p:txBody>
      </p:sp>
      <p:sp>
        <p:nvSpPr>
          <p:cNvPr id="5" name="TextBox 9">
            <a:extLst>
              <a:ext uri="{FF2B5EF4-FFF2-40B4-BE49-F238E27FC236}">
                <a16:creationId xmlns:a16="http://schemas.microsoft.com/office/drawing/2014/main" id="{16AE015D-8E19-4165-81B5-C66635E34ADF}"/>
              </a:ext>
            </a:extLst>
          </p:cNvPr>
          <p:cNvSpPr txBox="1">
            <a:spLocks noChangeArrowheads="1"/>
          </p:cNvSpPr>
          <p:nvPr/>
        </p:nvSpPr>
        <p:spPr bwMode="auto">
          <a:xfrm>
            <a:off x="1915995" y="1057426"/>
            <a:ext cx="1364857"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b="1" dirty="0">
                <a:solidFill>
                  <a:schemeClr val="tx2">
                    <a:lumMod val="90000"/>
                    <a:lumOff val="10000"/>
                  </a:schemeClr>
                </a:solidFill>
              </a:rPr>
              <a:t>Not based on prognosis</a:t>
            </a:r>
          </a:p>
        </p:txBody>
      </p:sp>
      <p:sp>
        <p:nvSpPr>
          <p:cNvPr id="6" name="TextBox 11">
            <a:extLst>
              <a:ext uri="{FF2B5EF4-FFF2-40B4-BE49-F238E27FC236}">
                <a16:creationId xmlns:a16="http://schemas.microsoft.com/office/drawing/2014/main" id="{ED06AAFC-0311-4A3B-BC6D-A1FAED0C085F}"/>
              </a:ext>
            </a:extLst>
          </p:cNvPr>
          <p:cNvSpPr txBox="1">
            <a:spLocks noChangeArrowheads="1"/>
          </p:cNvSpPr>
          <p:nvPr/>
        </p:nvSpPr>
        <p:spPr bwMode="auto">
          <a:xfrm>
            <a:off x="3443337" y="1055645"/>
            <a:ext cx="1553659"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b="1" dirty="0">
                <a:solidFill>
                  <a:schemeClr val="tx2">
                    <a:lumMod val="90000"/>
                    <a:lumOff val="10000"/>
                  </a:schemeClr>
                </a:solidFill>
              </a:rPr>
              <a:t>Concurrent with disease treatment</a:t>
            </a:r>
          </a:p>
        </p:txBody>
      </p:sp>
      <p:sp>
        <p:nvSpPr>
          <p:cNvPr id="7" name="TextBox 14">
            <a:extLst>
              <a:ext uri="{FF2B5EF4-FFF2-40B4-BE49-F238E27FC236}">
                <a16:creationId xmlns:a16="http://schemas.microsoft.com/office/drawing/2014/main" id="{A7E8EE04-6875-4E6D-ACE0-A13462FAA59F}"/>
              </a:ext>
            </a:extLst>
          </p:cNvPr>
          <p:cNvSpPr txBox="1">
            <a:spLocks noChangeArrowheads="1"/>
          </p:cNvSpPr>
          <p:nvPr/>
        </p:nvSpPr>
        <p:spPr bwMode="auto">
          <a:xfrm>
            <a:off x="5199248" y="1100597"/>
            <a:ext cx="170813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b="1" dirty="0">
                <a:solidFill>
                  <a:schemeClr val="tx2">
                    <a:lumMod val="90000"/>
                    <a:lumOff val="10000"/>
                  </a:schemeClr>
                </a:solidFill>
              </a:rPr>
              <a:t>Must forgo curative treatment</a:t>
            </a:r>
          </a:p>
        </p:txBody>
      </p:sp>
      <p:sp>
        <p:nvSpPr>
          <p:cNvPr id="8" name="TextBox 16">
            <a:extLst>
              <a:ext uri="{FF2B5EF4-FFF2-40B4-BE49-F238E27FC236}">
                <a16:creationId xmlns:a16="http://schemas.microsoft.com/office/drawing/2014/main" id="{43E2E059-1877-4186-AAD5-6CB55FFA5F66}"/>
              </a:ext>
            </a:extLst>
          </p:cNvPr>
          <p:cNvSpPr txBox="1">
            <a:spLocks noChangeArrowheads="1"/>
          </p:cNvSpPr>
          <p:nvPr/>
        </p:nvSpPr>
        <p:spPr bwMode="auto">
          <a:xfrm>
            <a:off x="7082994" y="1100596"/>
            <a:ext cx="210694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b="1" dirty="0">
                <a:solidFill>
                  <a:schemeClr val="tx2">
                    <a:lumMod val="90000"/>
                    <a:lumOff val="10000"/>
                  </a:schemeClr>
                </a:solidFill>
              </a:rPr>
              <a:t>Focus on comfort and symptom management</a:t>
            </a:r>
          </a:p>
        </p:txBody>
      </p:sp>
      <p:sp>
        <p:nvSpPr>
          <p:cNvPr id="9" name="TextBox 12">
            <a:extLst>
              <a:ext uri="{FF2B5EF4-FFF2-40B4-BE49-F238E27FC236}">
                <a16:creationId xmlns:a16="http://schemas.microsoft.com/office/drawing/2014/main" id="{FF8E5052-4F14-4785-A792-61A4ABAA2E3E}"/>
              </a:ext>
            </a:extLst>
          </p:cNvPr>
          <p:cNvSpPr txBox="1">
            <a:spLocks noChangeArrowheads="1"/>
          </p:cNvSpPr>
          <p:nvPr/>
        </p:nvSpPr>
        <p:spPr bwMode="auto">
          <a:xfrm>
            <a:off x="8930440" y="1100596"/>
            <a:ext cx="188354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b="1" dirty="0">
                <a:solidFill>
                  <a:schemeClr val="tx2">
                    <a:lumMod val="90000"/>
                    <a:lumOff val="10000"/>
                  </a:schemeClr>
                </a:solidFill>
              </a:rPr>
              <a:t>Appropriate at any stage of illness</a:t>
            </a:r>
          </a:p>
        </p:txBody>
      </p:sp>
      <p:sp>
        <p:nvSpPr>
          <p:cNvPr id="10" name="TextBox 10">
            <a:extLst>
              <a:ext uri="{FF2B5EF4-FFF2-40B4-BE49-F238E27FC236}">
                <a16:creationId xmlns:a16="http://schemas.microsoft.com/office/drawing/2014/main" id="{43285407-B721-4344-AF35-3F0B1F4795F1}"/>
              </a:ext>
            </a:extLst>
          </p:cNvPr>
          <p:cNvSpPr txBox="1">
            <a:spLocks noChangeArrowheads="1"/>
          </p:cNvSpPr>
          <p:nvPr/>
        </p:nvSpPr>
        <p:spPr bwMode="auto">
          <a:xfrm>
            <a:off x="1956203" y="1570551"/>
            <a:ext cx="1279038"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b="1" dirty="0">
                <a:solidFill>
                  <a:schemeClr val="tx2">
                    <a:lumMod val="90000"/>
                    <a:lumOff val="10000"/>
                  </a:schemeClr>
                </a:solidFill>
              </a:rPr>
              <a:t>Explicit prognostic criteria</a:t>
            </a:r>
          </a:p>
        </p:txBody>
      </p:sp>
      <p:sp>
        <p:nvSpPr>
          <p:cNvPr id="11" name="TextBox 17">
            <a:extLst>
              <a:ext uri="{FF2B5EF4-FFF2-40B4-BE49-F238E27FC236}">
                <a16:creationId xmlns:a16="http://schemas.microsoft.com/office/drawing/2014/main" id="{EA8ADA20-EF82-4AD8-840F-18346D8D3482}"/>
              </a:ext>
            </a:extLst>
          </p:cNvPr>
          <p:cNvSpPr txBox="1">
            <a:spLocks noChangeArrowheads="1"/>
          </p:cNvSpPr>
          <p:nvPr/>
        </p:nvSpPr>
        <p:spPr bwMode="auto">
          <a:xfrm>
            <a:off x="3577621" y="1632887"/>
            <a:ext cx="128508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b="1" dirty="0">
                <a:solidFill>
                  <a:schemeClr val="tx2">
                    <a:lumMod val="90000"/>
                    <a:lumOff val="10000"/>
                  </a:schemeClr>
                </a:solidFill>
              </a:rPr>
              <a:t>Focus on quality of life</a:t>
            </a:r>
          </a:p>
        </p:txBody>
      </p:sp>
      <p:sp>
        <p:nvSpPr>
          <p:cNvPr id="12" name="TextBox 18">
            <a:extLst>
              <a:ext uri="{FF2B5EF4-FFF2-40B4-BE49-F238E27FC236}">
                <a16:creationId xmlns:a16="http://schemas.microsoft.com/office/drawing/2014/main" id="{B71821FF-3B75-4C9E-A053-6976AE1F92BB}"/>
              </a:ext>
            </a:extLst>
          </p:cNvPr>
          <p:cNvSpPr txBox="1">
            <a:spLocks noChangeArrowheads="1"/>
          </p:cNvSpPr>
          <p:nvPr/>
        </p:nvSpPr>
        <p:spPr bwMode="auto">
          <a:xfrm>
            <a:off x="5250596" y="1630534"/>
            <a:ext cx="159949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b="1" dirty="0">
                <a:solidFill>
                  <a:schemeClr val="tx2">
                    <a:lumMod val="90000"/>
                    <a:lumOff val="10000"/>
                  </a:schemeClr>
                </a:solidFill>
              </a:rPr>
              <a:t>Primarily offered in the home</a:t>
            </a:r>
          </a:p>
        </p:txBody>
      </p:sp>
      <p:sp>
        <p:nvSpPr>
          <p:cNvPr id="13" name="TextBox 13">
            <a:extLst>
              <a:ext uri="{FF2B5EF4-FFF2-40B4-BE49-F238E27FC236}">
                <a16:creationId xmlns:a16="http://schemas.microsoft.com/office/drawing/2014/main" id="{FFB81FCE-E33D-47A0-84CF-6310B6BE0D8E}"/>
              </a:ext>
            </a:extLst>
          </p:cNvPr>
          <p:cNvSpPr txBox="1">
            <a:spLocks noChangeArrowheads="1"/>
          </p:cNvSpPr>
          <p:nvPr/>
        </p:nvSpPr>
        <p:spPr bwMode="auto">
          <a:xfrm>
            <a:off x="7082994" y="1538200"/>
            <a:ext cx="1847447"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b="1" dirty="0">
                <a:solidFill>
                  <a:schemeClr val="tx2">
                    <a:lumMod val="90000"/>
                    <a:lumOff val="10000"/>
                  </a:schemeClr>
                </a:solidFill>
              </a:rPr>
              <a:t>Can receive concurrent life prolonging treatment</a:t>
            </a:r>
          </a:p>
        </p:txBody>
      </p:sp>
      <p:sp>
        <p:nvSpPr>
          <p:cNvPr id="14" name="TextBox 15">
            <a:extLst>
              <a:ext uri="{FF2B5EF4-FFF2-40B4-BE49-F238E27FC236}">
                <a16:creationId xmlns:a16="http://schemas.microsoft.com/office/drawing/2014/main" id="{9F281B0B-BD0A-4FD6-8C09-DB0DA47A450A}"/>
              </a:ext>
            </a:extLst>
          </p:cNvPr>
          <p:cNvSpPr txBox="1">
            <a:spLocks noChangeArrowheads="1"/>
          </p:cNvSpPr>
          <p:nvPr/>
        </p:nvSpPr>
        <p:spPr bwMode="auto">
          <a:xfrm>
            <a:off x="9042228" y="1629431"/>
            <a:ext cx="1659969"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b="1" dirty="0">
                <a:solidFill>
                  <a:schemeClr val="tx2">
                    <a:lumMod val="90000"/>
                    <a:lumOff val="10000"/>
                  </a:schemeClr>
                </a:solidFill>
              </a:rPr>
              <a:t>Defined Medicare Benefit</a:t>
            </a:r>
          </a:p>
        </p:txBody>
      </p:sp>
      <p:sp>
        <p:nvSpPr>
          <p:cNvPr id="16" name="Rectangle 15">
            <a:extLst>
              <a:ext uri="{FF2B5EF4-FFF2-40B4-BE49-F238E27FC236}">
                <a16:creationId xmlns:a16="http://schemas.microsoft.com/office/drawing/2014/main" id="{6D1F8E9E-9212-48F5-8DF3-909F590F11DC}"/>
              </a:ext>
            </a:extLst>
          </p:cNvPr>
          <p:cNvSpPr/>
          <p:nvPr/>
        </p:nvSpPr>
        <p:spPr>
          <a:xfrm rot="14091747">
            <a:off x="2068638" y="2222994"/>
            <a:ext cx="3784579" cy="4446241"/>
          </a:xfrm>
          <a:prstGeom prst="rect">
            <a:avLst/>
          </a:prstGeom>
          <a:noFill/>
        </p:spPr>
        <p:txBody>
          <a:bodyPr spcFirstLastPara="1" wrap="none">
            <a:prstTxWarp prst="textCircle">
              <a:avLst/>
            </a:prstTxWarp>
            <a:spAutoFit/>
          </a:bodyPr>
          <a:lstStyle/>
          <a:p>
            <a:pPr algn="ctr">
              <a:defRPr/>
            </a:pPr>
            <a:r>
              <a:rPr lang="en-US" sz="3200" b="1" dirty="0">
                <a:latin typeface="Arial" charset="0"/>
                <a:ea typeface="ＭＳ Ｐゴシック" charset="0"/>
              </a:rPr>
              <a:t>Palliative Care</a:t>
            </a:r>
          </a:p>
        </p:txBody>
      </p:sp>
      <p:sp>
        <p:nvSpPr>
          <p:cNvPr id="17" name="Rectangle 16">
            <a:extLst>
              <a:ext uri="{FF2B5EF4-FFF2-40B4-BE49-F238E27FC236}">
                <a16:creationId xmlns:a16="http://schemas.microsoft.com/office/drawing/2014/main" id="{0D5B0BA8-AC24-4130-8217-64955D37F679}"/>
              </a:ext>
            </a:extLst>
          </p:cNvPr>
          <p:cNvSpPr/>
          <p:nvPr/>
        </p:nvSpPr>
        <p:spPr>
          <a:xfrm rot="17308498">
            <a:off x="5961843" y="2534878"/>
            <a:ext cx="4904650" cy="4612327"/>
          </a:xfrm>
          <a:prstGeom prst="rect">
            <a:avLst/>
          </a:prstGeom>
          <a:noFill/>
        </p:spPr>
        <p:txBody>
          <a:bodyPr spcFirstLastPara="1" wrap="none">
            <a:prstTxWarp prst="textCircle">
              <a:avLst/>
            </a:prstTxWarp>
            <a:spAutoFit/>
          </a:bodyPr>
          <a:lstStyle/>
          <a:p>
            <a:pPr algn="ctr">
              <a:defRPr/>
            </a:pPr>
            <a:r>
              <a:rPr lang="en-US" sz="3200" b="1" dirty="0">
                <a:latin typeface="Arial" charset="0"/>
                <a:ea typeface="ＭＳ Ｐゴシック" charset="0"/>
              </a:rPr>
              <a:t>Hospice</a:t>
            </a:r>
          </a:p>
        </p:txBody>
      </p:sp>
      <p:sp>
        <p:nvSpPr>
          <p:cNvPr id="18" name="Oval 17">
            <a:extLst>
              <a:ext uri="{FF2B5EF4-FFF2-40B4-BE49-F238E27FC236}">
                <a16:creationId xmlns:a16="http://schemas.microsoft.com/office/drawing/2014/main" id="{3CF63D15-3CD4-4309-B697-6794F03F87A7}"/>
              </a:ext>
            </a:extLst>
          </p:cNvPr>
          <p:cNvSpPr/>
          <p:nvPr/>
        </p:nvSpPr>
        <p:spPr>
          <a:xfrm>
            <a:off x="5312431" y="2504167"/>
            <a:ext cx="5154141" cy="3732389"/>
          </a:xfrm>
          <a:prstGeom prst="ellipse">
            <a:avLst/>
          </a:prstGeom>
          <a:noFill/>
          <a:ln w="28575" cmpd="sng">
            <a:solidFill>
              <a:srgbClr val="020102"/>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 name="Oval 18">
            <a:extLst>
              <a:ext uri="{FF2B5EF4-FFF2-40B4-BE49-F238E27FC236}">
                <a16:creationId xmlns:a16="http://schemas.microsoft.com/office/drawing/2014/main" id="{3CF63D15-3CD4-4309-B697-6794F03F87A7}"/>
              </a:ext>
            </a:extLst>
          </p:cNvPr>
          <p:cNvSpPr/>
          <p:nvPr/>
        </p:nvSpPr>
        <p:spPr>
          <a:xfrm>
            <a:off x="2179094" y="2557002"/>
            <a:ext cx="5072254" cy="3679554"/>
          </a:xfrm>
          <a:prstGeom prst="ellipse">
            <a:avLst/>
          </a:prstGeom>
          <a:noFill/>
          <a:ln w="28575" cmpd="sng">
            <a:solidFill>
              <a:srgbClr val="020102"/>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20" name="Picture 19" descr="A picture containing vector graphics, blur, light&#10;&#10;Description automatically generated">
            <a:extLst>
              <a:ext uri="{FF2B5EF4-FFF2-40B4-BE49-F238E27FC236}">
                <a16:creationId xmlns:a16="http://schemas.microsoft.com/office/drawing/2014/main" id="{CD2B12F9-67AE-EA44-B682-4F403A6A805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69175" y="395848"/>
            <a:ext cx="1169307" cy="1319594"/>
          </a:xfrm>
          <a:prstGeom prst="rect">
            <a:avLst/>
          </a:prstGeom>
        </p:spPr>
      </p:pic>
      <p:sp>
        <p:nvSpPr>
          <p:cNvPr id="2" name="TextBox 1">
            <a:extLst>
              <a:ext uri="{FF2B5EF4-FFF2-40B4-BE49-F238E27FC236}">
                <a16:creationId xmlns:a16="http://schemas.microsoft.com/office/drawing/2014/main" id="{95C2BD3A-0D7A-044A-A06A-A5BC107A028D}"/>
              </a:ext>
            </a:extLst>
          </p:cNvPr>
          <p:cNvSpPr txBox="1"/>
          <p:nvPr/>
        </p:nvSpPr>
        <p:spPr>
          <a:xfrm>
            <a:off x="9829332" y="5757404"/>
            <a:ext cx="976549" cy="246221"/>
          </a:xfrm>
          <a:prstGeom prst="rect">
            <a:avLst/>
          </a:prstGeom>
          <a:noFill/>
        </p:spPr>
        <p:txBody>
          <a:bodyPr wrap="none" rtlCol="0">
            <a:spAutoFit/>
          </a:bodyPr>
          <a:lstStyle/>
          <a:p>
            <a:r>
              <a:rPr lang="en-US" sz="1000" dirty="0"/>
              <a:t>Author-owned.</a:t>
            </a:r>
          </a:p>
        </p:txBody>
      </p:sp>
      <p:sp>
        <p:nvSpPr>
          <p:cNvPr id="22" name="Footer Placeholder 21">
            <a:extLst>
              <a:ext uri="{FF2B5EF4-FFF2-40B4-BE49-F238E27FC236}">
                <a16:creationId xmlns:a16="http://schemas.microsoft.com/office/drawing/2014/main" id="{91FE1B8A-CBF4-874B-B2FB-DA9B80CDB767}"/>
              </a:ext>
            </a:extLst>
          </p:cNvPr>
          <p:cNvSpPr>
            <a:spLocks noGrp="1"/>
          </p:cNvSpPr>
          <p:nvPr>
            <p:ph type="ftr" sz="quarter" idx="11"/>
          </p:nvPr>
        </p:nvSpPr>
        <p:spPr/>
        <p:txBody>
          <a:bodyPr/>
          <a:lstStyle/>
          <a:p>
            <a:r>
              <a:rPr lang="en-US"/>
              <a:t>Introduction to Palliative Care. Property of UC Regents, B. Calton, B. Sumser, N. Saks, T. Reid, N. Shepard-Lopez</a:t>
            </a:r>
          </a:p>
        </p:txBody>
      </p:sp>
    </p:spTree>
    <p:extLst>
      <p:ext uri="{BB962C8B-B14F-4D97-AF65-F5344CB8AC3E}">
        <p14:creationId xmlns:p14="http://schemas.microsoft.com/office/powerpoint/2010/main" val="426332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72222E-6 -1.48148E-6 L 0.1882 0.63426 " pathEditMode="relative" rAng="0" ptsTypes="AA">
                                      <p:cBhvr>
                                        <p:cTn id="6" dur="2000" fill="hold"/>
                                        <p:tgtEl>
                                          <p:spTgt spid="5"/>
                                        </p:tgtEl>
                                        <p:attrNameLst>
                                          <p:attrName>ppt_x</p:attrName>
                                          <p:attrName>ppt_y</p:attrName>
                                        </p:attrNameLst>
                                      </p:cBhvr>
                                      <p:rCtr x="9410" y="3171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1.66667E-6 2.77556E-17 L 0.05035 0.23264 " pathEditMode="relative" rAng="0" ptsTypes="AA">
                                      <p:cBhvr>
                                        <p:cTn id="10" dur="2000" fill="hold"/>
                                        <p:tgtEl>
                                          <p:spTgt spid="6"/>
                                        </p:tgtEl>
                                        <p:attrNameLst>
                                          <p:attrName>ppt_x</p:attrName>
                                          <p:attrName>ppt_y</p:attrName>
                                        </p:attrNameLst>
                                      </p:cBhvr>
                                      <p:rCtr x="2517" y="1162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2.5E-6 -1.48148E-6 L 0.21216 0.63195 " pathEditMode="relative" rAng="0" ptsTypes="AA">
                                      <p:cBhvr>
                                        <p:cTn id="14" dur="2000" fill="hold"/>
                                        <p:tgtEl>
                                          <p:spTgt spid="7"/>
                                        </p:tgtEl>
                                        <p:attrNameLst>
                                          <p:attrName>ppt_x</p:attrName>
                                          <p:attrName>ppt_y</p:attrName>
                                        </p:attrNameLst>
                                      </p:cBhvr>
                                      <p:rCtr x="10608" y="31597"/>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2.77778E-7 -1.48148E-6 L -0.19844 0.49908 " pathEditMode="relative" rAng="0" ptsTypes="AA">
                                      <p:cBhvr>
                                        <p:cTn id="18" dur="2000" fill="hold"/>
                                        <p:tgtEl>
                                          <p:spTgt spid="8"/>
                                        </p:tgtEl>
                                        <p:attrNameLst>
                                          <p:attrName>ppt_x</p:attrName>
                                          <p:attrName>ppt_y</p:attrName>
                                        </p:attrNameLst>
                                      </p:cBhvr>
                                      <p:rCtr x="-9931" y="24954"/>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0.02205 0.00046 L -0.6882 0.33588 " pathEditMode="relative" rAng="0" ptsTypes="AA">
                                      <p:cBhvr>
                                        <p:cTn id="22" dur="2000" fill="hold"/>
                                        <p:tgtEl>
                                          <p:spTgt spid="9"/>
                                        </p:tgtEl>
                                        <p:attrNameLst>
                                          <p:attrName>ppt_x</p:attrName>
                                          <p:attrName>ppt_y</p:attrName>
                                        </p:attrNameLst>
                                      </p:cBhvr>
                                      <p:rCtr x="-35521" y="16759"/>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0.00017 0.00023 L 0.59028 0.16597 " pathEditMode="relative" rAng="0" ptsTypes="AA">
                                      <p:cBhvr>
                                        <p:cTn id="26" dur="2000" fill="hold"/>
                                        <p:tgtEl>
                                          <p:spTgt spid="10"/>
                                        </p:tgtEl>
                                        <p:attrNameLst>
                                          <p:attrName>ppt_x</p:attrName>
                                          <p:attrName>ppt_y</p:attrName>
                                        </p:attrNameLst>
                                      </p:cBhvr>
                                      <p:rCtr x="29497" y="8287"/>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0" nodeType="clickEffect">
                                  <p:stCondLst>
                                    <p:cond delay="0"/>
                                  </p:stCondLst>
                                  <p:childTnLst>
                                    <p:animMotion origin="layout" path="M -1.66667E-6 7.40741E-7 L 0.22448 0.29074 " pathEditMode="relative" rAng="0" ptsTypes="AA">
                                      <p:cBhvr>
                                        <p:cTn id="30" dur="2000" fill="hold"/>
                                        <p:tgtEl>
                                          <p:spTgt spid="11"/>
                                        </p:tgtEl>
                                        <p:attrNameLst>
                                          <p:attrName>ppt_x</p:attrName>
                                          <p:attrName>ppt_y</p:attrName>
                                        </p:attrNameLst>
                                      </p:cBhvr>
                                      <p:rCtr x="11215" y="14537"/>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0" nodeType="clickEffect">
                                  <p:stCondLst>
                                    <p:cond delay="0"/>
                                  </p:stCondLst>
                                  <p:childTnLst>
                                    <p:animMotion origin="layout" path="M 4.72222E-6 3.7037E-6 L 0.35086 0.45856 " pathEditMode="relative" rAng="0" ptsTypes="AA">
                                      <p:cBhvr>
                                        <p:cTn id="34" dur="2000" fill="hold"/>
                                        <p:tgtEl>
                                          <p:spTgt spid="12"/>
                                        </p:tgtEl>
                                        <p:attrNameLst>
                                          <p:attrName>ppt_x</p:attrName>
                                          <p:attrName>ppt_y</p:attrName>
                                        </p:attrNameLst>
                                      </p:cBhvr>
                                      <p:rCtr x="17535" y="22917"/>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0" nodeType="clickEffect">
                                  <p:stCondLst>
                                    <p:cond delay="0"/>
                                  </p:stCondLst>
                                  <p:childTnLst>
                                    <p:animMotion origin="layout" path="M -4.16667E-6 3.7037E-6 L -0.5217 0.39884 " pathEditMode="relative" rAng="0" ptsTypes="AA">
                                      <p:cBhvr>
                                        <p:cTn id="38" dur="2000" fill="hold"/>
                                        <p:tgtEl>
                                          <p:spTgt spid="13"/>
                                        </p:tgtEl>
                                        <p:attrNameLst>
                                          <p:attrName>ppt_x</p:attrName>
                                          <p:attrName>ppt_y</p:attrName>
                                        </p:attrNameLst>
                                      </p:cBhvr>
                                      <p:rCtr x="-26094" y="19931"/>
                                    </p:animMotion>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0" nodeType="clickEffect">
                                  <p:stCondLst>
                                    <p:cond delay="0"/>
                                  </p:stCondLst>
                                  <p:childTnLst>
                                    <p:animMotion origin="layout" path="M -8.33333E-7 -4.81481E-6 L -0.1092 0.29653 " pathEditMode="relative" rAng="0" ptsTypes="AA">
                                      <p:cBhvr>
                                        <p:cTn id="42" dur="2000" fill="hold"/>
                                        <p:tgtEl>
                                          <p:spTgt spid="14"/>
                                        </p:tgtEl>
                                        <p:attrNameLst>
                                          <p:attrName>ppt_x</p:attrName>
                                          <p:attrName>ppt_y</p:attrName>
                                        </p:attrNameLst>
                                      </p:cBhvr>
                                      <p:rCtr x="-5469" y="1481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1153617" y="1239927"/>
            <a:ext cx="9038825" cy="4783501"/>
          </a:xfrm>
          <a:prstGeom prst="rect">
            <a:avLst/>
          </a:prstGeom>
        </p:spPr>
        <p:txBody>
          <a:bodyPr vert="horz" lIns="91440" tIns="45720" rIns="91440" bIns="45720" rtlCol="0" anchor="ctr">
            <a:normAutofit lnSpcReduction="10000"/>
          </a:bodyPr>
          <a:lstStyle/>
          <a:p>
            <a:pPr defTabSz="914400">
              <a:lnSpc>
                <a:spcPct val="90000"/>
              </a:lnSpc>
              <a:spcBef>
                <a:spcPct val="0"/>
              </a:spcBef>
              <a:spcAft>
                <a:spcPts val="600"/>
              </a:spcAft>
            </a:pPr>
            <a:r>
              <a:rPr lang="en-US" sz="5200" b="1" kern="1200" dirty="0">
                <a:solidFill>
                  <a:schemeClr val="tx1"/>
                </a:solidFill>
                <a:latin typeface="+mj-lt"/>
                <a:ea typeface="+mj-ea"/>
                <a:cs typeface="+mj-cs"/>
              </a:rPr>
              <a:t>Exercise</a:t>
            </a:r>
          </a:p>
          <a:p>
            <a:pPr defTabSz="914400">
              <a:lnSpc>
                <a:spcPct val="90000"/>
              </a:lnSpc>
              <a:spcBef>
                <a:spcPct val="0"/>
              </a:spcBef>
              <a:spcAft>
                <a:spcPts val="600"/>
              </a:spcAft>
            </a:pPr>
            <a:endParaRPr lang="en-US" sz="3900" b="1" dirty="0">
              <a:latin typeface="+mj-lt"/>
              <a:ea typeface="+mj-ea"/>
              <a:cs typeface="+mj-cs"/>
            </a:endParaRPr>
          </a:p>
          <a:p>
            <a:pPr defTabSz="914400">
              <a:lnSpc>
                <a:spcPct val="90000"/>
              </a:lnSpc>
              <a:spcAft>
                <a:spcPts val="600"/>
              </a:spcAft>
            </a:pPr>
            <a:r>
              <a:rPr lang="en-US" sz="3900" dirty="0"/>
              <a:t>What are things you are doing currently to take the best possible care of patients with serious illness that you want to continue?</a:t>
            </a:r>
          </a:p>
          <a:p>
            <a:pPr indent="-228600" defTabSz="914400">
              <a:lnSpc>
                <a:spcPct val="90000"/>
              </a:lnSpc>
              <a:spcAft>
                <a:spcPts val="600"/>
              </a:spcAft>
              <a:buFont typeface="Arial" panose="020B0604020202020204" pitchFamily="34" charset="0"/>
              <a:buChar char="•"/>
            </a:pPr>
            <a:endParaRPr lang="en-US" sz="3900" dirty="0"/>
          </a:p>
          <a:p>
            <a:pPr defTabSz="914400">
              <a:lnSpc>
                <a:spcPct val="90000"/>
              </a:lnSpc>
              <a:spcAft>
                <a:spcPts val="600"/>
              </a:spcAft>
            </a:pPr>
            <a:r>
              <a:rPr lang="en-US" sz="3900" dirty="0"/>
              <a:t>What are your growing edges?</a:t>
            </a:r>
          </a:p>
          <a:p>
            <a:pPr defTabSz="914400">
              <a:lnSpc>
                <a:spcPct val="90000"/>
              </a:lnSpc>
              <a:spcBef>
                <a:spcPct val="0"/>
              </a:spcBef>
              <a:spcAft>
                <a:spcPts val="600"/>
              </a:spcAft>
            </a:pPr>
            <a:r>
              <a:rPr lang="en-US" sz="5200" b="1" kern="1200" dirty="0">
                <a:solidFill>
                  <a:schemeClr val="tx1"/>
                </a:solidFill>
                <a:latin typeface="+mj-lt"/>
                <a:ea typeface="+mj-ea"/>
                <a:cs typeface="+mj-cs"/>
              </a:rPr>
              <a:t> </a:t>
            </a:r>
          </a:p>
        </p:txBody>
      </p:sp>
      <p:sp>
        <p:nvSpPr>
          <p:cNvPr id="3" name="Slide Number Placeholder 2"/>
          <p:cNvSpPr>
            <a:spLocks noGrp="1"/>
          </p:cNvSpPr>
          <p:nvPr>
            <p:ph type="sldNum" sz="quarter" idx="12"/>
          </p:nvPr>
        </p:nvSpPr>
        <p:spPr>
          <a:xfrm>
            <a:off x="8610600" y="6492240"/>
            <a:ext cx="1871749" cy="365125"/>
          </a:xfrm>
        </p:spPr>
        <p:txBody>
          <a:bodyPr vert="horz" lIns="91440" tIns="45720" rIns="91440" bIns="45720" rtlCol="0" anchor="ctr">
            <a:normAutofit/>
          </a:bodyPr>
          <a:lstStyle/>
          <a:p>
            <a:pPr defTabSz="914400">
              <a:spcAft>
                <a:spcPts val="600"/>
              </a:spcAft>
            </a:pPr>
            <a:fld id="{7BCC8D0D-EAEC-449D-9161-023DFF90F2E2}" type="slidenum">
              <a:rPr lang="en-US" smtClean="0"/>
              <a:pPr defTabSz="914400">
                <a:spcAft>
                  <a:spcPts val="600"/>
                </a:spcAft>
              </a:pPr>
              <a:t>17</a:t>
            </a:fld>
            <a:endParaRPr lang="en-US"/>
          </a:p>
        </p:txBody>
      </p:sp>
      <p:pic>
        <p:nvPicPr>
          <p:cNvPr id="12" name="Picture 11" descr="A picture containing vector graphics, blur, light&#10;&#10;Description automatically generated">
            <a:extLst>
              <a:ext uri="{FF2B5EF4-FFF2-40B4-BE49-F238E27FC236}">
                <a16:creationId xmlns:a16="http://schemas.microsoft.com/office/drawing/2014/main" id="{D8A62811-BE13-B14B-AEB5-9748311AC0F6}"/>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594875" y="1065508"/>
            <a:ext cx="1169307" cy="1319594"/>
          </a:xfrm>
          <a:prstGeom prst="rect">
            <a:avLst/>
          </a:prstGeom>
        </p:spPr>
      </p:pic>
      <p:sp>
        <p:nvSpPr>
          <p:cNvPr id="5" name="Footer Placeholder 4">
            <a:extLst>
              <a:ext uri="{FF2B5EF4-FFF2-40B4-BE49-F238E27FC236}">
                <a16:creationId xmlns:a16="http://schemas.microsoft.com/office/drawing/2014/main" id="{F5BC9333-88B9-7E4D-B018-A8CEE2D19492}"/>
              </a:ext>
            </a:extLst>
          </p:cNvPr>
          <p:cNvSpPr>
            <a:spLocks noGrp="1"/>
          </p:cNvSpPr>
          <p:nvPr>
            <p:ph type="ftr" sz="quarter" idx="11"/>
          </p:nvPr>
        </p:nvSpPr>
        <p:spPr/>
        <p:txBody>
          <a:bodyPr/>
          <a:lstStyle/>
          <a:p>
            <a:r>
              <a:rPr lang="en-US"/>
              <a:t>Introduction to Palliative Care. Property of UC Regents, B. Calton, B. Sumser, N. Saks, T. Reid, N. Shepard-Lopez</a:t>
            </a:r>
          </a:p>
        </p:txBody>
      </p:sp>
    </p:spTree>
    <p:extLst>
      <p:ext uri="{BB962C8B-B14F-4D97-AF65-F5344CB8AC3E}">
        <p14:creationId xmlns:p14="http://schemas.microsoft.com/office/powerpoint/2010/main" val="687401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CC8D0D-EAEC-449D-9161-023DFF90F2E2}" type="slidenum">
              <a:rPr lang="en-US" smtClean="0"/>
              <a:pPr/>
              <a:t>18</a:t>
            </a:fld>
            <a:endParaRPr lang="en-US" dirty="0"/>
          </a:p>
        </p:txBody>
      </p:sp>
      <p:sp>
        <p:nvSpPr>
          <p:cNvPr id="4" name="TextBox 3"/>
          <p:cNvSpPr txBox="1"/>
          <p:nvPr/>
        </p:nvSpPr>
        <p:spPr>
          <a:xfrm>
            <a:off x="2325913" y="801562"/>
            <a:ext cx="7315200" cy="769441"/>
          </a:xfrm>
          <a:prstGeom prst="rect">
            <a:avLst/>
          </a:prstGeom>
          <a:noFill/>
        </p:spPr>
        <p:txBody>
          <a:bodyPr wrap="square" rtlCol="0">
            <a:spAutoFit/>
          </a:bodyPr>
          <a:lstStyle/>
          <a:p>
            <a:pPr algn="ctr"/>
            <a:r>
              <a:rPr lang="en-US" sz="4400" dirty="0">
                <a:latin typeface="Calibri" panose="020F0502020204030204" pitchFamily="34" charset="0"/>
                <a:cs typeface="Calibri" panose="020F0502020204030204" pitchFamily="34" charset="0"/>
              </a:rPr>
              <a:t>Case Discussion: Mrs. Gutierrez </a:t>
            </a:r>
          </a:p>
        </p:txBody>
      </p:sp>
      <p:sp>
        <p:nvSpPr>
          <p:cNvPr id="6" name="TextBox 5"/>
          <p:cNvSpPr txBox="1"/>
          <p:nvPr/>
        </p:nvSpPr>
        <p:spPr bwMode="auto">
          <a:xfrm>
            <a:off x="1251858" y="2386322"/>
            <a:ext cx="10101942" cy="2769989"/>
          </a:xfrm>
          <a:prstGeom prst="rect">
            <a:avLst/>
          </a:prstGeom>
          <a:noFill/>
          <a:ln w="19050" algn="ctr">
            <a:noFill/>
            <a:miter lim="800000"/>
            <a:headEnd/>
            <a:tailEnd/>
          </a:ln>
        </p:spPr>
        <p:txBody>
          <a:bodyPr wrap="square" lIns="0" tIns="0" rIns="0" bIns="0" rtlCol="0">
            <a:spAutoFit/>
          </a:bodyPr>
          <a:lstStyle/>
          <a:p>
            <a:pPr algn="just"/>
            <a:r>
              <a:rPr lang="en-US" sz="3600" dirty="0">
                <a:latin typeface="Calibri" panose="020F0502020204030204" pitchFamily="34" charset="0"/>
                <a:cs typeface="Calibri" panose="020F0502020204030204" pitchFamily="34" charset="0"/>
              </a:rPr>
              <a:t>Mrs. Gutierrez is an 82-year-old Spanish speaking woman living with heart disease who has been hospitalized 3 times for shortness of breath and dizziness. Her husband also struggles with health challenges. They live with an adult daughter. </a:t>
            </a:r>
          </a:p>
        </p:txBody>
      </p:sp>
      <p:sp>
        <p:nvSpPr>
          <p:cNvPr id="5" name="Footer Placeholder 4">
            <a:extLst>
              <a:ext uri="{FF2B5EF4-FFF2-40B4-BE49-F238E27FC236}">
                <a16:creationId xmlns:a16="http://schemas.microsoft.com/office/drawing/2014/main" id="{A69B554D-A818-144E-9E52-17D2A6AF363E}"/>
              </a:ext>
            </a:extLst>
          </p:cNvPr>
          <p:cNvSpPr>
            <a:spLocks noGrp="1"/>
          </p:cNvSpPr>
          <p:nvPr>
            <p:ph type="ftr" sz="quarter" idx="11"/>
          </p:nvPr>
        </p:nvSpPr>
        <p:spPr/>
        <p:txBody>
          <a:bodyPr/>
          <a:lstStyle/>
          <a:p>
            <a:r>
              <a:rPr lang="en-US"/>
              <a:t>Introduction to Palliative Care. Property of UC Regents, B. Calton, B. Sumser, N. Saks, T. Reid, N. Shepard-Lopez</a:t>
            </a:r>
          </a:p>
        </p:txBody>
      </p:sp>
    </p:spTree>
    <p:extLst>
      <p:ext uri="{BB962C8B-B14F-4D97-AF65-F5344CB8AC3E}">
        <p14:creationId xmlns:p14="http://schemas.microsoft.com/office/powerpoint/2010/main" val="1063926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CC8D0D-EAEC-449D-9161-023DFF90F2E2}" type="slidenum">
              <a:rPr lang="en-US" smtClean="0"/>
              <a:pPr/>
              <a:t>19</a:t>
            </a:fld>
            <a:endParaRPr lang="en-US" dirty="0"/>
          </a:p>
        </p:txBody>
      </p:sp>
      <p:sp>
        <p:nvSpPr>
          <p:cNvPr id="4" name="Title 1"/>
          <p:cNvSpPr txBox="1">
            <a:spLocks/>
          </p:cNvSpPr>
          <p:nvPr/>
        </p:nvSpPr>
        <p:spPr bwMode="auto">
          <a:xfrm>
            <a:off x="2000250" y="363538"/>
            <a:ext cx="8229600" cy="868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pitchFamily="34" charset="0"/>
              <a:buChar char="•"/>
              <a:defRPr sz="3200">
                <a:solidFill>
                  <a:schemeClr val="tx1"/>
                </a:solidFill>
                <a:latin typeface="Arial" pitchFamily="34" charset="0"/>
                <a:ea typeface="MS PGothic" pitchFamily="34" charset="-128"/>
                <a:cs typeface="Arial" pitchFamily="34" charset="0"/>
              </a:defRPr>
            </a:lvl1pPr>
            <a:lvl2pPr marL="742950" indent="-285750" defTabSz="457200" eaLnBrk="0" hangingPunct="0">
              <a:spcBef>
                <a:spcPct val="20000"/>
              </a:spcBef>
              <a:buFont typeface="Arial" pitchFamily="34" charset="0"/>
              <a:buChar char="–"/>
              <a:defRPr sz="2800">
                <a:solidFill>
                  <a:schemeClr val="tx1"/>
                </a:solidFill>
                <a:latin typeface="Arial" pitchFamily="34" charset="0"/>
                <a:ea typeface="MS PGothic" pitchFamily="34" charset="-128"/>
                <a:cs typeface="Arial" pitchFamily="34" charset="0"/>
              </a:defRPr>
            </a:lvl2pPr>
            <a:lvl3pPr marL="1143000" indent="-228600" defTabSz="457200" eaLnBrk="0" hangingPunct="0">
              <a:spcBef>
                <a:spcPct val="20000"/>
              </a:spcBef>
              <a:buFont typeface="Arial" pitchFamily="34" charset="0"/>
              <a:buChar char="•"/>
              <a:defRPr sz="2400">
                <a:solidFill>
                  <a:schemeClr val="tx1"/>
                </a:solidFill>
                <a:latin typeface="Arial" pitchFamily="34" charset="0"/>
                <a:ea typeface="MS PGothic" pitchFamily="34" charset="-128"/>
                <a:cs typeface="Arial" pitchFamily="34" charset="0"/>
              </a:defRPr>
            </a:lvl3pPr>
            <a:lvl4pPr marL="1600200" indent="-228600" defTabSz="457200" eaLnBrk="0" hangingPunct="0">
              <a:spcBef>
                <a:spcPct val="20000"/>
              </a:spcBef>
              <a:buFont typeface="Arial" pitchFamily="34" charset="0"/>
              <a:buChar char="–"/>
              <a:defRPr sz="2000">
                <a:solidFill>
                  <a:schemeClr val="tx1"/>
                </a:solidFill>
                <a:latin typeface="Arial" pitchFamily="34" charset="0"/>
                <a:ea typeface="MS PGothic" pitchFamily="34" charset="-128"/>
                <a:cs typeface="Arial" pitchFamily="34" charset="0"/>
              </a:defRPr>
            </a:lvl4pPr>
            <a:lvl5pPr marL="2057400" indent="-228600" defTabSz="457200" eaLnBrk="0" hangingPunct="0">
              <a:spcBef>
                <a:spcPct val="20000"/>
              </a:spcBef>
              <a:buFont typeface="Arial" pitchFamily="34" charset="0"/>
              <a:buChar char="»"/>
              <a:defRPr sz="2000">
                <a:solidFill>
                  <a:schemeClr val="tx1"/>
                </a:solidFill>
                <a:latin typeface="Arial" pitchFamily="34" charset="0"/>
                <a:ea typeface="MS PGothic" pitchFamily="34" charset="-128"/>
                <a:cs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9pPr>
          </a:lstStyle>
          <a:p>
            <a:pPr algn="ctr" fontAlgn="base">
              <a:spcBef>
                <a:spcPct val="0"/>
              </a:spcBef>
              <a:spcAft>
                <a:spcPct val="0"/>
              </a:spcAft>
              <a:buFontTx/>
              <a:buNone/>
            </a:pPr>
            <a:r>
              <a:rPr lang="en-US" altLang="en-US" sz="4400" dirty="0">
                <a:latin typeface="Calibri" panose="020F0502020204030204" pitchFamily="34" charset="0"/>
                <a:cs typeface="Calibri" panose="020F0502020204030204" pitchFamily="34" charset="0"/>
              </a:rPr>
              <a:t>Takeaways</a:t>
            </a:r>
          </a:p>
        </p:txBody>
      </p:sp>
      <p:sp>
        <p:nvSpPr>
          <p:cNvPr id="6" name="Content Placeholder 2"/>
          <p:cNvSpPr txBox="1">
            <a:spLocks/>
          </p:cNvSpPr>
          <p:nvPr/>
        </p:nvSpPr>
        <p:spPr>
          <a:xfrm>
            <a:off x="518536" y="1971006"/>
            <a:ext cx="5731889" cy="3646238"/>
          </a:xfrm>
          <a:prstGeom prst="rect">
            <a:avLst/>
          </a:prstGeom>
        </p:spPr>
        <p:txBody>
          <a:bodyPr vert="horz" lIns="91435" tIns="45718" rIns="91435" bIns="45718" rtlCol="0">
            <a:normAutofit fontScale="25000" lnSpcReduction="20000"/>
          </a:bodyPr>
          <a:lstStyle>
            <a:lvl1pPr marL="295268" indent="-295268" algn="l" defTabSz="640064" rtl="0" eaLnBrk="1" latinLnBrk="0" hangingPunct="1">
              <a:lnSpc>
                <a:spcPct val="100000"/>
              </a:lnSpc>
              <a:spcBef>
                <a:spcPts val="0"/>
              </a:spcBef>
              <a:spcAft>
                <a:spcPts val="1000"/>
              </a:spcAft>
              <a:buClr>
                <a:schemeClr val="accent1"/>
              </a:buClr>
              <a:buSzPct val="80000"/>
              <a:buFont typeface="Wingdings" charset="2"/>
              <a:buChar char="§"/>
              <a:tabLst/>
              <a:defRPr lang="en-US" sz="2200" b="0" kern="1200" dirty="0" smtClean="0">
                <a:solidFill>
                  <a:schemeClr val="tx1"/>
                </a:solidFill>
                <a:latin typeface="+mn-lt"/>
                <a:ea typeface="+mn-ea"/>
                <a:cs typeface="+mn-cs"/>
              </a:defRPr>
            </a:lvl1pPr>
            <a:lvl2pPr marL="579424" indent="-284156" algn="l" defTabSz="640064" rtl="0" eaLnBrk="1" latinLnBrk="0" hangingPunct="1">
              <a:lnSpc>
                <a:spcPct val="100000"/>
              </a:lnSpc>
              <a:spcBef>
                <a:spcPts val="0"/>
              </a:spcBef>
              <a:spcAft>
                <a:spcPts val="1000"/>
              </a:spcAft>
              <a:buClr>
                <a:schemeClr val="accent5">
                  <a:lumMod val="50000"/>
                </a:schemeClr>
              </a:buClr>
              <a:buSzPct val="100000"/>
              <a:buFont typeface=".AppleSystemUIFont" charset="0"/>
              <a:buChar char="-"/>
              <a:tabLst/>
              <a:defRPr lang="en-US" sz="2000" b="0" kern="1200" dirty="0" smtClean="0">
                <a:solidFill>
                  <a:schemeClr val="tx1"/>
                </a:solidFill>
                <a:latin typeface="+mn-lt"/>
                <a:ea typeface="+mn-ea"/>
                <a:cs typeface="+mn-cs"/>
              </a:defRPr>
            </a:lvl2pPr>
            <a:lvl3pPr marL="806430" indent="-227007" algn="l" defTabSz="640064" rtl="0" eaLnBrk="1" latinLnBrk="0" hangingPunct="1">
              <a:lnSpc>
                <a:spcPct val="100000"/>
              </a:lnSpc>
              <a:spcBef>
                <a:spcPts val="0"/>
              </a:spcBef>
              <a:spcAft>
                <a:spcPts val="1000"/>
              </a:spcAft>
              <a:buClr>
                <a:schemeClr val="accent1"/>
              </a:buClr>
              <a:buSzPct val="80000"/>
              <a:buFont typeface="Wingdings" charset="2"/>
              <a:buChar char="§"/>
              <a:tabLst/>
              <a:defRPr lang="en-US" sz="1800" b="0" kern="1200" dirty="0" smtClean="0">
                <a:solidFill>
                  <a:schemeClr val="tx1"/>
                </a:solidFill>
                <a:latin typeface="+mn-lt"/>
                <a:ea typeface="+mn-ea"/>
                <a:cs typeface="+mn-cs"/>
              </a:defRPr>
            </a:lvl3pPr>
            <a:lvl4pPr marL="1028675" indent="-222245" algn="l" defTabSz="640064" rtl="0" eaLnBrk="1" latinLnBrk="0" hangingPunct="1">
              <a:lnSpc>
                <a:spcPct val="100000"/>
              </a:lnSpc>
              <a:spcBef>
                <a:spcPts val="0"/>
              </a:spcBef>
              <a:spcAft>
                <a:spcPts val="1000"/>
              </a:spcAft>
              <a:buClr>
                <a:schemeClr val="accent5">
                  <a:lumMod val="50000"/>
                </a:schemeClr>
              </a:buClr>
              <a:buSzPct val="100000"/>
              <a:buFont typeface=".AppleSystemUIFont" charset="0"/>
              <a:buChar char="-"/>
              <a:tabLst/>
              <a:defRPr lang="en-US" sz="1600" b="0" kern="1200" dirty="0" smtClean="0">
                <a:solidFill>
                  <a:schemeClr val="tx1"/>
                </a:solidFill>
                <a:latin typeface="+mn-lt"/>
                <a:ea typeface="+mn-ea"/>
                <a:cs typeface="+mn-cs"/>
              </a:defRPr>
            </a:lvl4pPr>
            <a:lvl5pPr marL="1312830" indent="-227007" algn="l" defTabSz="640064" rtl="0" eaLnBrk="1" latinLnBrk="0" hangingPunct="1">
              <a:lnSpc>
                <a:spcPct val="100000"/>
              </a:lnSpc>
              <a:spcBef>
                <a:spcPts val="0"/>
              </a:spcBef>
              <a:spcAft>
                <a:spcPts val="1000"/>
              </a:spcAft>
              <a:buClr>
                <a:schemeClr val="accent1"/>
              </a:buClr>
              <a:buSzPct val="80000"/>
              <a:buFont typeface="Wingdings" charset="2"/>
              <a:buChar char="§"/>
              <a:defRPr lang="en-US" sz="1400" b="0" kern="1200" dirty="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763"/>
              </a:spcBef>
              <a:buClr>
                <a:schemeClr val="tx1"/>
              </a:buClr>
              <a:buFont typeface="Arial" panose="020B0604020202020204" pitchFamily="34" charset="0"/>
              <a:buChar char="•"/>
            </a:pPr>
            <a:r>
              <a:rPr lang="en-US" altLang="en-US" sz="12800" dirty="0">
                <a:latin typeface="Calibri" panose="020F0502020204030204" pitchFamily="34" charset="0"/>
                <a:ea typeface="ヒラギノ明朝 ProN W3" pitchFamily="2" charset="-128"/>
                <a:cs typeface="Calibri" panose="020F0502020204030204" pitchFamily="34" charset="0"/>
              </a:rPr>
              <a:t>Palliative care principles and practices can be delivered by any clinician in any setting.</a:t>
            </a:r>
          </a:p>
          <a:p>
            <a:pPr>
              <a:spcBef>
                <a:spcPts val="763"/>
              </a:spcBef>
              <a:buClr>
                <a:schemeClr val="tx1"/>
              </a:buClr>
              <a:buFont typeface="Arial" panose="020B0604020202020204" pitchFamily="34" charset="0"/>
              <a:buChar char="•"/>
            </a:pPr>
            <a:r>
              <a:rPr lang="en-US" altLang="en-US" sz="12800" dirty="0">
                <a:latin typeface="Calibri" panose="020F0502020204030204" pitchFamily="34" charset="0"/>
                <a:ea typeface="ヒラギノ明朝 ProN W3" pitchFamily="2" charset="-128"/>
                <a:cs typeface="Calibri" panose="020F0502020204030204" pitchFamily="34" charset="0"/>
              </a:rPr>
              <a:t>Tends to the physical, function, psychological, practical and spiritual realities of patients and identified family.</a:t>
            </a:r>
          </a:p>
          <a:p>
            <a:pPr>
              <a:spcBef>
                <a:spcPts val="763"/>
              </a:spcBef>
              <a:buClr>
                <a:schemeClr val="tx1"/>
              </a:buClr>
              <a:buFont typeface="Arial" panose="020B0604020202020204" pitchFamily="34" charset="0"/>
              <a:buChar char="•"/>
            </a:pPr>
            <a:r>
              <a:rPr lang="en-US" altLang="en-US" sz="12800" dirty="0">
                <a:latin typeface="Calibri" panose="020F0502020204030204" pitchFamily="34" charset="0"/>
                <a:ea typeface="ヒラギノ明朝 ProN W3" pitchFamily="2" charset="-128"/>
                <a:cs typeface="Calibri" panose="020F0502020204030204" pitchFamily="34" charset="0"/>
              </a:rPr>
              <a:t>Meets people where they are.</a:t>
            </a:r>
          </a:p>
          <a:p>
            <a:pPr>
              <a:spcBef>
                <a:spcPts val="763"/>
              </a:spcBef>
            </a:pPr>
            <a:endParaRPr lang="en-US" altLang="en-US" sz="3200" dirty="0">
              <a:latin typeface="Calibri" panose="020F0502020204030204" pitchFamily="34" charset="0"/>
              <a:ea typeface="ヒラギノ明朝 ProN W3" pitchFamily="2" charset="-128"/>
              <a:cs typeface="Calibri" panose="020F0502020204030204" pitchFamily="34" charset="0"/>
            </a:endParaRPr>
          </a:p>
          <a:p>
            <a:pPr>
              <a:spcBef>
                <a:spcPts val="763"/>
              </a:spcBef>
            </a:pPr>
            <a:endParaRPr lang="en-US" altLang="en-US" sz="3200" dirty="0">
              <a:latin typeface="Calibri" panose="020F0502020204030204" pitchFamily="34" charset="0"/>
              <a:ea typeface="ヒラギノ明朝 ProN W3" pitchFamily="2" charset="-128"/>
              <a:cs typeface="Calibri" panose="020F0502020204030204" pitchFamily="34" charset="0"/>
            </a:endParaRPr>
          </a:p>
          <a:p>
            <a:pPr marL="0" indent="0">
              <a:spcBef>
                <a:spcPts val="763"/>
              </a:spcBef>
              <a:buNone/>
            </a:pPr>
            <a:endParaRPr lang="en-US" altLang="en-US" sz="3100" dirty="0">
              <a:latin typeface="Calibri" panose="020F0502020204030204" pitchFamily="34" charset="0"/>
              <a:ea typeface="ヒラギノ明朝 ProN W3" pitchFamily="2" charset="-128"/>
              <a:cs typeface="Calibri" panose="020F0502020204030204" pitchFamily="34" charset="0"/>
            </a:endParaRPr>
          </a:p>
          <a:p>
            <a:pPr marL="0" indent="0">
              <a:spcBef>
                <a:spcPts val="763"/>
              </a:spcBef>
              <a:buNone/>
            </a:pPr>
            <a:endParaRPr lang="en-US" altLang="en-US" sz="3100" dirty="0">
              <a:latin typeface="Calibri" panose="020F0502020204030204" pitchFamily="34" charset="0"/>
              <a:ea typeface="ヒラギノ明朝 ProN W3" pitchFamily="2" charset="-128"/>
              <a:cs typeface="Calibri" panose="020F0502020204030204" pitchFamily="34" charset="0"/>
            </a:endParaRPr>
          </a:p>
          <a:p>
            <a:pPr marL="0" indent="0">
              <a:spcBef>
                <a:spcPts val="763"/>
              </a:spcBef>
              <a:buNone/>
            </a:pPr>
            <a:endParaRPr lang="en-US" altLang="en-US" sz="3100" dirty="0">
              <a:latin typeface="Calibri" panose="020F0502020204030204" pitchFamily="34" charset="0"/>
              <a:ea typeface="ヒラギノ明朝 ProN W3" pitchFamily="2" charset="-128"/>
              <a:cs typeface="Calibri" panose="020F0502020204030204" pitchFamily="34" charset="0"/>
            </a:endParaRPr>
          </a:p>
        </p:txBody>
      </p:sp>
      <p:sp>
        <p:nvSpPr>
          <p:cNvPr id="2" name="TextBox 1"/>
          <p:cNvSpPr txBox="1"/>
          <p:nvPr/>
        </p:nvSpPr>
        <p:spPr bwMode="auto">
          <a:xfrm>
            <a:off x="3848101" y="6022620"/>
            <a:ext cx="65" cy="307777"/>
          </a:xfrm>
          <a:prstGeom prst="rect">
            <a:avLst/>
          </a:prstGeom>
          <a:noFill/>
          <a:ln w="19050" algn="ctr">
            <a:noFill/>
            <a:miter lim="800000"/>
            <a:headEnd/>
            <a:tailEnd/>
          </a:ln>
        </p:spPr>
        <p:txBody>
          <a:bodyPr wrap="none" lIns="0" tIns="0" rIns="0" bIns="0" rtlCol="0">
            <a:spAutoFit/>
          </a:bodyPr>
          <a:lstStyle/>
          <a:p>
            <a:endParaRPr lang="en-US" sz="2000" dirty="0" err="1"/>
          </a:p>
        </p:txBody>
      </p:sp>
      <p:pic>
        <p:nvPicPr>
          <p:cNvPr id="9" name="Picture 8" descr="A picture containing text, sign, dark, lit&#10;&#10;Description automatically generated">
            <a:extLst>
              <a:ext uri="{FF2B5EF4-FFF2-40B4-BE49-F238E27FC236}">
                <a16:creationId xmlns:a16="http://schemas.microsoft.com/office/drawing/2014/main" id="{F167B712-1C81-6A4B-9CC2-39386EBD8067}"/>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433305" y="1878931"/>
            <a:ext cx="4920495" cy="3280330"/>
          </a:xfrm>
          <a:prstGeom prst="rect">
            <a:avLst/>
          </a:prstGeom>
        </p:spPr>
      </p:pic>
      <p:sp>
        <p:nvSpPr>
          <p:cNvPr id="10" name="TextBox 9">
            <a:extLst>
              <a:ext uri="{FF2B5EF4-FFF2-40B4-BE49-F238E27FC236}">
                <a16:creationId xmlns:a16="http://schemas.microsoft.com/office/drawing/2014/main" id="{543EBB2D-EBA7-494E-837E-814B3F794425}"/>
              </a:ext>
            </a:extLst>
          </p:cNvPr>
          <p:cNvSpPr txBox="1"/>
          <p:nvPr/>
        </p:nvSpPr>
        <p:spPr>
          <a:xfrm>
            <a:off x="6433305" y="5226459"/>
            <a:ext cx="4920495" cy="230832"/>
          </a:xfrm>
          <a:prstGeom prst="rect">
            <a:avLst/>
          </a:prstGeom>
          <a:noFill/>
        </p:spPr>
        <p:txBody>
          <a:bodyPr wrap="square" rtlCol="0">
            <a:spAutoFit/>
          </a:bodyPr>
          <a:lstStyle/>
          <a:p>
            <a:r>
              <a:rPr lang="en-US" sz="900" dirty="0">
                <a:hlinkClick r:id="rId4" tooltip="https://ashleytan.wordpress.com/tag/keynote/"/>
              </a:rPr>
              <a:t>This Photo</a:t>
            </a:r>
            <a:r>
              <a:rPr lang="en-US" sz="900" dirty="0"/>
              <a:t> by Unknown Author is licensed under </a:t>
            </a:r>
            <a:r>
              <a:rPr lang="en-US" sz="900" dirty="0">
                <a:hlinkClick r:id="rId5" tooltip="https://creativecommons.org/licenses/by/3.0/"/>
              </a:rPr>
              <a:t>CC BY</a:t>
            </a:r>
            <a:endParaRPr lang="en-US" sz="900" dirty="0"/>
          </a:p>
        </p:txBody>
      </p:sp>
      <p:sp>
        <p:nvSpPr>
          <p:cNvPr id="7" name="Footer Placeholder 6">
            <a:extLst>
              <a:ext uri="{FF2B5EF4-FFF2-40B4-BE49-F238E27FC236}">
                <a16:creationId xmlns:a16="http://schemas.microsoft.com/office/drawing/2014/main" id="{DA30B310-C54B-BB42-8A35-F3FC2CEF77DE}"/>
              </a:ext>
            </a:extLst>
          </p:cNvPr>
          <p:cNvSpPr>
            <a:spLocks noGrp="1"/>
          </p:cNvSpPr>
          <p:nvPr>
            <p:ph type="ftr" sz="quarter" idx="11"/>
          </p:nvPr>
        </p:nvSpPr>
        <p:spPr/>
        <p:txBody>
          <a:bodyPr/>
          <a:lstStyle/>
          <a:p>
            <a:r>
              <a:rPr lang="en-US"/>
              <a:t>Introduction to Palliative Care. Property of UC Regents, B. Calton, B. Sumser, N. Saks, T. Reid, N. Shepard-Lopez</a:t>
            </a:r>
          </a:p>
        </p:txBody>
      </p:sp>
    </p:spTree>
    <p:extLst>
      <p:ext uri="{BB962C8B-B14F-4D97-AF65-F5344CB8AC3E}">
        <p14:creationId xmlns:p14="http://schemas.microsoft.com/office/powerpoint/2010/main" val="338919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62CCDBE8-0DEC-764E-B5D5-F1F97D4E044B}"/>
              </a:ext>
            </a:extLst>
          </p:cNvPr>
          <p:cNvSpPr>
            <a:spLocks noGrp="1"/>
          </p:cNvSpPr>
          <p:nvPr>
            <p:ph type="title"/>
          </p:nvPr>
        </p:nvSpPr>
        <p:spPr>
          <a:xfrm>
            <a:off x="643467" y="321734"/>
            <a:ext cx="10905066" cy="1135737"/>
          </a:xfrm>
        </p:spPr>
        <p:txBody>
          <a:bodyPr vert="horz" lIns="91440" tIns="45720" rIns="91440" bIns="45720" rtlCol="0" anchor="ctr">
            <a:normAutofit/>
          </a:bodyPr>
          <a:lstStyle/>
          <a:p>
            <a:r>
              <a:rPr lang="en-US" sz="4200" kern="1200" dirty="0">
                <a:solidFill>
                  <a:schemeClr val="tx1"/>
                </a:solidFill>
                <a:latin typeface="+mj-lt"/>
                <a:ea typeface="+mj-ea"/>
                <a:cs typeface="+mj-cs"/>
              </a:rPr>
              <a:t>Welcome!</a:t>
            </a:r>
          </a:p>
        </p:txBody>
      </p:sp>
      <p:sp>
        <p:nvSpPr>
          <p:cNvPr id="6" name="Content Placeholder 5">
            <a:extLst>
              <a:ext uri="{FF2B5EF4-FFF2-40B4-BE49-F238E27FC236}">
                <a16:creationId xmlns:a16="http://schemas.microsoft.com/office/drawing/2014/main" id="{BEB5B835-32AF-D046-86B0-3F2A807CDFA4}"/>
              </a:ext>
            </a:extLst>
          </p:cNvPr>
          <p:cNvSpPr>
            <a:spLocks noGrp="1"/>
          </p:cNvSpPr>
          <p:nvPr>
            <p:ph idx="1"/>
          </p:nvPr>
        </p:nvSpPr>
        <p:spPr>
          <a:xfrm>
            <a:off x="643467" y="1782981"/>
            <a:ext cx="9915159" cy="4393982"/>
          </a:xfrm>
        </p:spPr>
        <p:txBody>
          <a:bodyPr vert="horz" lIns="91440" tIns="45720" rIns="91440" bIns="45720" rtlCol="0">
            <a:normAutofit/>
          </a:bodyPr>
          <a:lstStyle/>
          <a:p>
            <a:r>
              <a:rPr lang="en-US" sz="3000" dirty="0"/>
              <a:t>Nine-hour curriculum designed to equip clinicians with the core knowledge, skills, and attitudes to take the best possible care of their seriously ill patients and families.</a:t>
            </a:r>
          </a:p>
          <a:p>
            <a:r>
              <a:rPr lang="en-US" sz="3000" dirty="0" err="1"/>
              <a:t>Interprofessionally</a:t>
            </a:r>
            <a:r>
              <a:rPr lang="en-US" sz="3000" dirty="0"/>
              <a:t>-developed and taught</a:t>
            </a:r>
          </a:p>
          <a:p>
            <a:r>
              <a:rPr lang="en-US" sz="3000" dirty="0"/>
              <a:t>Intended to be interactive</a:t>
            </a:r>
          </a:p>
        </p:txBody>
      </p:sp>
      <p:sp>
        <p:nvSpPr>
          <p:cNvPr id="14" name="Rectangle 1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Slide Number Placeholder 1">
            <a:extLst>
              <a:ext uri="{FF2B5EF4-FFF2-40B4-BE49-F238E27FC236}">
                <a16:creationId xmlns:a16="http://schemas.microsoft.com/office/drawing/2014/main" id="{42596916-94EC-C54C-AD12-65FE7298AC27}"/>
              </a:ext>
            </a:extLst>
          </p:cNvPr>
          <p:cNvSpPr>
            <a:spLocks noGrp="1"/>
          </p:cNvSpPr>
          <p:nvPr>
            <p:ph type="sldNum" sz="quarter" idx="13"/>
          </p:nvPr>
        </p:nvSpPr>
        <p:spPr/>
        <p:txBody>
          <a:bodyPr/>
          <a:lstStyle/>
          <a:p>
            <a:fld id="{7BCC8D0D-EAEC-449D-9161-023DFF90F2E2}" type="slidenum">
              <a:rPr lang="en-US" smtClean="0"/>
              <a:pPr/>
              <a:t>2</a:t>
            </a:fld>
            <a:endParaRPr lang="en-US" dirty="0"/>
          </a:p>
        </p:txBody>
      </p:sp>
      <p:sp>
        <p:nvSpPr>
          <p:cNvPr id="3" name="Footer Placeholder 2">
            <a:extLst>
              <a:ext uri="{FF2B5EF4-FFF2-40B4-BE49-F238E27FC236}">
                <a16:creationId xmlns:a16="http://schemas.microsoft.com/office/drawing/2014/main" id="{F65B98D3-67FE-E240-911D-E3C096619164}"/>
              </a:ext>
            </a:extLst>
          </p:cNvPr>
          <p:cNvSpPr>
            <a:spLocks noGrp="1"/>
          </p:cNvSpPr>
          <p:nvPr>
            <p:ph type="ftr" sz="quarter" idx="12"/>
          </p:nvPr>
        </p:nvSpPr>
        <p:spPr/>
        <p:txBody>
          <a:bodyPr/>
          <a:lstStyle/>
          <a:p>
            <a:r>
              <a:rPr lang="en-US"/>
              <a:t>Introduction to Palliative Care. Property of UC Regents, B. Calton, B. Sumser, N. Saks, T. Reid, N. Shepard-Lopez</a:t>
            </a:r>
            <a:endParaRPr lang="en-US" dirty="0"/>
          </a:p>
        </p:txBody>
      </p:sp>
    </p:spTree>
    <p:extLst>
      <p:ext uri="{BB962C8B-B14F-4D97-AF65-F5344CB8AC3E}">
        <p14:creationId xmlns:p14="http://schemas.microsoft.com/office/powerpoint/2010/main" val="344490003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64614" y="1783959"/>
            <a:ext cx="4087306" cy="2889114"/>
          </a:xfrm>
        </p:spPr>
        <p:txBody>
          <a:bodyPr vert="horz" lIns="91440" tIns="45720" rIns="91440" bIns="45720" rtlCol="0" anchor="b">
            <a:normAutofit/>
          </a:bodyPr>
          <a:lstStyle/>
          <a:p>
            <a:r>
              <a:rPr lang="en-US" sz="5400"/>
              <a:t>Questions?</a:t>
            </a:r>
            <a:br>
              <a:rPr lang="en-US" sz="5400"/>
            </a:br>
            <a:br>
              <a:rPr lang="en-US" sz="5400"/>
            </a:br>
            <a:r>
              <a:rPr lang="en-US" sz="5400"/>
              <a:t>Thank you!</a:t>
            </a:r>
          </a:p>
        </p:txBody>
      </p:sp>
      <p:sp>
        <p:nvSpPr>
          <p:cNvPr id="11" name="Freeform: Shape 1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 picture containing accessory, sale&#10;&#10;Description automatically generated">
            <a:extLst>
              <a:ext uri="{FF2B5EF4-FFF2-40B4-BE49-F238E27FC236}">
                <a16:creationId xmlns:a16="http://schemas.microsoft.com/office/drawing/2014/main" id="{CF732C11-8BDA-3D40-BD01-DB79F8B9803B}"/>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17322" r="18624"/>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
        <p:nvSpPr>
          <p:cNvPr id="5" name="TextBox 4">
            <a:extLst>
              <a:ext uri="{FF2B5EF4-FFF2-40B4-BE49-F238E27FC236}">
                <a16:creationId xmlns:a16="http://schemas.microsoft.com/office/drawing/2014/main" id="{F3CE7B6E-7599-0341-8ADE-ADA92E16124C}"/>
              </a:ext>
            </a:extLst>
          </p:cNvPr>
          <p:cNvSpPr txBox="1"/>
          <p:nvPr/>
        </p:nvSpPr>
        <p:spPr>
          <a:xfrm>
            <a:off x="9732673" y="6657945"/>
            <a:ext cx="2459327"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randomreviewsph.wordpress.com/2013/01/05/adieu-doomsday-bonjour-terrible-twos/">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
        <p:nvSpPr>
          <p:cNvPr id="6" name="Slide Number Placeholder 5">
            <a:extLst>
              <a:ext uri="{FF2B5EF4-FFF2-40B4-BE49-F238E27FC236}">
                <a16:creationId xmlns:a16="http://schemas.microsoft.com/office/drawing/2014/main" id="{4831118C-02F4-BA49-91F9-2469F4667381}"/>
              </a:ext>
            </a:extLst>
          </p:cNvPr>
          <p:cNvSpPr>
            <a:spLocks noGrp="1"/>
          </p:cNvSpPr>
          <p:nvPr>
            <p:ph type="sldNum" sz="quarter" idx="12"/>
          </p:nvPr>
        </p:nvSpPr>
        <p:spPr/>
        <p:txBody>
          <a:bodyPr/>
          <a:lstStyle/>
          <a:p>
            <a:fld id="{E336767F-FF58-F74E-8990-33BE71820098}" type="slidenum">
              <a:rPr lang="en-US" smtClean="0"/>
              <a:t>20</a:t>
            </a:fld>
            <a:endParaRPr lang="en-US"/>
          </a:p>
        </p:txBody>
      </p:sp>
      <p:sp>
        <p:nvSpPr>
          <p:cNvPr id="7" name="Footer Placeholder 6">
            <a:extLst>
              <a:ext uri="{FF2B5EF4-FFF2-40B4-BE49-F238E27FC236}">
                <a16:creationId xmlns:a16="http://schemas.microsoft.com/office/drawing/2014/main" id="{8F7AC9D8-B49F-5B42-BF5F-14CADAA1DEB4}"/>
              </a:ext>
            </a:extLst>
          </p:cNvPr>
          <p:cNvSpPr>
            <a:spLocks noGrp="1"/>
          </p:cNvSpPr>
          <p:nvPr>
            <p:ph type="ftr" sz="quarter" idx="11"/>
          </p:nvPr>
        </p:nvSpPr>
        <p:spPr/>
        <p:txBody>
          <a:bodyPr/>
          <a:lstStyle/>
          <a:p>
            <a:r>
              <a:rPr lang="en-US"/>
              <a:t>Introduction to Palliative Care. Property of UC Regents, B. Calton, B. Sumser, N. Saks, T. Reid, N. Shepard-Lopez</a:t>
            </a:r>
          </a:p>
        </p:txBody>
      </p:sp>
    </p:spTree>
    <p:extLst>
      <p:ext uri="{BB962C8B-B14F-4D97-AF65-F5344CB8AC3E}">
        <p14:creationId xmlns:p14="http://schemas.microsoft.com/office/powerpoint/2010/main" val="121115519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45F17B-D3DF-3F4F-902D-7995BCBCBDD0}"/>
              </a:ext>
            </a:extLst>
          </p:cNvPr>
          <p:cNvSpPr>
            <a:spLocks noGrp="1"/>
          </p:cNvSpPr>
          <p:nvPr>
            <p:ph type="title"/>
          </p:nvPr>
        </p:nvSpPr>
        <p:spPr>
          <a:xfrm>
            <a:off x="895470" y="1038545"/>
            <a:ext cx="3141430" cy="4480726"/>
          </a:xfrm>
        </p:spPr>
        <p:txBody>
          <a:bodyPr vert="horz" lIns="91440" tIns="45720" rIns="91440" bIns="45720" rtlCol="0" anchor="ctr">
            <a:normAutofit/>
          </a:bodyPr>
          <a:lstStyle/>
          <a:p>
            <a:pPr algn="r"/>
            <a:r>
              <a:rPr lang="en-US" sz="5100" kern="1200" dirty="0">
                <a:solidFill>
                  <a:schemeClr val="tx1"/>
                </a:solidFill>
                <a:latin typeface="+mj-lt"/>
                <a:ea typeface="+mj-ea"/>
                <a:cs typeface="+mj-cs"/>
              </a:rPr>
              <a:t>Curriculum Overview</a:t>
            </a:r>
          </a:p>
        </p:txBody>
      </p:sp>
      <p:graphicFrame>
        <p:nvGraphicFramePr>
          <p:cNvPr id="12" name="Content Placeholder 5">
            <a:extLst>
              <a:ext uri="{FF2B5EF4-FFF2-40B4-BE49-F238E27FC236}">
                <a16:creationId xmlns:a16="http://schemas.microsoft.com/office/drawing/2014/main" id="{CD150D7D-C9A0-493F-99CC-CF1251493845}"/>
              </a:ext>
            </a:extLst>
          </p:cNvPr>
          <p:cNvGraphicFramePr>
            <a:graphicFrameLocks noGrp="1"/>
          </p:cNvGraphicFramePr>
          <p:nvPr>
            <p:ph idx="1"/>
            <p:extLst>
              <p:ext uri="{D42A27DB-BD31-4B8C-83A1-F6EECF244321}">
                <p14:modId xmlns:p14="http://schemas.microsoft.com/office/powerpoint/2010/main" val="382383908"/>
              </p:ext>
            </p:extLst>
          </p:nvPr>
        </p:nvGraphicFramePr>
        <p:xfrm>
          <a:off x="4815840" y="1027872"/>
          <a:ext cx="6598920" cy="4991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0134C164-F33D-BE46-AD4B-7DAB43339586}"/>
              </a:ext>
            </a:extLst>
          </p:cNvPr>
          <p:cNvSpPr>
            <a:spLocks noGrp="1"/>
          </p:cNvSpPr>
          <p:nvPr>
            <p:ph type="sldNum" sz="quarter" idx="13"/>
          </p:nvPr>
        </p:nvSpPr>
        <p:spPr/>
        <p:txBody>
          <a:bodyPr/>
          <a:lstStyle/>
          <a:p>
            <a:fld id="{7BCC8D0D-EAEC-449D-9161-023DFF90F2E2}" type="slidenum">
              <a:rPr lang="en-US" smtClean="0"/>
              <a:pPr/>
              <a:t>3</a:t>
            </a:fld>
            <a:endParaRPr lang="en-US" dirty="0"/>
          </a:p>
        </p:txBody>
      </p:sp>
      <p:sp>
        <p:nvSpPr>
          <p:cNvPr id="3" name="Footer Placeholder 2">
            <a:extLst>
              <a:ext uri="{FF2B5EF4-FFF2-40B4-BE49-F238E27FC236}">
                <a16:creationId xmlns:a16="http://schemas.microsoft.com/office/drawing/2014/main" id="{E067F4F5-B58F-4649-B06F-D5F013F2D2C1}"/>
              </a:ext>
            </a:extLst>
          </p:cNvPr>
          <p:cNvSpPr>
            <a:spLocks noGrp="1"/>
          </p:cNvSpPr>
          <p:nvPr>
            <p:ph type="ftr" sz="quarter" idx="12"/>
          </p:nvPr>
        </p:nvSpPr>
        <p:spPr/>
        <p:txBody>
          <a:bodyPr/>
          <a:lstStyle/>
          <a:p>
            <a:r>
              <a:rPr lang="en-US"/>
              <a:t>Introduction to Palliative Care. Property of UC Regents, B. Calton, B. Sumser, N. Saks, T. Reid, N. Shepard-Lopez</a:t>
            </a:r>
            <a:endParaRPr lang="en-US" dirty="0"/>
          </a:p>
        </p:txBody>
      </p:sp>
    </p:spTree>
    <p:extLst>
      <p:ext uri="{BB962C8B-B14F-4D97-AF65-F5344CB8AC3E}">
        <p14:creationId xmlns:p14="http://schemas.microsoft.com/office/powerpoint/2010/main" val="237787217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588962" y="773906"/>
            <a:ext cx="8174038" cy="611188"/>
          </a:xfrm>
        </p:spPr>
        <p:txBody>
          <a:bodyPr>
            <a:normAutofit fontScale="90000"/>
          </a:bodyPr>
          <a:lstStyle/>
          <a:p>
            <a:r>
              <a:rPr lang="en-US" sz="4400" b="1" dirty="0"/>
              <a:t>Module Objectives</a:t>
            </a:r>
          </a:p>
        </p:txBody>
      </p:sp>
      <p:sp>
        <p:nvSpPr>
          <p:cNvPr id="6" name="Content Placeholder 5"/>
          <p:cNvSpPr>
            <a:spLocks noGrp="1"/>
          </p:cNvSpPr>
          <p:nvPr>
            <p:ph idx="4294967295"/>
          </p:nvPr>
        </p:nvSpPr>
        <p:spPr>
          <a:xfrm>
            <a:off x="0" y="1624013"/>
            <a:ext cx="8137525" cy="4154487"/>
          </a:xfrm>
        </p:spPr>
        <p:txBody>
          <a:bodyPr/>
          <a:lstStyle/>
          <a:p>
            <a:pPr marL="0" indent="0">
              <a:buNone/>
            </a:pPr>
            <a:endParaRPr lang="en-US" sz="3200" dirty="0">
              <a:latin typeface="+mj-lt"/>
            </a:endParaRPr>
          </a:p>
          <a:p>
            <a:pPr marL="0" indent="0">
              <a:buNone/>
            </a:pPr>
            <a:endParaRPr lang="en-US" sz="3200" dirty="0">
              <a:latin typeface="+mj-lt"/>
            </a:endParaRPr>
          </a:p>
          <a:p>
            <a:pPr marL="0" indent="0">
              <a:buNone/>
            </a:pPr>
            <a:endParaRPr lang="en-US" sz="3200" dirty="0">
              <a:latin typeface="+mj-lt"/>
            </a:endParaRPr>
          </a:p>
        </p:txBody>
      </p:sp>
      <p:sp>
        <p:nvSpPr>
          <p:cNvPr id="5" name="Rectangle 4"/>
          <p:cNvSpPr/>
          <p:nvPr/>
        </p:nvSpPr>
        <p:spPr>
          <a:xfrm>
            <a:off x="804585" y="1624085"/>
            <a:ext cx="10124672" cy="3108543"/>
          </a:xfrm>
          <a:prstGeom prst="rect">
            <a:avLst/>
          </a:prstGeom>
        </p:spPr>
        <p:txBody>
          <a:bodyPr wrap="square">
            <a:spAutoFit/>
          </a:bodyPr>
          <a:lstStyle/>
          <a:p>
            <a:pPr lvl="0"/>
            <a:endParaRPr lang="en-US" sz="2800" dirty="0">
              <a:latin typeface="Calibri" panose="020F0502020204030204" pitchFamily="34" charset="0"/>
              <a:cs typeface="Calibri" panose="020F0502020204030204" pitchFamily="34" charset="0"/>
            </a:endParaRPr>
          </a:p>
          <a:p>
            <a:pPr marL="342900" indent="-342900">
              <a:buFont typeface="+mj-lt"/>
              <a:buAutoNum type="arabicPeriod"/>
            </a:pPr>
            <a:r>
              <a:rPr lang="en-US" sz="2800" dirty="0">
                <a:latin typeface="Calibri" panose="020F0502020204030204" pitchFamily="34" charset="0"/>
                <a:cs typeface="Calibri" panose="020F0502020204030204" pitchFamily="34" charset="0"/>
              </a:rPr>
              <a:t>Define primary versus specialty palliative care.</a:t>
            </a:r>
          </a:p>
          <a:p>
            <a:pPr marL="342900" indent="-342900">
              <a:buFont typeface="+mj-lt"/>
              <a:buAutoNum type="arabicPeriod"/>
            </a:pPr>
            <a:endParaRPr lang="en-US" sz="2800" dirty="0">
              <a:latin typeface="Calibri" panose="020F0502020204030204" pitchFamily="34" charset="0"/>
              <a:cs typeface="Calibri" panose="020F0502020204030204" pitchFamily="34" charset="0"/>
            </a:endParaRPr>
          </a:p>
          <a:p>
            <a:pPr marL="342900" indent="-342900">
              <a:buFont typeface="+mj-lt"/>
              <a:buAutoNum type="arabicPeriod"/>
            </a:pPr>
            <a:r>
              <a:rPr lang="en-US" sz="2800" dirty="0">
                <a:latin typeface="Calibri" panose="020F0502020204030204" pitchFamily="34" charset="0"/>
                <a:cs typeface="Calibri" panose="020F0502020204030204" pitchFamily="34" charset="0"/>
              </a:rPr>
              <a:t>Describe common serious illness trajectories.</a:t>
            </a:r>
          </a:p>
          <a:p>
            <a:pPr marL="342900" indent="-342900">
              <a:buFont typeface="+mj-lt"/>
              <a:buAutoNum type="arabicPeriod"/>
            </a:pPr>
            <a:endParaRPr lang="en-US" sz="2800" dirty="0">
              <a:latin typeface="Calibri" panose="020F0502020204030204" pitchFamily="34" charset="0"/>
              <a:cs typeface="Calibri" panose="020F0502020204030204" pitchFamily="34" charset="0"/>
            </a:endParaRPr>
          </a:p>
          <a:p>
            <a:pPr marL="342900" indent="-342900">
              <a:buFont typeface="+mj-lt"/>
              <a:buAutoNum type="arabicPeriod"/>
            </a:pPr>
            <a:r>
              <a:rPr lang="en-US" sz="2800" dirty="0">
                <a:latin typeface="Calibri" panose="020F0502020204030204" pitchFamily="34" charset="0"/>
                <a:cs typeface="Calibri" panose="020F0502020204030204" pitchFamily="34" charset="0"/>
              </a:rPr>
              <a:t>Differentiate between patients that would benefit from palliative care or hospice.</a:t>
            </a:r>
          </a:p>
        </p:txBody>
      </p:sp>
      <p:sp>
        <p:nvSpPr>
          <p:cNvPr id="7" name="Slide Number Placeholder 6">
            <a:extLst>
              <a:ext uri="{FF2B5EF4-FFF2-40B4-BE49-F238E27FC236}">
                <a16:creationId xmlns:a16="http://schemas.microsoft.com/office/drawing/2014/main" id="{D6C62710-E9A1-914C-8762-8C6F2A53937E}"/>
              </a:ext>
            </a:extLst>
          </p:cNvPr>
          <p:cNvSpPr>
            <a:spLocks noGrp="1"/>
          </p:cNvSpPr>
          <p:nvPr>
            <p:ph type="sldNum" sz="quarter" idx="12"/>
          </p:nvPr>
        </p:nvSpPr>
        <p:spPr/>
        <p:txBody>
          <a:bodyPr/>
          <a:lstStyle/>
          <a:p>
            <a:fld id="{E336767F-FF58-F74E-8990-33BE71820098}" type="slidenum">
              <a:rPr lang="en-US" smtClean="0"/>
              <a:t>4</a:t>
            </a:fld>
            <a:endParaRPr lang="en-US"/>
          </a:p>
        </p:txBody>
      </p:sp>
      <p:sp>
        <p:nvSpPr>
          <p:cNvPr id="8" name="Footer Placeholder 7">
            <a:extLst>
              <a:ext uri="{FF2B5EF4-FFF2-40B4-BE49-F238E27FC236}">
                <a16:creationId xmlns:a16="http://schemas.microsoft.com/office/drawing/2014/main" id="{E9B6A396-264C-5B42-958A-E4F1C86422D9}"/>
              </a:ext>
            </a:extLst>
          </p:cNvPr>
          <p:cNvSpPr>
            <a:spLocks noGrp="1"/>
          </p:cNvSpPr>
          <p:nvPr>
            <p:ph type="ftr" sz="quarter" idx="11"/>
          </p:nvPr>
        </p:nvSpPr>
        <p:spPr/>
        <p:txBody>
          <a:bodyPr/>
          <a:lstStyle/>
          <a:p>
            <a:r>
              <a:rPr lang="en-US"/>
              <a:t>Introduction to Palliative Care. Property of UC Regents, B. Calton, B. Sumser, N. Saks, T. Reid, N. Shepard-Lopez</a:t>
            </a:r>
          </a:p>
        </p:txBody>
      </p:sp>
    </p:spTree>
    <p:extLst>
      <p:ext uri="{BB962C8B-B14F-4D97-AF65-F5344CB8AC3E}">
        <p14:creationId xmlns:p14="http://schemas.microsoft.com/office/powerpoint/2010/main" val="1715814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idx="4294967295"/>
          </p:nvPr>
        </p:nvSpPr>
        <p:spPr>
          <a:xfrm>
            <a:off x="1028700" y="1967266"/>
            <a:ext cx="2628900" cy="2547257"/>
          </a:xfrm>
          <a:noFill/>
        </p:spPr>
        <p:txBody>
          <a:bodyPr vert="horz" lIns="91440" tIns="45720" rIns="91440" bIns="45720" rtlCol="0" anchor="ctr">
            <a:normAutofit/>
          </a:bodyPr>
          <a:lstStyle/>
          <a:p>
            <a:pPr algn="ctr"/>
            <a:r>
              <a:rPr lang="en-US" sz="2500" kern="1200" dirty="0">
                <a:solidFill>
                  <a:srgbClr val="FFFFFF"/>
                </a:solidFill>
                <a:latin typeface="+mj-lt"/>
                <a:ea typeface="+mj-ea"/>
                <a:cs typeface="+mj-cs"/>
              </a:rPr>
              <a:t>For Reflection</a:t>
            </a:r>
            <a:br>
              <a:rPr lang="en-US" sz="2500" kern="1200" dirty="0">
                <a:solidFill>
                  <a:srgbClr val="FFFFFF"/>
                </a:solidFill>
                <a:latin typeface="+mj-lt"/>
                <a:ea typeface="+mj-ea"/>
                <a:cs typeface="+mj-cs"/>
              </a:rPr>
            </a:br>
            <a:br>
              <a:rPr lang="en-US" sz="2500" kern="1200" dirty="0">
                <a:solidFill>
                  <a:srgbClr val="FFFFFF"/>
                </a:solidFill>
                <a:latin typeface="+mj-lt"/>
                <a:ea typeface="+mj-ea"/>
                <a:cs typeface="+mj-cs"/>
              </a:rPr>
            </a:br>
            <a:r>
              <a:rPr lang="en-US" sz="2500" kern="1200" dirty="0">
                <a:solidFill>
                  <a:srgbClr val="FFFFFF"/>
                </a:solidFill>
                <a:latin typeface="+mj-lt"/>
                <a:ea typeface="+mj-ea"/>
                <a:cs typeface="+mj-cs"/>
              </a:rPr>
              <a:t>What is the first thing that comes to your mind when you hear “palliative care”?</a:t>
            </a:r>
          </a:p>
        </p:txBody>
      </p:sp>
      <p:pic>
        <p:nvPicPr>
          <p:cNvPr id="6" name="Picture 5" descr="Logo, company name&#10;&#10;Description automatically generated">
            <a:extLst>
              <a:ext uri="{FF2B5EF4-FFF2-40B4-BE49-F238E27FC236}">
                <a16:creationId xmlns:a16="http://schemas.microsoft.com/office/drawing/2014/main" id="{2129B688-97EE-7642-BAA2-D23A0F9F790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777316" y="1164777"/>
            <a:ext cx="6780700" cy="4526117"/>
          </a:xfrm>
          <a:prstGeom prst="rect">
            <a:avLst/>
          </a:prstGeom>
        </p:spPr>
      </p:pic>
      <p:sp>
        <p:nvSpPr>
          <p:cNvPr id="3" name="Slide Number Placeholder 2"/>
          <p:cNvSpPr>
            <a:spLocks noGrp="1"/>
          </p:cNvSpPr>
          <p:nvPr>
            <p:ph type="sldNum" sz="quarter" idx="12"/>
          </p:nvPr>
        </p:nvSpPr>
        <p:spPr>
          <a:xfrm>
            <a:off x="11034184" y="6356350"/>
            <a:ext cx="514349" cy="365125"/>
          </a:xfrm>
        </p:spPr>
        <p:txBody>
          <a:bodyPr vert="horz" lIns="91440" tIns="45720" rIns="91440" bIns="45720" rtlCol="0" anchor="ctr">
            <a:normAutofit/>
          </a:bodyPr>
          <a:lstStyle/>
          <a:p>
            <a:pPr defTabSz="914400">
              <a:spcAft>
                <a:spcPts val="600"/>
              </a:spcAft>
            </a:pPr>
            <a:fld id="{7BCC8D0D-EAEC-449D-9161-023DFF90F2E2}" type="slidenum">
              <a:rPr lang="en-US">
                <a:solidFill>
                  <a:schemeClr val="tx1">
                    <a:alpha val="80000"/>
                  </a:schemeClr>
                </a:solidFill>
              </a:rPr>
              <a:pPr defTabSz="914400">
                <a:spcAft>
                  <a:spcPts val="600"/>
                </a:spcAft>
              </a:pPr>
              <a:t>5</a:t>
            </a:fld>
            <a:endParaRPr lang="en-US">
              <a:solidFill>
                <a:schemeClr val="tx1">
                  <a:alpha val="80000"/>
                </a:schemeClr>
              </a:solidFill>
            </a:endParaRPr>
          </a:p>
        </p:txBody>
      </p:sp>
      <p:sp>
        <p:nvSpPr>
          <p:cNvPr id="7" name="Footer Placeholder 6">
            <a:extLst>
              <a:ext uri="{FF2B5EF4-FFF2-40B4-BE49-F238E27FC236}">
                <a16:creationId xmlns:a16="http://schemas.microsoft.com/office/drawing/2014/main" id="{A795594A-BEE1-B44F-AA5B-A6B8E3F9D73A}"/>
              </a:ext>
            </a:extLst>
          </p:cNvPr>
          <p:cNvSpPr>
            <a:spLocks noGrp="1"/>
          </p:cNvSpPr>
          <p:nvPr>
            <p:ph type="ftr" sz="quarter" idx="11"/>
          </p:nvPr>
        </p:nvSpPr>
        <p:spPr/>
        <p:txBody>
          <a:bodyPr/>
          <a:lstStyle/>
          <a:p>
            <a:r>
              <a:rPr lang="en-US"/>
              <a:t>Introduction to Palliative Care. Property of UC Regents, B. Calton, B. Sumser, N. Saks, T. Reid, N. Shepard-Lopez</a:t>
            </a:r>
          </a:p>
        </p:txBody>
      </p:sp>
    </p:spTree>
    <p:extLst>
      <p:ext uri="{BB962C8B-B14F-4D97-AF65-F5344CB8AC3E}">
        <p14:creationId xmlns:p14="http://schemas.microsoft.com/office/powerpoint/2010/main" val="3208469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643467" y="394306"/>
            <a:ext cx="10905066" cy="1135737"/>
          </a:xfrm>
        </p:spPr>
        <p:txBody>
          <a:bodyPr vert="horz" lIns="91440" tIns="45720" rIns="91440" bIns="45720" rtlCol="0" anchor="ctr">
            <a:normAutofit/>
          </a:bodyPr>
          <a:lstStyle/>
          <a:p>
            <a:r>
              <a:rPr lang="en-US" b="1" kern="1200">
                <a:solidFill>
                  <a:schemeClr val="tx1"/>
                </a:solidFill>
                <a:latin typeface="+mj-lt"/>
                <a:ea typeface="+mj-ea"/>
                <a:cs typeface="+mj-cs"/>
              </a:rPr>
              <a:t>Guiding Principles and Practices </a:t>
            </a:r>
          </a:p>
        </p:txBody>
      </p:sp>
      <p:sp>
        <p:nvSpPr>
          <p:cNvPr id="9" name="TextBox 8"/>
          <p:cNvSpPr txBox="1"/>
          <p:nvPr/>
        </p:nvSpPr>
        <p:spPr bwMode="auto">
          <a:xfrm>
            <a:off x="643467" y="1782981"/>
            <a:ext cx="10905066" cy="4393982"/>
          </a:xfrm>
          <a:prstGeom prst="rect">
            <a:avLst/>
          </a:prstGeom>
        </p:spPr>
        <p:txBody>
          <a:bodyPr vert="horz" lIns="91440" tIns="45720" rIns="91440" bIns="45720" rtlCol="0">
            <a:normAutofit/>
          </a:bodyPr>
          <a:lstStyle/>
          <a:p>
            <a:pPr marL="914400" lvl="1" indent="-228600" defTabSz="914400">
              <a:lnSpc>
                <a:spcPct val="90000"/>
              </a:lnSpc>
              <a:spcAft>
                <a:spcPts val="600"/>
              </a:spcAft>
              <a:buClr>
                <a:schemeClr val="tx1"/>
              </a:buClr>
              <a:buFont typeface="Arial" panose="020B0604020202020204" pitchFamily="34" charset="0"/>
              <a:buChar char="•"/>
            </a:pPr>
            <a:r>
              <a:rPr lang="en-US" sz="2800" dirty="0"/>
              <a:t>Focus on what is most important to the patient, family and caregivers</a:t>
            </a:r>
          </a:p>
          <a:p>
            <a:pPr marL="914400" lvl="1" indent="-228600" defTabSz="914400">
              <a:lnSpc>
                <a:spcPct val="90000"/>
              </a:lnSpc>
              <a:spcAft>
                <a:spcPts val="600"/>
              </a:spcAft>
              <a:buClr>
                <a:schemeClr val="tx1"/>
              </a:buClr>
              <a:buFont typeface="Arial" panose="020B0604020202020204" pitchFamily="34" charset="0"/>
              <a:buChar char="•"/>
            </a:pPr>
            <a:r>
              <a:rPr lang="en-US" sz="2800" dirty="0"/>
              <a:t>Listen for patient and family understanding and experience of illness</a:t>
            </a:r>
          </a:p>
          <a:p>
            <a:pPr marL="914400" lvl="1" indent="-228600" defTabSz="914400">
              <a:lnSpc>
                <a:spcPct val="90000"/>
              </a:lnSpc>
              <a:spcAft>
                <a:spcPts val="600"/>
              </a:spcAft>
              <a:buClr>
                <a:schemeClr val="tx1"/>
              </a:buClr>
              <a:buFont typeface="Arial" panose="020B0604020202020204" pitchFamily="34" charset="0"/>
              <a:buChar char="•"/>
            </a:pPr>
            <a:r>
              <a:rPr lang="en-US" sz="2800" dirty="0"/>
              <a:t>Work in a team when possible</a:t>
            </a:r>
          </a:p>
          <a:p>
            <a:pPr marL="914400" lvl="1" indent="-228600" defTabSz="914400">
              <a:lnSpc>
                <a:spcPct val="90000"/>
              </a:lnSpc>
              <a:spcAft>
                <a:spcPts val="600"/>
              </a:spcAft>
              <a:buClr>
                <a:schemeClr val="tx1"/>
              </a:buClr>
              <a:buFont typeface="Arial" panose="020B0604020202020204" pitchFamily="34" charset="0"/>
              <a:buChar char="•"/>
            </a:pPr>
            <a:r>
              <a:rPr lang="en-US" sz="2800" dirty="0"/>
              <a:t>Meet patients where they are; looks to understand social reality</a:t>
            </a:r>
          </a:p>
          <a:p>
            <a:pPr lvl="1" indent="-228600" defTabSz="914400">
              <a:lnSpc>
                <a:spcPct val="90000"/>
              </a:lnSpc>
              <a:spcAft>
                <a:spcPts val="600"/>
              </a:spcAft>
              <a:buClr>
                <a:srgbClr val="178CCB"/>
              </a:buClr>
              <a:buFont typeface="Arial" panose="020B0604020202020204" pitchFamily="34" charset="0"/>
              <a:buChar char="•"/>
            </a:pPr>
            <a:endParaRPr lang="en-US" sz="2000" dirty="0"/>
          </a:p>
          <a:p>
            <a:pPr marL="800100" lvl="1" indent="-228600" defTabSz="914400">
              <a:lnSpc>
                <a:spcPct val="90000"/>
              </a:lnSpc>
              <a:spcAft>
                <a:spcPts val="600"/>
              </a:spcAft>
              <a:buClr>
                <a:srgbClr val="178CCB"/>
              </a:buClr>
              <a:buFont typeface="Arial" panose="020B0604020202020204" pitchFamily="34" charset="0"/>
              <a:buChar char="•"/>
            </a:pPr>
            <a:endParaRPr lang="en-US" sz="2000" dirty="0"/>
          </a:p>
          <a:p>
            <a:pPr marL="800100" lvl="1" indent="-228600" defTabSz="914400">
              <a:lnSpc>
                <a:spcPct val="90000"/>
              </a:lnSpc>
              <a:spcAft>
                <a:spcPts val="600"/>
              </a:spcAft>
              <a:buClr>
                <a:srgbClr val="178CCB"/>
              </a:buClr>
              <a:buFont typeface="Arial" panose="020B0604020202020204" pitchFamily="34" charset="0"/>
              <a:buChar char="•"/>
            </a:pPr>
            <a:endParaRPr lang="en-US" sz="2000" dirty="0"/>
          </a:p>
        </p:txBody>
      </p:sp>
      <p:sp>
        <p:nvSpPr>
          <p:cNvPr id="16" name="Rectangle 15">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Slide Number Placeholder 1">
            <a:extLst>
              <a:ext uri="{FF2B5EF4-FFF2-40B4-BE49-F238E27FC236}">
                <a16:creationId xmlns:a16="http://schemas.microsoft.com/office/drawing/2014/main" id="{746AC4E3-1B0E-5241-AB7D-FB3BA690538F}"/>
              </a:ext>
            </a:extLst>
          </p:cNvPr>
          <p:cNvSpPr>
            <a:spLocks noGrp="1"/>
          </p:cNvSpPr>
          <p:nvPr>
            <p:ph type="sldNum" sz="quarter" idx="13"/>
          </p:nvPr>
        </p:nvSpPr>
        <p:spPr/>
        <p:txBody>
          <a:bodyPr/>
          <a:lstStyle/>
          <a:p>
            <a:fld id="{7BCC8D0D-EAEC-449D-9161-023DFF90F2E2}" type="slidenum">
              <a:rPr lang="en-US" smtClean="0"/>
              <a:pPr/>
              <a:t>6</a:t>
            </a:fld>
            <a:endParaRPr lang="en-US" dirty="0"/>
          </a:p>
        </p:txBody>
      </p:sp>
      <p:sp>
        <p:nvSpPr>
          <p:cNvPr id="3" name="Footer Placeholder 2">
            <a:extLst>
              <a:ext uri="{FF2B5EF4-FFF2-40B4-BE49-F238E27FC236}">
                <a16:creationId xmlns:a16="http://schemas.microsoft.com/office/drawing/2014/main" id="{9D1F3CD5-F4DD-8640-8EE3-267D0C823A17}"/>
              </a:ext>
            </a:extLst>
          </p:cNvPr>
          <p:cNvSpPr>
            <a:spLocks noGrp="1"/>
          </p:cNvSpPr>
          <p:nvPr>
            <p:ph type="ftr" sz="quarter" idx="12"/>
          </p:nvPr>
        </p:nvSpPr>
        <p:spPr/>
        <p:txBody>
          <a:bodyPr/>
          <a:lstStyle/>
          <a:p>
            <a:r>
              <a:rPr lang="en-US"/>
              <a:t>Introduction to Palliative Care. Property of UC Regents, B. Calton, B. Sumser, N. Saks, T. Reid, N. Shepard-Lopez</a:t>
            </a:r>
            <a:endParaRPr lang="en-US" dirty="0"/>
          </a:p>
        </p:txBody>
      </p:sp>
    </p:spTree>
    <p:extLst>
      <p:ext uri="{BB962C8B-B14F-4D97-AF65-F5344CB8AC3E}">
        <p14:creationId xmlns:p14="http://schemas.microsoft.com/office/powerpoint/2010/main" val="38835411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4294967295"/>
          </p:nvPr>
        </p:nvSpPr>
        <p:spPr>
          <a:xfrm>
            <a:off x="826107" y="1634491"/>
            <a:ext cx="10248900" cy="3851275"/>
          </a:xfrm>
        </p:spPr>
        <p:txBody>
          <a:bodyPr>
            <a:normAutofit fontScale="55000" lnSpcReduction="20000"/>
          </a:bodyPr>
          <a:lstStyle/>
          <a:p>
            <a:r>
              <a:rPr lang="en-US" sz="5400" dirty="0"/>
              <a:t>A person and family centered approach to care aimed at improving the quality of life for [seriously ill] patients and their caregivers</a:t>
            </a:r>
          </a:p>
          <a:p>
            <a:endParaRPr lang="en-US" sz="5400" dirty="0"/>
          </a:p>
          <a:p>
            <a:r>
              <a:rPr lang="en-US" sz="5400" dirty="0"/>
              <a:t>Tends to the physical, functional, psychological, practical and spiritual consequences of a serious illness. </a:t>
            </a:r>
          </a:p>
          <a:p>
            <a:endParaRPr lang="en-US" sz="5400" dirty="0"/>
          </a:p>
          <a:p>
            <a:r>
              <a:rPr lang="en-US" sz="5400" dirty="0"/>
              <a:t>Focuses on assessment and management of pain and other symptoms, assessment and support of caregiver needs and coordination of care. </a:t>
            </a:r>
          </a:p>
          <a:p>
            <a:pPr marL="457200" indent="-457200">
              <a:buFont typeface="Arial" charset="0"/>
              <a:buChar char="•"/>
            </a:pPr>
            <a:endParaRPr lang="en-US" dirty="0"/>
          </a:p>
        </p:txBody>
      </p:sp>
      <p:sp>
        <p:nvSpPr>
          <p:cNvPr id="2" name="TextBox 1"/>
          <p:cNvSpPr txBox="1"/>
          <p:nvPr/>
        </p:nvSpPr>
        <p:spPr bwMode="auto">
          <a:xfrm>
            <a:off x="826107" y="644525"/>
            <a:ext cx="5336870" cy="553998"/>
          </a:xfrm>
          <a:prstGeom prst="rect">
            <a:avLst/>
          </a:prstGeom>
          <a:noFill/>
          <a:ln w="19050" algn="ctr">
            <a:noFill/>
            <a:miter lim="800000"/>
            <a:headEnd/>
            <a:tailEnd/>
          </a:ln>
        </p:spPr>
        <p:txBody>
          <a:bodyPr wrap="square" lIns="0" tIns="0" rIns="0" bIns="0" rtlCol="0">
            <a:spAutoFit/>
          </a:bodyPr>
          <a:lstStyle/>
          <a:p>
            <a:r>
              <a:rPr lang="en-US" sz="3600" b="1" dirty="0">
                <a:latin typeface="+mj-lt"/>
              </a:rPr>
              <a:t>Palliative Care</a:t>
            </a:r>
          </a:p>
        </p:txBody>
      </p:sp>
      <p:sp>
        <p:nvSpPr>
          <p:cNvPr id="8" name="Slide Number Placeholder 2"/>
          <p:cNvSpPr txBox="1">
            <a:spLocks/>
          </p:cNvSpPr>
          <p:nvPr/>
        </p:nvSpPr>
        <p:spPr>
          <a:xfrm>
            <a:off x="1826093" y="6483323"/>
            <a:ext cx="246061" cy="155233"/>
          </a:xfrm>
          <a:prstGeom prst="rect">
            <a:avLst/>
          </a:prstGeom>
        </p:spPr>
        <p:txBody>
          <a:bodyPr vert="horz" lIns="91440" tIns="45720" rIns="91440" bIns="45720" rtlCol="0" anchor="ctr" anchorCtr="0">
            <a:normAutofit fontScale="25000" lnSpcReduction="20000"/>
          </a:bodyPr>
          <a:lstStyle>
            <a:lvl1pPr marL="0" indent="0" algn="l" defTabSz="640064" rtl="0" eaLnBrk="1" latinLnBrk="0" hangingPunct="1">
              <a:lnSpc>
                <a:spcPct val="100000"/>
              </a:lnSpc>
              <a:spcBef>
                <a:spcPts val="0"/>
              </a:spcBef>
              <a:spcAft>
                <a:spcPts val="600"/>
              </a:spcAft>
              <a:buClr>
                <a:schemeClr val="accent1"/>
              </a:buClr>
              <a:buSzPct val="80000"/>
              <a:buFont typeface="Wingdings" charset="2"/>
              <a:buNone/>
              <a:tabLst/>
              <a:defRPr lang="en-US" sz="2800" b="0" i="0" kern="1200" baseline="0">
                <a:solidFill>
                  <a:schemeClr val="tx1"/>
                </a:solidFill>
                <a:latin typeface="+mj-lt"/>
                <a:ea typeface="+mn-ea"/>
                <a:cs typeface="+mn-cs"/>
              </a:defRPr>
            </a:lvl1pPr>
            <a:lvl2pPr marL="230181" indent="0" algn="l" defTabSz="640064" rtl="0" eaLnBrk="1" latinLnBrk="0" hangingPunct="1">
              <a:lnSpc>
                <a:spcPct val="100000"/>
              </a:lnSpc>
              <a:spcBef>
                <a:spcPts val="0"/>
              </a:spcBef>
              <a:spcAft>
                <a:spcPts val="600"/>
              </a:spcAft>
              <a:buClr>
                <a:schemeClr val="accent5">
                  <a:lumMod val="50000"/>
                </a:schemeClr>
              </a:buClr>
              <a:buSzPct val="100000"/>
              <a:buFont typeface=".AppleSystemUIFont" charset="0"/>
              <a:buNone/>
              <a:tabLst/>
              <a:defRPr lang="en-US" sz="2000" b="0" kern="1200">
                <a:solidFill>
                  <a:schemeClr val="tx1"/>
                </a:solidFill>
                <a:latin typeface="+mn-lt"/>
                <a:ea typeface="+mn-ea"/>
                <a:cs typeface="+mn-cs"/>
              </a:defRPr>
            </a:lvl2pPr>
            <a:lvl3pPr marL="515924" indent="0" algn="l" defTabSz="640064" rtl="0" eaLnBrk="1" latinLnBrk="0" hangingPunct="1">
              <a:lnSpc>
                <a:spcPct val="100000"/>
              </a:lnSpc>
              <a:spcBef>
                <a:spcPts val="0"/>
              </a:spcBef>
              <a:spcAft>
                <a:spcPts val="600"/>
              </a:spcAft>
              <a:buClr>
                <a:schemeClr val="accent1"/>
              </a:buClr>
              <a:buSzPct val="80000"/>
              <a:buFont typeface="Wingdings" charset="2"/>
              <a:buNone/>
              <a:tabLst/>
              <a:defRPr lang="en-US" sz="1800" b="0" kern="1200">
                <a:solidFill>
                  <a:schemeClr val="tx1"/>
                </a:solidFill>
                <a:latin typeface="+mn-lt"/>
                <a:ea typeface="+mn-ea"/>
                <a:cs typeface="+mn-cs"/>
              </a:defRPr>
            </a:lvl3pPr>
            <a:lvl4pPr marL="800080" indent="0" algn="l" defTabSz="640064" rtl="0" eaLnBrk="1" latinLnBrk="0" hangingPunct="1">
              <a:lnSpc>
                <a:spcPct val="100000"/>
              </a:lnSpc>
              <a:spcBef>
                <a:spcPts val="0"/>
              </a:spcBef>
              <a:spcAft>
                <a:spcPts val="600"/>
              </a:spcAft>
              <a:buClr>
                <a:schemeClr val="accent5">
                  <a:lumMod val="50000"/>
                </a:schemeClr>
              </a:buClr>
              <a:buSzPct val="100000"/>
              <a:buFont typeface=".AppleSystemUIFont" charset="0"/>
              <a:buNone/>
              <a:tabLst/>
              <a:defRPr lang="en-US" sz="1600" b="0" kern="1200">
                <a:solidFill>
                  <a:schemeClr val="tx1"/>
                </a:solidFill>
                <a:latin typeface="+mn-lt"/>
                <a:ea typeface="+mn-ea"/>
                <a:cs typeface="+mn-cs"/>
              </a:defRPr>
            </a:lvl4pPr>
            <a:lvl5pPr marL="1085823" indent="0" algn="l" defTabSz="640064" rtl="0" eaLnBrk="1" latinLnBrk="0" hangingPunct="1">
              <a:lnSpc>
                <a:spcPct val="200000"/>
              </a:lnSpc>
              <a:spcBef>
                <a:spcPts val="0"/>
              </a:spcBef>
              <a:buClr>
                <a:srgbClr val="18A3AC"/>
              </a:buClr>
              <a:buSzPct val="80000"/>
              <a:buFont typeface="Wingdings" charset="2"/>
              <a:buNone/>
              <a:defRPr lang="en-US" sz="2000" b="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6</a:t>
            </a:r>
          </a:p>
        </p:txBody>
      </p:sp>
      <p:sp>
        <p:nvSpPr>
          <p:cNvPr id="3" name="Slide Number Placeholder 2">
            <a:extLst>
              <a:ext uri="{FF2B5EF4-FFF2-40B4-BE49-F238E27FC236}">
                <a16:creationId xmlns:a16="http://schemas.microsoft.com/office/drawing/2014/main" id="{9ABCBEEB-874E-304A-A1FD-84C8E4264477}"/>
              </a:ext>
            </a:extLst>
          </p:cNvPr>
          <p:cNvSpPr>
            <a:spLocks noGrp="1"/>
          </p:cNvSpPr>
          <p:nvPr>
            <p:ph type="sldNum" sz="quarter" idx="12"/>
          </p:nvPr>
        </p:nvSpPr>
        <p:spPr/>
        <p:txBody>
          <a:bodyPr/>
          <a:lstStyle/>
          <a:p>
            <a:fld id="{E336767F-FF58-F74E-8990-33BE71820098}" type="slidenum">
              <a:rPr lang="en-US" smtClean="0"/>
              <a:t>7</a:t>
            </a:fld>
            <a:endParaRPr lang="en-US"/>
          </a:p>
        </p:txBody>
      </p:sp>
      <p:sp>
        <p:nvSpPr>
          <p:cNvPr id="6" name="Footer Placeholder 5">
            <a:extLst>
              <a:ext uri="{FF2B5EF4-FFF2-40B4-BE49-F238E27FC236}">
                <a16:creationId xmlns:a16="http://schemas.microsoft.com/office/drawing/2014/main" id="{A25EC0F9-3795-6C4E-B95F-F9E8F300576D}"/>
              </a:ext>
            </a:extLst>
          </p:cNvPr>
          <p:cNvSpPr>
            <a:spLocks noGrp="1"/>
          </p:cNvSpPr>
          <p:nvPr>
            <p:ph type="ftr" sz="quarter" idx="11"/>
          </p:nvPr>
        </p:nvSpPr>
        <p:spPr/>
        <p:txBody>
          <a:bodyPr/>
          <a:lstStyle/>
          <a:p>
            <a:r>
              <a:rPr lang="en-US"/>
              <a:t>Introduction to Palliative Care. Property of UC Regents, B. Calton, B. Sumser, N. Saks, T. Reid, N. Shepard-Lopez</a:t>
            </a:r>
          </a:p>
        </p:txBody>
      </p:sp>
    </p:spTree>
    <p:extLst>
      <p:ext uri="{BB962C8B-B14F-4D97-AF65-F5344CB8AC3E}">
        <p14:creationId xmlns:p14="http://schemas.microsoft.com/office/powerpoint/2010/main" val="2022233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735E383-FBCE-1E48-9EE0-72723E182900}"/>
              </a:ext>
            </a:extLst>
          </p:cNvPr>
          <p:cNvSpPr>
            <a:spLocks noGrp="1"/>
          </p:cNvSpPr>
          <p:nvPr>
            <p:ph type="title"/>
          </p:nvPr>
        </p:nvSpPr>
        <p:spPr>
          <a:xfrm>
            <a:off x="975585" y="1064211"/>
            <a:ext cx="4346064" cy="4270963"/>
          </a:xfrm>
        </p:spPr>
        <p:txBody>
          <a:bodyPr vert="horz" lIns="91440" tIns="45720" rIns="91440" bIns="45720" rtlCol="0" anchor="ctr">
            <a:normAutofit/>
          </a:bodyPr>
          <a:lstStyle/>
          <a:p>
            <a:pPr algn="ctr"/>
            <a:r>
              <a:rPr lang="en-US" sz="5600" kern="1200" dirty="0">
                <a:solidFill>
                  <a:srgbClr val="FFFFFF"/>
                </a:solidFill>
                <a:latin typeface="+mj-lt"/>
                <a:ea typeface="+mj-ea"/>
                <a:cs typeface="+mj-cs"/>
              </a:rPr>
              <a:t>Who is Seriously Ill?</a:t>
            </a:r>
          </a:p>
        </p:txBody>
      </p:sp>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6" name="Content Placeholder 5">
            <a:extLst>
              <a:ext uri="{FF2B5EF4-FFF2-40B4-BE49-F238E27FC236}">
                <a16:creationId xmlns:a16="http://schemas.microsoft.com/office/drawing/2014/main" id="{E01C6D86-7D9C-B144-A9E8-8828DF5BB535}"/>
              </a:ext>
            </a:extLst>
          </p:cNvPr>
          <p:cNvSpPr>
            <a:spLocks noGrp="1"/>
          </p:cNvSpPr>
          <p:nvPr>
            <p:ph idx="1"/>
          </p:nvPr>
        </p:nvSpPr>
        <p:spPr>
          <a:xfrm>
            <a:off x="6297233" y="518400"/>
            <a:ext cx="4771607" cy="5837949"/>
          </a:xfrm>
        </p:spPr>
        <p:txBody>
          <a:bodyPr vert="horz" lIns="91440" tIns="45720" rIns="91440" bIns="45720" rtlCol="0" anchor="ctr">
            <a:normAutofit/>
          </a:bodyPr>
          <a:lstStyle/>
          <a:p>
            <a:pPr marL="0" indent="0">
              <a:buNone/>
            </a:pPr>
            <a:r>
              <a:rPr lang="en-US" dirty="0">
                <a:solidFill>
                  <a:schemeClr val="tx1">
                    <a:alpha val="80000"/>
                  </a:schemeClr>
                </a:solidFill>
              </a:rPr>
              <a:t>People with illnesses that carry a high risk of mortality, negatively impacts quality of life and daily function, and/or is burdensome in symptoms, treatments, or caregiver stress.</a:t>
            </a:r>
          </a:p>
          <a:p>
            <a:pPr marL="0"/>
            <a:endParaRPr lang="en-US" sz="2000" dirty="0">
              <a:solidFill>
                <a:schemeClr val="tx1">
                  <a:alpha val="80000"/>
                </a:schemeClr>
              </a:solidFill>
            </a:endParaRPr>
          </a:p>
        </p:txBody>
      </p:sp>
      <p:sp>
        <p:nvSpPr>
          <p:cNvPr id="19"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3" name="Slide Number Placeholder 2">
            <a:extLst>
              <a:ext uri="{FF2B5EF4-FFF2-40B4-BE49-F238E27FC236}">
                <a16:creationId xmlns:a16="http://schemas.microsoft.com/office/drawing/2014/main" id="{23869FBB-2EAB-EA42-993D-841AA0128816}"/>
              </a:ext>
            </a:extLst>
          </p:cNvPr>
          <p:cNvSpPr>
            <a:spLocks noGrp="1"/>
          </p:cNvSpPr>
          <p:nvPr>
            <p:ph type="sldNum" sz="quarter" idx="13"/>
          </p:nvPr>
        </p:nvSpPr>
        <p:spPr>
          <a:xfrm>
            <a:off x="8610600" y="6356350"/>
            <a:ext cx="2743200" cy="365125"/>
          </a:xfrm>
        </p:spPr>
        <p:txBody>
          <a:bodyPr vert="horz" lIns="91440" tIns="45720" rIns="91440" bIns="45720" rtlCol="0" anchor="ctr">
            <a:normAutofit/>
          </a:bodyPr>
          <a:lstStyle/>
          <a:p>
            <a:pPr defTabSz="914400">
              <a:spcAft>
                <a:spcPts val="600"/>
              </a:spcAft>
            </a:pPr>
            <a:fld id="{7BCC8D0D-EAEC-449D-9161-023DFF90F2E2}" type="slidenum">
              <a:rPr lang="en-US">
                <a:solidFill>
                  <a:schemeClr val="tx1">
                    <a:alpha val="60000"/>
                  </a:schemeClr>
                </a:solidFill>
              </a:rPr>
              <a:pPr defTabSz="914400">
                <a:spcAft>
                  <a:spcPts val="600"/>
                </a:spcAft>
              </a:pPr>
              <a:t>8</a:t>
            </a:fld>
            <a:endParaRPr lang="en-US">
              <a:solidFill>
                <a:schemeClr val="tx1">
                  <a:alpha val="60000"/>
                </a:schemeClr>
              </a:solidFill>
            </a:endParaRPr>
          </a:p>
        </p:txBody>
      </p:sp>
      <p:cxnSp>
        <p:nvCxnSpPr>
          <p:cNvPr id="21" name="Straight Connector 20">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5F2083C5-FEB4-404C-82B4-2B263C10FA36}"/>
              </a:ext>
            </a:extLst>
          </p:cNvPr>
          <p:cNvSpPr txBox="1">
            <a:spLocks/>
          </p:cNvSpPr>
          <p:nvPr/>
        </p:nvSpPr>
        <p:spPr>
          <a:xfrm>
            <a:off x="5155301" y="6509624"/>
            <a:ext cx="41148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dirty="0">
                <a:solidFill>
                  <a:schemeClr val="tx1">
                    <a:lumMod val="50000"/>
                    <a:lumOff val="50000"/>
                  </a:schemeClr>
                </a:solidFill>
              </a:rPr>
              <a:t>Introduction to Palliative Care</a:t>
            </a:r>
          </a:p>
        </p:txBody>
      </p:sp>
      <p:sp>
        <p:nvSpPr>
          <p:cNvPr id="2" name="Footer Placeholder 1">
            <a:extLst>
              <a:ext uri="{FF2B5EF4-FFF2-40B4-BE49-F238E27FC236}">
                <a16:creationId xmlns:a16="http://schemas.microsoft.com/office/drawing/2014/main" id="{82C44B95-4042-1E4C-900D-D05B38F94AC3}"/>
              </a:ext>
            </a:extLst>
          </p:cNvPr>
          <p:cNvSpPr>
            <a:spLocks noGrp="1"/>
          </p:cNvSpPr>
          <p:nvPr>
            <p:ph type="ftr" sz="quarter" idx="12"/>
          </p:nvPr>
        </p:nvSpPr>
        <p:spPr/>
        <p:txBody>
          <a:bodyPr/>
          <a:lstStyle/>
          <a:p>
            <a:r>
              <a:rPr lang="en-US"/>
              <a:t>Introduction to Palliative Care. Property of UC Regents, B. Calton, B. Sumser, N. Saks, T. Reid, N. Shepard-Lopez</a:t>
            </a:r>
            <a:endParaRPr lang="en-US" dirty="0"/>
          </a:p>
        </p:txBody>
      </p:sp>
    </p:spTree>
    <p:extLst>
      <p:ext uri="{BB962C8B-B14F-4D97-AF65-F5344CB8AC3E}">
        <p14:creationId xmlns:p14="http://schemas.microsoft.com/office/powerpoint/2010/main" val="427647208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77981" y="1122363"/>
            <a:ext cx="4023360" cy="3204134"/>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4800" b="1" kern="1200">
                <a:solidFill>
                  <a:schemeClr val="tx1"/>
                </a:solidFill>
                <a:latin typeface="+mj-lt"/>
                <a:ea typeface="+mj-ea"/>
                <a:cs typeface="+mj-cs"/>
              </a:rPr>
              <a:t>Illness Trajectories </a:t>
            </a:r>
          </a:p>
        </p:txBody>
      </p:sp>
      <p:sp>
        <p:nvSpPr>
          <p:cNvPr id="15" name="Rectangle 1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8" name="Picture 7" descr="Diagram&#10;&#10;Description automatically generated">
            <a:extLst>
              <a:ext uri="{FF2B5EF4-FFF2-40B4-BE49-F238E27FC236}">
                <a16:creationId xmlns:a16="http://schemas.microsoft.com/office/drawing/2014/main" id="{BFD2D5A9-1F3A-3045-A167-55CA2E333E9C}"/>
              </a:ext>
            </a:extLst>
          </p:cNvPr>
          <p:cNvPicPr>
            <a:picLocks noChangeAspect="1"/>
          </p:cNvPicPr>
          <p:nvPr/>
        </p:nvPicPr>
        <p:blipFill>
          <a:blip r:embed="rId3"/>
          <a:stretch>
            <a:fillRect/>
          </a:stretch>
        </p:blipFill>
        <p:spPr>
          <a:xfrm>
            <a:off x="5773101" y="319088"/>
            <a:ext cx="5937870" cy="5238340"/>
          </a:xfrm>
          <a:prstGeom prst="rect">
            <a:avLst/>
          </a:prstGeom>
        </p:spPr>
      </p:pic>
      <p:sp>
        <p:nvSpPr>
          <p:cNvPr id="3" name="Slide Number Placeholder 2"/>
          <p:cNvSpPr>
            <a:spLocks noGrp="1"/>
          </p:cNvSpPr>
          <p:nvPr>
            <p:ph type="sldNum" sz="quarter" idx="12"/>
          </p:nvPr>
        </p:nvSpPr>
        <p:spPr>
          <a:xfrm>
            <a:off x="9926319" y="6356350"/>
            <a:ext cx="1787699" cy="365125"/>
          </a:xfrm>
        </p:spPr>
        <p:txBody>
          <a:bodyPr vert="horz" lIns="91440" tIns="45720" rIns="91440" bIns="45720" rtlCol="0" anchor="ctr">
            <a:normAutofit/>
          </a:bodyPr>
          <a:lstStyle/>
          <a:p>
            <a:pPr defTabSz="914400">
              <a:spcAft>
                <a:spcPts val="600"/>
              </a:spcAft>
            </a:pPr>
            <a:fld id="{7BCC8D0D-EAEC-449D-9161-023DFF90F2E2}" type="slidenum">
              <a:rPr lang="en-US">
                <a:solidFill>
                  <a:schemeClr val="tx1">
                    <a:lumMod val="50000"/>
                    <a:lumOff val="50000"/>
                  </a:schemeClr>
                </a:solidFill>
              </a:rPr>
              <a:pPr defTabSz="914400">
                <a:spcAft>
                  <a:spcPts val="600"/>
                </a:spcAft>
              </a:pPr>
              <a:t>9</a:t>
            </a:fld>
            <a:endParaRPr lang="en-US">
              <a:solidFill>
                <a:schemeClr val="tx1">
                  <a:lumMod val="50000"/>
                  <a:lumOff val="50000"/>
                </a:schemeClr>
              </a:solidFill>
            </a:endParaRPr>
          </a:p>
        </p:txBody>
      </p:sp>
      <p:sp>
        <p:nvSpPr>
          <p:cNvPr id="9" name="TextBox 8">
            <a:extLst>
              <a:ext uri="{FF2B5EF4-FFF2-40B4-BE49-F238E27FC236}">
                <a16:creationId xmlns:a16="http://schemas.microsoft.com/office/drawing/2014/main" id="{A9E1F0DF-04FE-854F-9976-57EEB6E366FA}"/>
              </a:ext>
            </a:extLst>
          </p:cNvPr>
          <p:cNvSpPr txBox="1"/>
          <p:nvPr/>
        </p:nvSpPr>
        <p:spPr>
          <a:xfrm>
            <a:off x="6339840" y="5622462"/>
            <a:ext cx="4602480" cy="553998"/>
          </a:xfrm>
          <a:prstGeom prst="rect">
            <a:avLst/>
          </a:prstGeom>
          <a:noFill/>
        </p:spPr>
        <p:txBody>
          <a:bodyPr wrap="square" rtlCol="0">
            <a:spAutoFit/>
          </a:bodyPr>
          <a:lstStyle/>
          <a:p>
            <a:r>
              <a:rPr lang="en-US" sz="1000" dirty="0"/>
              <a:t>Image by Paige Barker and Jennifer Scherer; retrieved from: </a:t>
            </a:r>
            <a:r>
              <a:rPr lang="en-US" sz="1000" dirty="0">
                <a:hlinkClick r:id="rId4"/>
              </a:rPr>
              <a:t>https://www.mypcnow.org/fast-fact/illness-trajectories-description-and-clinical-use/</a:t>
            </a:r>
            <a:r>
              <a:rPr lang="en-US" sz="1000" dirty="0"/>
              <a:t> on 2/4/21. Creative Commons License.</a:t>
            </a:r>
          </a:p>
        </p:txBody>
      </p:sp>
      <p:sp>
        <p:nvSpPr>
          <p:cNvPr id="4" name="Footer Placeholder 3">
            <a:extLst>
              <a:ext uri="{FF2B5EF4-FFF2-40B4-BE49-F238E27FC236}">
                <a16:creationId xmlns:a16="http://schemas.microsoft.com/office/drawing/2014/main" id="{831E901D-1679-684E-9EB0-5C5D4CD0D483}"/>
              </a:ext>
            </a:extLst>
          </p:cNvPr>
          <p:cNvSpPr>
            <a:spLocks noGrp="1"/>
          </p:cNvSpPr>
          <p:nvPr>
            <p:ph type="ftr" sz="quarter" idx="11"/>
          </p:nvPr>
        </p:nvSpPr>
        <p:spPr/>
        <p:txBody>
          <a:bodyPr/>
          <a:lstStyle/>
          <a:p>
            <a:r>
              <a:rPr lang="en-US"/>
              <a:t>Introduction to Palliative Care. Property of UC Regents, B. Calton, B. Sumser, N. Saks, T. Reid, N. Shepard-Lopez</a:t>
            </a:r>
          </a:p>
        </p:txBody>
      </p:sp>
    </p:spTree>
    <p:extLst>
      <p:ext uri="{BB962C8B-B14F-4D97-AF65-F5344CB8AC3E}">
        <p14:creationId xmlns:p14="http://schemas.microsoft.com/office/powerpoint/2010/main" val="36757312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17525</TotalTime>
  <Words>2761</Words>
  <Application>Microsoft Macintosh PowerPoint</Application>
  <PresentationFormat>Widescreen</PresentationFormat>
  <Paragraphs>273</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LucidaGrande</vt:lpstr>
      <vt:lpstr>Wingdings</vt:lpstr>
      <vt:lpstr>Office Theme</vt:lpstr>
      <vt:lpstr>Primary Palliative Care Education     Introduction to Palliative Care </vt:lpstr>
      <vt:lpstr>Welcome!</vt:lpstr>
      <vt:lpstr>Curriculum Overview</vt:lpstr>
      <vt:lpstr>Module Objectives</vt:lpstr>
      <vt:lpstr>For Reflection  What is the first thing that comes to your mind when you hear “palliative care”?</vt:lpstr>
      <vt:lpstr>Guiding Principles and Practices </vt:lpstr>
      <vt:lpstr>PowerPoint Presentation</vt:lpstr>
      <vt:lpstr>Who is Seriously Ill?</vt:lpstr>
      <vt:lpstr>PowerPoint Presentation</vt:lpstr>
      <vt:lpstr>Common Misconceptions</vt:lpstr>
      <vt:lpstr>PowerPoint Presentation</vt:lpstr>
      <vt:lpstr>Primary vs. Specialty Palliative Care </vt:lpstr>
      <vt:lpstr>Primary Palliative Care</vt:lpstr>
      <vt:lpstr>Exercise  How would you describe palliative care to a patient or family?</vt:lpstr>
      <vt:lpstr>PowerPoint Presentation</vt:lpstr>
      <vt:lpstr>PowerPoint Presentation</vt:lpstr>
      <vt:lpstr>PowerPoint Presentation</vt:lpstr>
      <vt:lpstr>PowerPoint Presentation</vt:lpstr>
      <vt:lpstr>PowerPoint Presentation</vt:lpstr>
      <vt:lpstr>Questions?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Palliative Care Education     Introduction to Palliative Care </dc:title>
  <dc:creator>Brook Calton</dc:creator>
  <cp:lastModifiedBy>Brook Calton</cp:lastModifiedBy>
  <cp:revision>31</cp:revision>
  <dcterms:created xsi:type="dcterms:W3CDTF">2021-02-02T20:40:34Z</dcterms:created>
  <dcterms:modified xsi:type="dcterms:W3CDTF">2021-07-14T19:07:10Z</dcterms:modified>
</cp:coreProperties>
</file>